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16" r:id="rId2"/>
    <p:sldId id="259" r:id="rId3"/>
    <p:sldId id="261" r:id="rId4"/>
    <p:sldId id="262" r:id="rId5"/>
    <p:sldId id="270" r:id="rId6"/>
    <p:sldId id="285" r:id="rId7"/>
    <p:sldId id="266" r:id="rId8"/>
    <p:sldId id="269" r:id="rId9"/>
    <p:sldId id="275" r:id="rId10"/>
    <p:sldId id="276" r:id="rId11"/>
    <p:sldId id="277" r:id="rId12"/>
    <p:sldId id="279" r:id="rId13"/>
    <p:sldId id="278" r:id="rId14"/>
    <p:sldId id="280" r:id="rId15"/>
    <p:sldId id="317" r:id="rId16"/>
    <p:sldId id="282" r:id="rId17"/>
    <p:sldId id="318"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E3A6"/>
    <a:srgbClr val="F0A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C8A9EB2E-3D7A-47EF-9DEF-751005908DDF}"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DF85768-39AB-4061-BBB6-1B1E448F41C8}" type="slidenum">
              <a:rPr lang="zh-CN" altLang="en-US" smtClean="0"/>
              <a:t>‹#›</a:t>
            </a:fld>
            <a:endParaRPr lang="zh-CN" alt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146048" y="0"/>
            <a:ext cx="7997952" cy="3803904"/>
          </a:xfrm>
          <a:prstGeom prst="rect">
            <a:avLst/>
          </a:prstGeom>
        </p:spPr>
      </p:pic>
      <p:sp>
        <p:nvSpPr>
          <p:cNvPr id="1026" name="标题占位符 1"/>
          <p:cNvSpPr>
            <a:spLocks noGrp="1"/>
          </p:cNvSpPr>
          <p:nvPr>
            <p:ph type="title"/>
            <p:custDataLst>
              <p:tags r:id="rId15"/>
            </p:custDataLst>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normAutofit/>
          </a:bodyPr>
          <a:lstStyle/>
          <a:p>
            <a:pPr lvl="0"/>
            <a:r>
              <a:rPr lang="zh-CN" altLang="en-US" dirty="0" smtClean="0"/>
              <a:t>单击此处编辑母版标题样式</a:t>
            </a:r>
          </a:p>
        </p:txBody>
      </p:sp>
      <p:sp>
        <p:nvSpPr>
          <p:cNvPr id="1027" name="文本占位符 2"/>
          <p:cNvSpPr>
            <a:spLocks noGrp="1"/>
          </p:cNvSpPr>
          <p:nvPr>
            <p:ph type="body" idx="1"/>
            <p:custDataLst>
              <p:tags r:id="rId16"/>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normAutofit/>
          </a:bodyP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C8A9EB2E-3D7A-47EF-9DEF-751005908DDF}" type="datetimeFigureOut">
              <a:rPr lang="zh-CN" altLang="en-US" smtClean="0"/>
              <a:t>2023-01-16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normAutofit/>
          </a:bodyP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normAutofit/>
          </a:bodyP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6DF85768-39AB-4061-BBB6-1B1E448F41C8}" type="slidenum">
              <a:rPr lang="zh-CN" altLang="en-US" smtClean="0"/>
              <a:t>‹#›</a:t>
            </a:fld>
            <a:endParaRPr lang="zh-CN" altLang="en-US"/>
          </a:p>
        </p:txBody>
      </p:sp>
      <p:sp>
        <p:nvSpPr>
          <p:cNvPr id="2"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random/>
  </p:transition>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24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20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tags" Target="../tags/tag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8.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278342"/>
            <a:ext cx="9144000" cy="2862322"/>
          </a:xfrm>
          <a:prstGeom prst="rect">
            <a:avLst/>
          </a:prstGeom>
          <a:noFill/>
          <a:ln>
            <a:noFill/>
          </a:ln>
        </p:spPr>
        <p:txBody>
          <a:bodyPr wrap="square" rtlCol="0" anchor="t">
            <a:spAutoFit/>
            <a:scene3d>
              <a:camera prst="orthographicFront"/>
              <a:lightRig rig="threePt" dir="t">
                <a:rot lat="0" lon="0" rev="0"/>
              </a:lightRig>
            </a:scene3d>
            <a:sp3d extrusionH="120650" prstMaterial="matte"/>
          </a:bodyPr>
          <a:lstStyle/>
          <a:p>
            <a:pPr algn="ctr">
              <a:lnSpc>
                <a:spcPct val="150000"/>
              </a:lnSpc>
            </a:pPr>
            <a:r>
              <a:rPr lang="zh-CN" altLang="en-US" sz="4400" b="1" dirty="0">
                <a:latin typeface="Times New Roman" panose="02020603050405020304" pitchFamily="18" charset="0"/>
                <a:cs typeface="Times New Roman" panose="02020603050405020304" pitchFamily="18" charset="0"/>
              </a:rPr>
              <a:t>Unit 10</a:t>
            </a:r>
            <a:endParaRPr lang="en-US" altLang="zh-CN" sz="4400" b="1" dirty="0">
              <a:latin typeface="Times New Roman" panose="02020603050405020304" pitchFamily="18" charset="0"/>
              <a:cs typeface="Times New Roman" panose="02020603050405020304" pitchFamily="18" charset="0"/>
            </a:endParaRPr>
          </a:p>
          <a:p>
            <a:pPr algn="ctr">
              <a:lnSpc>
                <a:spcPct val="150000"/>
              </a:lnSpc>
            </a:pPr>
            <a:r>
              <a:rPr lang="zh-CN" altLang="en-US" sz="4400" b="1" dirty="0">
                <a:latin typeface="Times New Roman" panose="02020603050405020304" pitchFamily="18" charset="0"/>
                <a:cs typeface="Times New Roman" panose="02020603050405020304" pitchFamily="18" charset="0"/>
              </a:rPr>
              <a:t>You</a:t>
            </a:r>
            <a:r>
              <a:rPr lang="en-US" altLang="zh-CN" sz="4400" b="1" dirty="0">
                <a:latin typeface="Times New Roman" panose="02020603050405020304" pitchFamily="18" charset="0"/>
                <a:cs typeface="Times New Roman" panose="02020603050405020304" pitchFamily="18" charset="0"/>
              </a:rPr>
              <a:t>’</a:t>
            </a:r>
            <a:r>
              <a:rPr lang="zh-CN" altLang="en-US" sz="4400" b="1" dirty="0">
                <a:latin typeface="Times New Roman" panose="02020603050405020304" pitchFamily="18" charset="0"/>
                <a:cs typeface="Times New Roman" panose="02020603050405020304" pitchFamily="18" charset="0"/>
              </a:rPr>
              <a:t>re supposed to shake hands.</a:t>
            </a:r>
          </a:p>
          <a:p>
            <a:pPr algn="ctr">
              <a:lnSpc>
                <a:spcPct val="150000"/>
              </a:lnSpc>
            </a:pPr>
            <a:r>
              <a:rPr lang="zh-CN" altLang="en-US" sz="3200" b="1" dirty="0">
                <a:latin typeface="Times New Roman" panose="02020603050405020304" pitchFamily="18" charset="0"/>
                <a:cs typeface="Times New Roman" panose="02020603050405020304" pitchFamily="18" charset="0"/>
              </a:rPr>
              <a:t>Section A  (第</a:t>
            </a:r>
            <a:r>
              <a:rPr lang="en-US" altLang="zh-CN" sz="3200" b="1" dirty="0">
                <a:latin typeface="Times New Roman" panose="02020603050405020304" pitchFamily="18" charset="0"/>
                <a:cs typeface="Times New Roman" panose="02020603050405020304" pitchFamily="18" charset="0"/>
              </a:rPr>
              <a:t>2</a:t>
            </a:r>
            <a:r>
              <a:rPr lang="zh-CN" altLang="en-US" sz="3200" b="1" dirty="0">
                <a:latin typeface="Times New Roman" panose="02020603050405020304" pitchFamily="18" charset="0"/>
                <a:cs typeface="Times New Roman" panose="02020603050405020304" pitchFamily="18" charset="0"/>
              </a:rPr>
              <a:t>课件)</a:t>
            </a:r>
          </a:p>
        </p:txBody>
      </p:sp>
      <p:sp>
        <p:nvSpPr>
          <p:cNvPr id="7" name="矩形 6"/>
          <p:cNvSpPr/>
          <p:nvPr/>
        </p:nvSpPr>
        <p:spPr>
          <a:xfrm>
            <a:off x="0" y="5587529"/>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042670" y="2352040"/>
            <a:ext cx="7023735" cy="2932430"/>
          </a:xfrm>
          <a:prstGeom prst="rect">
            <a:avLst/>
          </a:prstGeom>
          <a:noFill/>
        </p:spPr>
        <p:txBody>
          <a:bodyPr wrap="square" rtlCol="0">
            <a:spAutoFit/>
          </a:bodyPr>
          <a:lstStyle/>
          <a:p>
            <a:pPr algn="l">
              <a:lnSpc>
                <a:spcPct val="120000"/>
              </a:lnSpc>
              <a:spcBef>
                <a:spcPts val="0"/>
              </a:spcBef>
              <a:spcAft>
                <a:spcPts val="0"/>
              </a:spcAft>
              <a:buNone/>
            </a:pPr>
            <a:r>
              <a:rPr lang="zh-CN" altLang="en-US" sz="2200" b="1" dirty="0">
                <a:uFillTx/>
                <a:latin typeface="Times New Roman" panose="02020603050405020304" pitchFamily="18" charset="0"/>
              </a:rPr>
              <a:t>2.We often just drop by our friends</a:t>
            </a:r>
            <a:r>
              <a:rPr lang="en-US" altLang="zh-CN" sz="2200" b="1" dirty="0">
                <a:uFillTx/>
                <a:latin typeface="Times New Roman" panose="02020603050405020304" pitchFamily="18" charset="0"/>
              </a:rPr>
              <a:t>’</a:t>
            </a:r>
            <a:r>
              <a:rPr lang="zh-CN" altLang="en-US" sz="2200" b="1" dirty="0">
                <a:uFillTx/>
                <a:latin typeface="Times New Roman" panose="02020603050405020304" pitchFamily="18" charset="0"/>
              </a:rPr>
              <a:t> homes if we have time.如果有时间，我们经常顺便到朋友的家里拜访。（教材第75页）</a:t>
            </a:r>
          </a:p>
          <a:p>
            <a:pPr algn="l">
              <a:lnSpc>
                <a:spcPct val="120000"/>
              </a:lnSpc>
              <a:spcBef>
                <a:spcPts val="0"/>
              </a:spcBef>
              <a:spcAft>
                <a:spcPts val="0"/>
              </a:spcAft>
              <a:buNone/>
            </a:pPr>
            <a:r>
              <a:rPr lang="zh-CN" altLang="en-US" sz="2200" dirty="0">
                <a:uFillTx/>
                <a:latin typeface="Times New Roman" panose="02020603050405020304" pitchFamily="18" charset="0"/>
              </a:rPr>
              <a:t>drop by意为“顺便拜访，随便进入”，后可接表示地点的名词，也可以接表示人的名词。</a:t>
            </a:r>
          </a:p>
          <a:p>
            <a:pPr algn="l">
              <a:lnSpc>
                <a:spcPct val="120000"/>
              </a:lnSpc>
              <a:spcBef>
                <a:spcPts val="0"/>
              </a:spcBef>
              <a:spcAft>
                <a:spcPts val="0"/>
              </a:spcAft>
              <a:buNone/>
            </a:pPr>
            <a:r>
              <a:rPr lang="zh-CN" altLang="en-US" sz="2200" dirty="0">
                <a:uFillTx/>
                <a:latin typeface="Times New Roman" panose="02020603050405020304" pitchFamily="18" charset="0"/>
              </a:rPr>
              <a:t>   </a:t>
            </a:r>
            <a:r>
              <a:rPr lang="en-US" altLang="zh-CN" sz="2200" dirty="0">
                <a:uFillTx/>
                <a:latin typeface="Times New Roman" panose="02020603050405020304" pitchFamily="18" charset="0"/>
                <a:sym typeface="+mn-ea"/>
              </a:rPr>
              <a:t>e.g.:</a:t>
            </a:r>
            <a:r>
              <a:rPr lang="zh-CN" altLang="en-US" sz="2200" dirty="0">
                <a:uFillTx/>
                <a:latin typeface="Times New Roman" panose="02020603050405020304" pitchFamily="18" charset="0"/>
              </a:rPr>
              <a:t>Drop by if you are free.</a:t>
            </a:r>
          </a:p>
          <a:p>
            <a:pPr algn="l">
              <a:lnSpc>
                <a:spcPct val="120000"/>
              </a:lnSpc>
              <a:spcBef>
                <a:spcPts val="0"/>
              </a:spcBef>
              <a:spcAft>
                <a:spcPts val="0"/>
              </a:spcAft>
              <a:buNone/>
            </a:pPr>
            <a:r>
              <a:rPr lang="zh-CN" altLang="en-US" sz="2200" dirty="0">
                <a:uFillTx/>
                <a:latin typeface="Times New Roman" panose="02020603050405020304" pitchFamily="18" charset="0"/>
              </a:rPr>
              <a:t>   I just dropped by you.</a:t>
            </a:r>
          </a:p>
        </p:txBody>
      </p:sp>
    </p:spTree>
    <p:custDataLst>
      <p:tags r:id="rId1"/>
    </p:custData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58153" y="1839754"/>
            <a:ext cx="7490460" cy="4150360"/>
          </a:xfrm>
          <a:prstGeom prst="rect">
            <a:avLst/>
          </a:prstGeom>
          <a:noFill/>
        </p:spPr>
        <p:txBody>
          <a:bodyPr wrap="square" rtlCol="0">
            <a:spAutoFit/>
          </a:bodyPr>
          <a:lstStyle/>
          <a:p>
            <a:pPr algn="l">
              <a:lnSpc>
                <a:spcPct val="120000"/>
              </a:lnSpc>
              <a:spcBef>
                <a:spcPts val="0"/>
              </a:spcBef>
              <a:spcAft>
                <a:spcPts val="0"/>
              </a:spcAft>
              <a:buNone/>
            </a:pPr>
            <a:r>
              <a:rPr lang="zh-CN" altLang="en-US" sz="2200" b="1" dirty="0">
                <a:uFillTx/>
                <a:latin typeface="Times New Roman" panose="02020603050405020304" pitchFamily="18" charset="0"/>
              </a:rPr>
              <a:t>3.We</a:t>
            </a:r>
            <a:r>
              <a:rPr lang="en-US" altLang="zh-CN" sz="2200" b="1" dirty="0">
                <a:uFillTx/>
                <a:latin typeface="Times New Roman" panose="02020603050405020304" pitchFamily="18" charset="0"/>
              </a:rPr>
              <a:t>’</a:t>
            </a:r>
            <a:r>
              <a:rPr lang="zh-CN" altLang="en-US" sz="2200" b="1" dirty="0">
                <a:uFillTx/>
                <a:latin typeface="Times New Roman" panose="02020603050405020304" pitchFamily="18" charset="0"/>
              </a:rPr>
              <a:t>re the capital of clocks and watches,after all!毕竟我们是钟表之都！（教材第75页）</a:t>
            </a:r>
          </a:p>
          <a:p>
            <a:pPr algn="l">
              <a:lnSpc>
                <a:spcPct val="120000"/>
              </a:lnSpc>
              <a:spcBef>
                <a:spcPts val="0"/>
              </a:spcBef>
              <a:spcAft>
                <a:spcPts val="0"/>
              </a:spcAft>
              <a:buNone/>
            </a:pPr>
            <a:r>
              <a:rPr lang="zh-CN" altLang="en-US" sz="2200" dirty="0">
                <a:uFillTx/>
                <a:latin typeface="Times New Roman" panose="02020603050405020304" pitchFamily="18" charset="0"/>
              </a:rPr>
              <a:t> （1）the capital of 意为“……的首都/国都”。其中capital用作可数名词，意为“首都；国都”。</a:t>
            </a:r>
          </a:p>
          <a:p>
            <a:pPr algn="l">
              <a:lnSpc>
                <a:spcPct val="120000"/>
              </a:lnSpc>
              <a:spcBef>
                <a:spcPts val="0"/>
              </a:spcBef>
              <a:spcAft>
                <a:spcPts val="0"/>
              </a:spcAft>
              <a:buNone/>
            </a:pPr>
            <a:r>
              <a:rPr lang="zh-CN" altLang="en-US" sz="2200" dirty="0">
                <a:uFillTx/>
                <a:latin typeface="Times New Roman" panose="02020603050405020304" pitchFamily="18" charset="0"/>
              </a:rPr>
              <a:t>   </a:t>
            </a:r>
            <a:r>
              <a:rPr lang="en-US" altLang="zh-CN" sz="2200" dirty="0">
                <a:uFillTx/>
                <a:latin typeface="Times New Roman" panose="02020603050405020304" pitchFamily="18" charset="0"/>
                <a:sym typeface="+mn-ea"/>
              </a:rPr>
              <a:t>e.g.:</a:t>
            </a:r>
            <a:r>
              <a:rPr lang="zh-CN" altLang="en-US" sz="2200" dirty="0">
                <a:uFillTx/>
                <a:latin typeface="Times New Roman" panose="02020603050405020304" pitchFamily="18" charset="0"/>
              </a:rPr>
              <a:t>Beijing is the capital of China.</a:t>
            </a:r>
          </a:p>
          <a:p>
            <a:pPr algn="l">
              <a:lnSpc>
                <a:spcPct val="120000"/>
              </a:lnSpc>
              <a:spcBef>
                <a:spcPts val="0"/>
              </a:spcBef>
              <a:spcAft>
                <a:spcPts val="0"/>
              </a:spcAft>
              <a:buNone/>
            </a:pPr>
            <a:r>
              <a:rPr lang="zh-CN" altLang="en-US" sz="2200" dirty="0">
                <a:uFillTx/>
                <a:latin typeface="Times New Roman" panose="02020603050405020304" pitchFamily="18" charset="0"/>
              </a:rPr>
              <a:t> （2）after all 意为“毕竟；终究”，可位于句首、句中或句末。位于句首时含有“别忘了……”之意，用来说服或提醒对方。</a:t>
            </a:r>
          </a:p>
          <a:p>
            <a:pPr algn="l">
              <a:lnSpc>
                <a:spcPct val="120000"/>
              </a:lnSpc>
              <a:spcBef>
                <a:spcPts val="0"/>
              </a:spcBef>
              <a:spcAft>
                <a:spcPts val="0"/>
              </a:spcAft>
              <a:buNone/>
            </a:pPr>
            <a:r>
              <a:rPr lang="zh-CN" altLang="en-US" sz="2200" dirty="0">
                <a:uFillTx/>
                <a:latin typeface="Times New Roman" panose="02020603050405020304" pitchFamily="18" charset="0"/>
              </a:rPr>
              <a:t>   </a:t>
            </a:r>
            <a:r>
              <a:rPr lang="en-US" altLang="zh-CN" sz="2200" dirty="0">
                <a:uFillTx/>
                <a:latin typeface="Times New Roman" panose="02020603050405020304" pitchFamily="18" charset="0"/>
                <a:sym typeface="+mn-ea"/>
              </a:rPr>
              <a:t>e.g.:</a:t>
            </a:r>
            <a:r>
              <a:rPr lang="zh-CN" altLang="en-US" sz="2200" dirty="0">
                <a:uFillTx/>
                <a:latin typeface="Times New Roman" panose="02020603050405020304" pitchFamily="18" charset="0"/>
              </a:rPr>
              <a:t>I thought I was going to fail the exam,but I passed after all.</a:t>
            </a:r>
          </a:p>
          <a:p>
            <a:pPr algn="l">
              <a:lnSpc>
                <a:spcPct val="120000"/>
              </a:lnSpc>
              <a:spcBef>
                <a:spcPts val="0"/>
              </a:spcBef>
              <a:spcAft>
                <a:spcPts val="0"/>
              </a:spcAft>
              <a:buNone/>
            </a:pPr>
            <a:r>
              <a:rPr lang="zh-CN" altLang="en-US" sz="2200" dirty="0">
                <a:uFillTx/>
                <a:latin typeface="Times New Roman" panose="02020603050405020304" pitchFamily="18" charset="0"/>
              </a:rPr>
              <a:t>   After all,he is your father.</a:t>
            </a:r>
          </a:p>
        </p:txBody>
      </p:sp>
    </p:spTree>
    <p:custDataLst>
      <p:tags r:id="rId1"/>
    </p:custDataLst>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96950" y="2319655"/>
            <a:ext cx="7063740" cy="2932430"/>
          </a:xfrm>
          <a:prstGeom prst="rect">
            <a:avLst/>
          </a:prstGeom>
          <a:noFill/>
        </p:spPr>
        <p:txBody>
          <a:bodyPr wrap="square" rtlCol="0">
            <a:spAutoFit/>
          </a:bodyPr>
          <a:lstStyle/>
          <a:p>
            <a:pPr algn="l">
              <a:lnSpc>
                <a:spcPct val="120000"/>
              </a:lnSpc>
              <a:spcBef>
                <a:spcPts val="0"/>
              </a:spcBef>
              <a:spcAft>
                <a:spcPts val="0"/>
              </a:spcAft>
              <a:buNone/>
            </a:pPr>
            <a:r>
              <a:rPr lang="zh-CN" altLang="en-US" sz="2200" b="1">
                <a:uFillTx/>
                <a:latin typeface="Times New Roman" panose="02020603050405020304" pitchFamily="18" charset="0"/>
              </a:rPr>
              <a:t>4.So I make an effort to be on time when I meet my friends.所以当我与朋友见面时，我努力做到守时。（教材第75页）</a:t>
            </a:r>
          </a:p>
          <a:p>
            <a:pPr algn="l">
              <a:lnSpc>
                <a:spcPct val="120000"/>
              </a:lnSpc>
              <a:spcBef>
                <a:spcPts val="0"/>
              </a:spcBef>
              <a:spcAft>
                <a:spcPts val="0"/>
              </a:spcAft>
              <a:buNone/>
            </a:pPr>
            <a:r>
              <a:rPr lang="zh-CN" altLang="en-US" sz="2200">
                <a:uFillTx/>
                <a:latin typeface="Times New Roman" panose="02020603050405020304" pitchFamily="18" charset="0"/>
              </a:rPr>
              <a:t>  (1)make an effort to do sth.意为“努力做某事”</a:t>
            </a:r>
          </a:p>
          <a:p>
            <a:pPr algn="l">
              <a:lnSpc>
                <a:spcPct val="120000"/>
              </a:lnSpc>
              <a:spcBef>
                <a:spcPts val="0"/>
              </a:spcBef>
              <a:spcAft>
                <a:spcPts val="0"/>
              </a:spcAft>
              <a:buNone/>
            </a:pPr>
            <a:r>
              <a:rPr lang="zh-CN" altLang="en-US" sz="2200">
                <a:uFillTx/>
                <a:latin typeface="Times New Roman" panose="02020603050405020304" pitchFamily="18" charset="0"/>
              </a:rPr>
              <a:t>  </a:t>
            </a:r>
            <a:r>
              <a:rPr lang="en-US" altLang="zh-CN" sz="2200">
                <a:uFillTx/>
                <a:latin typeface="Times New Roman" panose="02020603050405020304" pitchFamily="18" charset="0"/>
                <a:sym typeface="+mn-ea"/>
              </a:rPr>
              <a:t>e.g.:</a:t>
            </a:r>
            <a:r>
              <a:rPr lang="zh-CN" altLang="en-US" sz="2200">
                <a:uFillTx/>
                <a:latin typeface="Times New Roman" panose="02020603050405020304" pitchFamily="18" charset="0"/>
              </a:rPr>
              <a:t>Please make an effort to finish it on time.</a:t>
            </a:r>
          </a:p>
          <a:p>
            <a:pPr algn="l">
              <a:lnSpc>
                <a:spcPct val="120000"/>
              </a:lnSpc>
              <a:spcBef>
                <a:spcPts val="0"/>
              </a:spcBef>
              <a:spcAft>
                <a:spcPts val="0"/>
              </a:spcAft>
              <a:buNone/>
            </a:pPr>
            <a:r>
              <a:rPr lang="zh-CN" altLang="en-US" sz="2200">
                <a:uFillTx/>
                <a:latin typeface="Times New Roman" panose="02020603050405020304" pitchFamily="18" charset="0"/>
              </a:rPr>
              <a:t>  (2)effort名词，意为“努力；尽力”。</a:t>
            </a:r>
          </a:p>
          <a:p>
            <a:pPr algn="l">
              <a:lnSpc>
                <a:spcPct val="120000"/>
              </a:lnSpc>
              <a:spcBef>
                <a:spcPts val="0"/>
              </a:spcBef>
              <a:spcAft>
                <a:spcPts val="0"/>
              </a:spcAft>
              <a:buNone/>
            </a:pPr>
            <a:r>
              <a:rPr lang="zh-CN" altLang="en-US" sz="2200">
                <a:uFillTx/>
                <a:latin typeface="Times New Roman" panose="02020603050405020304" pitchFamily="18" charset="0"/>
              </a:rPr>
              <a:t>   </a:t>
            </a:r>
            <a:r>
              <a:rPr lang="en-US" altLang="zh-CN" sz="2200">
                <a:uFillTx/>
                <a:latin typeface="Times New Roman" panose="02020603050405020304" pitchFamily="18" charset="0"/>
                <a:sym typeface="+mn-ea"/>
              </a:rPr>
              <a:t>e.g.:</a:t>
            </a:r>
            <a:r>
              <a:rPr lang="zh-CN" altLang="en-US" sz="2200">
                <a:uFillTx/>
                <a:latin typeface="Times New Roman" panose="02020603050405020304" pitchFamily="18" charset="0"/>
              </a:rPr>
              <a:t>All their efforts were in vain.他们的努力全都白费了。</a:t>
            </a:r>
          </a:p>
        </p:txBody>
      </p:sp>
    </p:spTree>
    <p:custDataLst>
      <p:tags r:id="rId1"/>
    </p:custDataLst>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031875" y="2286000"/>
            <a:ext cx="6904355" cy="3338195"/>
          </a:xfrm>
          <a:prstGeom prst="rect">
            <a:avLst/>
          </a:prstGeom>
          <a:noFill/>
        </p:spPr>
        <p:txBody>
          <a:bodyPr wrap="square" rtlCol="0">
            <a:spAutoFit/>
          </a:bodyPr>
          <a:lstStyle/>
          <a:p>
            <a:pPr algn="l">
              <a:lnSpc>
                <a:spcPct val="120000"/>
              </a:lnSpc>
              <a:spcBef>
                <a:spcPts val="0"/>
              </a:spcBef>
              <a:spcAft>
                <a:spcPts val="0"/>
              </a:spcAft>
              <a:buNone/>
            </a:pPr>
            <a:r>
              <a:rPr lang="zh-CN" altLang="en-US" sz="2200" b="1">
                <a:uFillTx/>
                <a:latin typeface="Times New Roman" panose="02020603050405020304" pitchFamily="18" charset="0"/>
              </a:rPr>
              <a:t>5.Also,we never visit a friend</a:t>
            </a:r>
            <a:r>
              <a:rPr lang="en-US" altLang="zh-CN" sz="2200" b="1">
                <a:uFillTx/>
                <a:latin typeface="Times New Roman" panose="02020603050405020304" pitchFamily="18" charset="0"/>
              </a:rPr>
              <a:t>’</a:t>
            </a:r>
            <a:r>
              <a:rPr lang="zh-CN" altLang="en-US" sz="2200" b="1">
                <a:uFillTx/>
                <a:latin typeface="Times New Roman" panose="02020603050405020304" pitchFamily="18" charset="0"/>
              </a:rPr>
              <a:t>s house without calling first.而且我们也从不事先未打电话就登门拜访朋友。（教材第75页）</a:t>
            </a:r>
          </a:p>
          <a:p>
            <a:pPr algn="l">
              <a:lnSpc>
                <a:spcPct val="120000"/>
              </a:lnSpc>
              <a:spcBef>
                <a:spcPts val="0"/>
              </a:spcBef>
              <a:spcAft>
                <a:spcPts val="0"/>
              </a:spcAft>
              <a:buNone/>
            </a:pPr>
            <a:r>
              <a:rPr lang="zh-CN" altLang="en-US" sz="2200">
                <a:uFillTx/>
                <a:latin typeface="Times New Roman" panose="02020603050405020304" pitchFamily="18" charset="0"/>
              </a:rPr>
              <a:t>   without介词，意为“没有，无”，其反义词为with,其后常接名词、代词或动词-ing形式表示伴随情况或条件，在句中作状语。</a:t>
            </a:r>
          </a:p>
          <a:p>
            <a:pPr algn="l">
              <a:lnSpc>
                <a:spcPct val="120000"/>
              </a:lnSpc>
              <a:spcBef>
                <a:spcPts val="0"/>
              </a:spcBef>
              <a:spcAft>
                <a:spcPts val="0"/>
              </a:spcAft>
              <a:buNone/>
            </a:pPr>
            <a:r>
              <a:rPr lang="zh-CN" altLang="en-US" sz="2200">
                <a:uFillTx/>
                <a:latin typeface="Times New Roman" panose="02020603050405020304" pitchFamily="18" charset="0"/>
              </a:rPr>
              <a:t>   </a:t>
            </a:r>
            <a:r>
              <a:rPr lang="en-US" altLang="zh-CN" sz="2200">
                <a:uFillTx/>
                <a:latin typeface="Times New Roman" panose="02020603050405020304" pitchFamily="18" charset="0"/>
                <a:sym typeface="+mn-ea"/>
              </a:rPr>
              <a:t>e.g.:</a:t>
            </a:r>
            <a:r>
              <a:rPr lang="zh-CN" altLang="en-US" sz="2200">
                <a:uFillTx/>
                <a:latin typeface="Times New Roman" panose="02020603050405020304" pitchFamily="18" charset="0"/>
              </a:rPr>
              <a:t>Jim went to school without having breakfast this morning.</a:t>
            </a:r>
          </a:p>
        </p:txBody>
      </p:sp>
    </p:spTree>
    <p:custDataLst>
      <p:tags r:id="rId1"/>
    </p:custDataLst>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69658" y="2015490"/>
            <a:ext cx="6748939" cy="3743960"/>
          </a:xfrm>
          <a:prstGeom prst="rect">
            <a:avLst/>
          </a:prstGeom>
          <a:noFill/>
        </p:spPr>
        <p:txBody>
          <a:bodyPr wrap="square" rtlCol="0">
            <a:spAutoFit/>
          </a:bodyPr>
          <a:lstStyle/>
          <a:p>
            <a:pPr algn="l">
              <a:lnSpc>
                <a:spcPct val="120000"/>
              </a:lnSpc>
              <a:spcBef>
                <a:spcPts val="0"/>
              </a:spcBef>
              <a:spcAft>
                <a:spcPts val="0"/>
              </a:spcAft>
              <a:buNone/>
            </a:pPr>
            <a:r>
              <a:rPr lang="zh-CN" altLang="en-US" sz="2200" dirty="0">
                <a:uFillTx/>
                <a:latin typeface="Times New Roman" panose="02020603050405020304" pitchFamily="18" charset="0"/>
              </a:rPr>
              <a:t>从方框中选出合适的短语，并用其适当形式填空。</a:t>
            </a: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r>
              <a:rPr lang="zh-CN" altLang="en-US" sz="2200" dirty="0">
                <a:uFillTx/>
                <a:latin typeface="Times New Roman" panose="02020603050405020304" pitchFamily="18" charset="0"/>
              </a:rPr>
              <a:t>1.Hurry up!The plane will_____________.</a:t>
            </a:r>
          </a:p>
          <a:p>
            <a:pPr algn="l">
              <a:lnSpc>
                <a:spcPct val="120000"/>
              </a:lnSpc>
              <a:spcBef>
                <a:spcPts val="0"/>
              </a:spcBef>
              <a:spcAft>
                <a:spcPts val="0"/>
              </a:spcAft>
              <a:buNone/>
            </a:pPr>
            <a:r>
              <a:rPr lang="zh-CN" altLang="en-US" sz="2200" dirty="0">
                <a:uFillTx/>
                <a:latin typeface="Times New Roman" panose="02020603050405020304" pitchFamily="18" charset="0"/>
              </a:rPr>
              <a:t>2.We should _____________ to pass the test.</a:t>
            </a:r>
          </a:p>
          <a:p>
            <a:pPr algn="l">
              <a:lnSpc>
                <a:spcPct val="120000"/>
              </a:lnSpc>
              <a:spcBef>
                <a:spcPts val="0"/>
              </a:spcBef>
              <a:spcAft>
                <a:spcPts val="0"/>
              </a:spcAft>
              <a:buNone/>
            </a:pPr>
            <a:r>
              <a:rPr lang="zh-CN" altLang="en-US" sz="2200" dirty="0">
                <a:uFillTx/>
                <a:latin typeface="Times New Roman" panose="02020603050405020304" pitchFamily="18" charset="0"/>
              </a:rPr>
              <a:t>3.Our teacher_____________ because of our homework.</a:t>
            </a:r>
          </a:p>
          <a:p>
            <a:pPr algn="l">
              <a:lnSpc>
                <a:spcPct val="120000"/>
              </a:lnSpc>
              <a:spcBef>
                <a:spcPts val="0"/>
              </a:spcBef>
              <a:spcAft>
                <a:spcPts val="0"/>
              </a:spcAft>
              <a:buNone/>
            </a:pPr>
            <a:r>
              <a:rPr lang="zh-CN" altLang="en-US" sz="2200" dirty="0">
                <a:uFillTx/>
                <a:latin typeface="Times New Roman" panose="02020603050405020304" pitchFamily="18" charset="0"/>
              </a:rPr>
              <a:t>4.They_____________ shake hands when they meet.</a:t>
            </a:r>
          </a:p>
          <a:p>
            <a:pPr algn="l">
              <a:lnSpc>
                <a:spcPct val="120000"/>
              </a:lnSpc>
              <a:spcBef>
                <a:spcPts val="0"/>
              </a:spcBef>
              <a:spcAft>
                <a:spcPts val="0"/>
              </a:spcAft>
              <a:buNone/>
            </a:pPr>
            <a:endParaRPr lang="zh-CN" altLang="en-US" sz="2200" dirty="0">
              <a:uFillTx/>
              <a:latin typeface="Times New Roman" panose="02020603050405020304" pitchFamily="18" charset="0"/>
            </a:endParaRPr>
          </a:p>
        </p:txBody>
      </p:sp>
      <p:sp>
        <p:nvSpPr>
          <p:cNvPr id="9" name="文本框 8"/>
          <p:cNvSpPr txBox="1"/>
          <p:nvPr/>
        </p:nvSpPr>
        <p:spPr>
          <a:xfrm>
            <a:off x="1146810" y="2596515"/>
            <a:ext cx="6316980" cy="902970"/>
          </a:xfrm>
          <a:prstGeom prst="rect">
            <a:avLst/>
          </a:prstGeom>
          <a:noFill/>
          <a:ln w="15875">
            <a:solidFill>
              <a:schemeClr val="tx2"/>
            </a:solidFill>
          </a:ln>
        </p:spPr>
        <p:txBody>
          <a:bodyPr wrap="square" rtlCol="0">
            <a:spAutoFit/>
          </a:bodyPr>
          <a:lstStyle/>
          <a:p>
            <a:pPr algn="l">
              <a:lnSpc>
                <a:spcPct val="120000"/>
              </a:lnSpc>
              <a:spcBef>
                <a:spcPts val="0"/>
              </a:spcBef>
              <a:spcAft>
                <a:spcPts val="0"/>
              </a:spcAft>
              <a:buNone/>
            </a:pPr>
            <a:r>
              <a:rPr lang="zh-CN" altLang="en-US" sz="2200" dirty="0">
                <a:uFillTx/>
                <a:latin typeface="Times New Roman" panose="02020603050405020304" pitchFamily="18" charset="0"/>
              </a:rPr>
              <a:t>drop by,clean...off,take off,make an effort,get mad,after all,be supposed to,at noon</a:t>
            </a:r>
          </a:p>
        </p:txBody>
      </p:sp>
      <p:sp>
        <p:nvSpPr>
          <p:cNvPr id="10" name="文本框 9"/>
          <p:cNvSpPr txBox="1"/>
          <p:nvPr/>
        </p:nvSpPr>
        <p:spPr>
          <a:xfrm>
            <a:off x="4463415" y="3659505"/>
            <a:ext cx="1275715"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rPr>
              <a:t>take off</a:t>
            </a:r>
          </a:p>
        </p:txBody>
      </p:sp>
      <p:sp>
        <p:nvSpPr>
          <p:cNvPr id="11" name="文本框 10"/>
          <p:cNvSpPr txBox="1"/>
          <p:nvPr/>
        </p:nvSpPr>
        <p:spPr>
          <a:xfrm>
            <a:off x="2721610" y="4022725"/>
            <a:ext cx="2115185"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rPr>
              <a:t>make an effort</a:t>
            </a:r>
          </a:p>
        </p:txBody>
      </p:sp>
      <p:sp>
        <p:nvSpPr>
          <p:cNvPr id="12" name="文本框 11"/>
          <p:cNvSpPr txBox="1"/>
          <p:nvPr/>
        </p:nvSpPr>
        <p:spPr>
          <a:xfrm>
            <a:off x="2910205" y="4452620"/>
            <a:ext cx="1430020"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rPr>
              <a:t>gets mad</a:t>
            </a:r>
          </a:p>
        </p:txBody>
      </p:sp>
      <p:sp>
        <p:nvSpPr>
          <p:cNvPr id="13" name="文本框 12"/>
          <p:cNvSpPr txBox="1"/>
          <p:nvPr/>
        </p:nvSpPr>
        <p:spPr>
          <a:xfrm>
            <a:off x="1929130" y="4855845"/>
            <a:ext cx="2077085"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rPr>
              <a:t>are supposed to</a:t>
            </a:r>
          </a:p>
        </p:txBody>
      </p:sp>
      <p:sp>
        <p:nvSpPr>
          <p:cNvPr id="7" name="矩形 6"/>
          <p:cNvSpPr/>
          <p:nvPr/>
        </p:nvSpPr>
        <p:spPr>
          <a:xfrm>
            <a:off x="2332673" y="855980"/>
            <a:ext cx="3945255" cy="1198880"/>
          </a:xfrm>
          <a:prstGeom prst="rect">
            <a:avLst/>
          </a:prstGeom>
          <a:noFill/>
          <a:ln>
            <a:noFill/>
          </a:ln>
        </p:spPr>
        <p:txBody>
          <a:bodyPr wrap="none" rtlCol="0" anchor="t">
            <a:spAutoFit/>
          </a:bodyPr>
          <a:lstStyle/>
          <a:p>
            <a:pPr algn="ctr"/>
            <a:r>
              <a:rPr lang="en-US" altLang="zh-CN" sz="72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rPr>
              <a:t>Exercise</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69658" y="1842135"/>
            <a:ext cx="6748939" cy="4556125"/>
          </a:xfrm>
          <a:prstGeom prst="rect">
            <a:avLst/>
          </a:prstGeom>
          <a:noFill/>
        </p:spPr>
        <p:txBody>
          <a:bodyPr wrap="square" rtlCol="0">
            <a:spAutoFit/>
          </a:bodyPr>
          <a:lstStyle/>
          <a:p>
            <a:pPr algn="l">
              <a:lnSpc>
                <a:spcPct val="120000"/>
              </a:lnSpc>
              <a:spcBef>
                <a:spcPts val="0"/>
              </a:spcBef>
              <a:spcAft>
                <a:spcPts val="0"/>
              </a:spcAft>
              <a:buNone/>
            </a:pPr>
            <a:r>
              <a:rPr lang="zh-CN" altLang="en-US" sz="2200" dirty="0">
                <a:uFillTx/>
                <a:latin typeface="Times New Roman" panose="02020603050405020304" pitchFamily="18" charset="0"/>
              </a:rPr>
              <a:t>从方框中选出合适的短语，并用其适当形式填空。</a:t>
            </a: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endParaRPr lang="zh-CN" altLang="en-US" sz="2200" dirty="0">
              <a:uFillTx/>
              <a:latin typeface="Times New Roman" panose="02020603050405020304" pitchFamily="18" charset="0"/>
            </a:endParaRPr>
          </a:p>
          <a:p>
            <a:pPr algn="l">
              <a:lnSpc>
                <a:spcPct val="120000"/>
              </a:lnSpc>
              <a:spcBef>
                <a:spcPts val="0"/>
              </a:spcBef>
              <a:spcAft>
                <a:spcPts val="0"/>
              </a:spcAft>
              <a:buNone/>
            </a:pPr>
            <a:r>
              <a:rPr lang="zh-CN" altLang="en-US" sz="2200" dirty="0">
                <a:uFillTx/>
                <a:latin typeface="Times New Roman" panose="02020603050405020304" pitchFamily="18" charset="0"/>
              </a:rPr>
              <a:t>5.Do you often______________ your friends' homes if you have time?</a:t>
            </a:r>
          </a:p>
          <a:p>
            <a:pPr algn="l">
              <a:lnSpc>
                <a:spcPct val="120000"/>
              </a:lnSpc>
              <a:spcBef>
                <a:spcPts val="0"/>
              </a:spcBef>
              <a:spcAft>
                <a:spcPts val="0"/>
              </a:spcAft>
              <a:buNone/>
            </a:pPr>
            <a:r>
              <a:rPr lang="zh-CN" altLang="en-US" sz="2200" dirty="0">
                <a:uFillTx/>
                <a:latin typeface="Times New Roman" panose="02020603050405020304" pitchFamily="18" charset="0"/>
              </a:rPr>
              <a:t>6.We usually have lunch_____________.</a:t>
            </a:r>
          </a:p>
          <a:p>
            <a:pPr algn="l">
              <a:lnSpc>
                <a:spcPct val="120000"/>
              </a:lnSpc>
              <a:spcBef>
                <a:spcPts val="0"/>
              </a:spcBef>
              <a:spcAft>
                <a:spcPts val="0"/>
              </a:spcAft>
              <a:buNone/>
            </a:pPr>
            <a:r>
              <a:rPr lang="zh-CN" altLang="en-US" sz="2200" dirty="0">
                <a:uFillTx/>
                <a:latin typeface="Times New Roman" panose="02020603050405020304" pitchFamily="18" charset="0"/>
              </a:rPr>
              <a:t>7.The students_____________ the chalk____________ the blackboard after class.</a:t>
            </a:r>
          </a:p>
          <a:p>
            <a:pPr algn="l">
              <a:lnSpc>
                <a:spcPct val="120000"/>
              </a:lnSpc>
              <a:spcBef>
                <a:spcPts val="0"/>
              </a:spcBef>
              <a:spcAft>
                <a:spcPts val="0"/>
              </a:spcAft>
              <a:buNone/>
            </a:pPr>
            <a:r>
              <a:rPr lang="zh-CN" altLang="en-US" sz="2200" dirty="0">
                <a:uFillTx/>
                <a:latin typeface="Times New Roman" panose="02020603050405020304" pitchFamily="18" charset="0"/>
              </a:rPr>
              <a:t>8.Don't be too strict with him,_____________,he is a little child.</a:t>
            </a:r>
          </a:p>
        </p:txBody>
      </p:sp>
      <p:sp>
        <p:nvSpPr>
          <p:cNvPr id="9" name="文本框 8"/>
          <p:cNvSpPr txBox="1"/>
          <p:nvPr/>
        </p:nvSpPr>
        <p:spPr>
          <a:xfrm>
            <a:off x="1069975" y="2442210"/>
            <a:ext cx="5914390" cy="902970"/>
          </a:xfrm>
          <a:prstGeom prst="rect">
            <a:avLst/>
          </a:prstGeom>
          <a:noFill/>
          <a:ln w="15875">
            <a:solidFill>
              <a:schemeClr val="tx2"/>
            </a:solidFill>
          </a:ln>
        </p:spPr>
        <p:txBody>
          <a:bodyPr wrap="square" rtlCol="0">
            <a:spAutoFit/>
          </a:bodyPr>
          <a:lstStyle/>
          <a:p>
            <a:pPr algn="l">
              <a:lnSpc>
                <a:spcPct val="120000"/>
              </a:lnSpc>
              <a:spcBef>
                <a:spcPts val="0"/>
              </a:spcBef>
              <a:spcAft>
                <a:spcPts val="0"/>
              </a:spcAft>
              <a:buNone/>
            </a:pPr>
            <a:r>
              <a:rPr lang="zh-CN" altLang="en-US" sz="2200" dirty="0">
                <a:uFillTx/>
                <a:latin typeface="Times New Roman" panose="02020603050405020304" pitchFamily="18" charset="0"/>
              </a:rPr>
              <a:t>drop by,clean...off,take off,make an effort,get mad,after all,be supposed to,at noon</a:t>
            </a:r>
          </a:p>
        </p:txBody>
      </p:sp>
      <p:sp>
        <p:nvSpPr>
          <p:cNvPr id="14" name="文本框 13"/>
          <p:cNvSpPr txBox="1"/>
          <p:nvPr/>
        </p:nvSpPr>
        <p:spPr>
          <a:xfrm>
            <a:off x="3287395" y="3451225"/>
            <a:ext cx="1203960"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rPr>
              <a:t>drop by</a:t>
            </a:r>
          </a:p>
        </p:txBody>
      </p:sp>
      <p:sp>
        <p:nvSpPr>
          <p:cNvPr id="15" name="文本框 14"/>
          <p:cNvSpPr txBox="1"/>
          <p:nvPr/>
        </p:nvSpPr>
        <p:spPr>
          <a:xfrm>
            <a:off x="4252595" y="4279265"/>
            <a:ext cx="1115695" cy="429895"/>
          </a:xfrm>
          <a:prstGeom prst="rect">
            <a:avLst/>
          </a:prstGeom>
          <a:noFill/>
        </p:spPr>
        <p:txBody>
          <a:bodyPr wrap="square" rtlCol="0">
            <a:spAutoFit/>
          </a:bodyPr>
          <a:lstStyle/>
          <a:p>
            <a:r>
              <a:rPr lang="zh-CN" altLang="en-US" sz="2200">
                <a:solidFill>
                  <a:srgbClr val="FF0000"/>
                </a:solidFill>
                <a:uFillTx/>
                <a:latin typeface="Times New Roman" panose="02020603050405020304" pitchFamily="18" charset="0"/>
                <a:sym typeface="+mn-ea"/>
              </a:rPr>
              <a:t>at noon</a:t>
            </a:r>
          </a:p>
        </p:txBody>
      </p:sp>
      <p:sp>
        <p:nvSpPr>
          <p:cNvPr id="16" name="文本框 15"/>
          <p:cNvSpPr txBox="1"/>
          <p:nvPr/>
        </p:nvSpPr>
        <p:spPr>
          <a:xfrm>
            <a:off x="3291840" y="4722336"/>
            <a:ext cx="867251"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sym typeface="+mn-ea"/>
              </a:rPr>
              <a:t>clean</a:t>
            </a:r>
          </a:p>
        </p:txBody>
      </p:sp>
      <p:sp>
        <p:nvSpPr>
          <p:cNvPr id="17" name="文本框 16"/>
          <p:cNvSpPr txBox="1"/>
          <p:nvPr/>
        </p:nvSpPr>
        <p:spPr>
          <a:xfrm>
            <a:off x="6278245" y="4722178"/>
            <a:ext cx="559118"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sym typeface="+mn-ea"/>
              </a:rPr>
              <a:t>off</a:t>
            </a:r>
          </a:p>
        </p:txBody>
      </p:sp>
      <p:sp>
        <p:nvSpPr>
          <p:cNvPr id="18" name="文本框 17"/>
          <p:cNvSpPr txBox="1"/>
          <p:nvPr/>
        </p:nvSpPr>
        <p:spPr>
          <a:xfrm>
            <a:off x="4785519" y="5509736"/>
            <a:ext cx="1049179" cy="429895"/>
          </a:xfrm>
          <a:prstGeom prst="rect">
            <a:avLst/>
          </a:prstGeom>
          <a:noFill/>
        </p:spPr>
        <p:txBody>
          <a:bodyPr wrap="square" rtlCol="0">
            <a:spAutoFit/>
          </a:bodyPr>
          <a:lstStyle/>
          <a:p>
            <a:r>
              <a:rPr lang="en-US" altLang="zh-CN" sz="2200">
                <a:solidFill>
                  <a:srgbClr val="FF0000"/>
                </a:solidFill>
                <a:uFillTx/>
                <a:latin typeface="Times New Roman" panose="02020603050405020304" pitchFamily="18" charset="0"/>
                <a:sym typeface="+mn-ea"/>
              </a:rPr>
              <a:t>after all</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60425" y="3112770"/>
            <a:ext cx="7515860" cy="1296670"/>
          </a:xfrm>
          <a:prstGeom prst="rect">
            <a:avLst/>
          </a:prstGeom>
          <a:noFill/>
        </p:spPr>
        <p:txBody>
          <a:bodyPr wrap="square" rtlCol="0">
            <a:spAutoFit/>
          </a:bodyPr>
          <a:lstStyle/>
          <a:p>
            <a:pPr algn="l">
              <a:lnSpc>
                <a:spcPct val="140000"/>
              </a:lnSpc>
              <a:spcBef>
                <a:spcPts val="0"/>
              </a:spcBef>
              <a:spcAft>
                <a:spcPts val="0"/>
              </a:spcAft>
              <a:buNone/>
            </a:pPr>
            <a:r>
              <a:rPr lang="zh-CN" altLang="en-US" sz="2800" b="1" dirty="0">
                <a:solidFill>
                  <a:srgbClr val="FF0000"/>
                </a:solidFill>
                <a:uFillTx/>
                <a:latin typeface="Times New Roman" panose="02020603050405020304" pitchFamily="18" charset="0"/>
              </a:rPr>
              <a:t>1.Learn the new words and expressions by heart.</a:t>
            </a:r>
          </a:p>
          <a:p>
            <a:pPr algn="l">
              <a:lnSpc>
                <a:spcPct val="140000"/>
              </a:lnSpc>
              <a:spcBef>
                <a:spcPts val="0"/>
              </a:spcBef>
              <a:spcAft>
                <a:spcPts val="0"/>
              </a:spcAft>
              <a:buNone/>
            </a:pPr>
            <a:r>
              <a:rPr lang="zh-CN" altLang="en-US" sz="2800" b="1" dirty="0">
                <a:solidFill>
                  <a:srgbClr val="FF0000"/>
                </a:solidFill>
                <a:uFillTx/>
                <a:latin typeface="Times New Roman" panose="02020603050405020304" pitchFamily="18" charset="0"/>
              </a:rPr>
              <a:t>2.Retell the story.</a:t>
            </a:r>
          </a:p>
        </p:txBody>
      </p:sp>
      <p:sp>
        <p:nvSpPr>
          <p:cNvPr id="6" name=" 2050"/>
          <p:cNvSpPr/>
          <p:nvPr/>
        </p:nvSpPr>
        <p:spPr bwMode="auto">
          <a:xfrm>
            <a:off x="2463800" y="1533525"/>
            <a:ext cx="4216400" cy="1320800"/>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r>
              <a:rPr lang="en-US" altLang="zh-CN" sz="44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Homework</a:t>
            </a:r>
          </a:p>
        </p:txBody>
      </p:sp>
    </p:spTree>
    <p:custDataLst>
      <p:tags r:id="rId1"/>
    </p:custDataLst>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464310" y="2683510"/>
            <a:ext cx="6647815" cy="1442085"/>
          </a:xfrm>
          <a:prstGeom prst="rect">
            <a:avLst/>
          </a:prstGeom>
          <a:noFill/>
        </p:spPr>
        <p:txBody>
          <a:bodyPr wrap="square" rtlCol="0">
            <a:spAutoFit/>
          </a:bodyPr>
          <a:lstStyle/>
          <a:p>
            <a:r>
              <a:rPr lang="en-US" altLang="zh-CN" sz="8775" b="1">
                <a:solidFill>
                  <a:schemeClr val="accent1"/>
                </a:solidFill>
                <a:effectLst>
                  <a:outerShdw blurRad="38100" dist="25400" dir="5400000" algn="ctr" rotWithShape="0">
                    <a:srgbClr val="6E747A">
                      <a:alpha val="43000"/>
                    </a:srgbClr>
                  </a:outerShdw>
                </a:effectLst>
                <a:latin typeface="Times New Roman" panose="02020603050405020304" pitchFamily="18" charset="0"/>
              </a:rPr>
              <a:t>Thank you!</a:t>
            </a:r>
          </a:p>
        </p:txBody>
      </p:sp>
    </p:spTree>
    <p:custDataLst>
      <p:tags r:id="rId1"/>
    </p:custData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rcRect l="219" r="219" b="1067"/>
          <a:stretch>
            <a:fillRect/>
          </a:stretch>
        </p:blipFill>
        <p:spPr>
          <a:xfrm>
            <a:off x="1947386" y="2401253"/>
            <a:ext cx="5203508" cy="2119789"/>
          </a:xfrm>
          <a:prstGeom prst="rect">
            <a:avLst/>
          </a:prstGeom>
        </p:spPr>
      </p:pic>
      <p:sp>
        <p:nvSpPr>
          <p:cNvPr id="3" name="文本框 2"/>
          <p:cNvSpPr txBox="1"/>
          <p:nvPr/>
        </p:nvSpPr>
        <p:spPr>
          <a:xfrm>
            <a:off x="1992630" y="1708785"/>
            <a:ext cx="4399280" cy="414020"/>
          </a:xfrm>
          <a:prstGeom prst="rect">
            <a:avLst/>
          </a:prstGeom>
          <a:noFill/>
        </p:spPr>
        <p:txBody>
          <a:bodyPr wrap="none" rtlCol="0" anchor="t">
            <a:spAutoFit/>
          </a:bodyPr>
          <a:lstStyle/>
          <a:p>
            <a:r>
              <a:rPr lang="zh-CN" altLang="en-US" sz="2100" dirty="0">
                <a:solidFill>
                  <a:schemeClr val="tx1">
                    <a:lumMod val="95000"/>
                    <a:lumOff val="5000"/>
                  </a:schemeClr>
                </a:solidFill>
                <a:latin typeface="Comic Sans MS" panose="030F0702030302020204" charset="0"/>
                <a:sym typeface="+mn-ea"/>
              </a:rPr>
              <a:t>Can you guess which country it is?</a:t>
            </a:r>
          </a:p>
        </p:txBody>
      </p:sp>
      <p:sp>
        <p:nvSpPr>
          <p:cNvPr id="5" name="标题 4"/>
          <p:cNvSpPr>
            <a:spLocks noGrp="1"/>
          </p:cNvSpPr>
          <p:nvPr>
            <p:ph type="title"/>
          </p:nvPr>
        </p:nvSpPr>
        <p:spPr>
          <a:xfrm>
            <a:off x="1136015" y="991235"/>
            <a:ext cx="2830195" cy="747395"/>
          </a:xfrm>
        </p:spPr>
        <p:txBody>
          <a:bodyPr/>
          <a:lstStyle/>
          <a:p>
            <a:r>
              <a:rPr lang="en-US" altLang="zh-CN" dirty="0">
                <a:ln w="22225">
                  <a:solidFill>
                    <a:schemeClr val="accent2"/>
                  </a:solidFill>
                  <a:prstDash val="solid"/>
                </a:ln>
                <a:solidFill>
                  <a:schemeClr val="accent2">
                    <a:lumMod val="40000"/>
                    <a:lumOff val="60000"/>
                  </a:schemeClr>
                </a:solidFill>
                <a:effectLst/>
                <a:latin typeface="Times New Roman" panose="02020603050405020304" pitchFamily="18" charset="0"/>
              </a:rPr>
              <a:t>Warming up</a:t>
            </a:r>
          </a:p>
        </p:txBody>
      </p:sp>
    </p:spTree>
    <p:custDataLst>
      <p:tags r:id="rId1"/>
    </p:custData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4"/>
          <a:stretch>
            <a:fillRect/>
          </a:stretch>
        </p:blipFill>
        <p:spPr>
          <a:xfrm>
            <a:off x="2933224" y="2358390"/>
            <a:ext cx="3321368" cy="3314224"/>
          </a:xfrm>
          <a:prstGeom prst="rect">
            <a:avLst/>
          </a:prstGeom>
        </p:spPr>
      </p:pic>
      <p:sp>
        <p:nvSpPr>
          <p:cNvPr id="4" name="文本框 3"/>
          <p:cNvSpPr txBox="1"/>
          <p:nvPr/>
        </p:nvSpPr>
        <p:spPr>
          <a:xfrm>
            <a:off x="1992630" y="1708785"/>
            <a:ext cx="4399280" cy="414020"/>
          </a:xfrm>
          <a:prstGeom prst="rect">
            <a:avLst/>
          </a:prstGeom>
          <a:noFill/>
        </p:spPr>
        <p:txBody>
          <a:bodyPr wrap="none" rtlCol="0" anchor="t">
            <a:spAutoFit/>
          </a:bodyPr>
          <a:lstStyle/>
          <a:p>
            <a:r>
              <a:rPr lang="zh-CN" altLang="en-US" sz="2100" dirty="0">
                <a:solidFill>
                  <a:schemeClr val="tx1">
                    <a:lumMod val="95000"/>
                    <a:lumOff val="5000"/>
                  </a:schemeClr>
                </a:solidFill>
                <a:latin typeface="Comic Sans MS" panose="030F0702030302020204" charset="0"/>
                <a:sym typeface="+mn-ea"/>
              </a:rPr>
              <a:t>Can you guess which country it is?</a:t>
            </a:r>
          </a:p>
        </p:txBody>
      </p:sp>
    </p:spTree>
    <p:custDataLst>
      <p:tags r:id="rId1"/>
    </p:custData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rcRect l="18737" r="16055"/>
          <a:stretch>
            <a:fillRect/>
          </a:stretch>
        </p:blipFill>
        <p:spPr>
          <a:xfrm>
            <a:off x="1254443" y="2405539"/>
            <a:ext cx="1667351" cy="3008471"/>
          </a:xfrm>
          <a:prstGeom prst="rect">
            <a:avLst/>
          </a:prstGeom>
        </p:spPr>
      </p:pic>
      <p:pic>
        <p:nvPicPr>
          <p:cNvPr id="5" name="图片 4"/>
          <p:cNvPicPr>
            <a:picLocks noChangeAspect="1"/>
          </p:cNvPicPr>
          <p:nvPr/>
        </p:nvPicPr>
        <p:blipFill>
          <a:blip r:embed="rId4"/>
          <a:srcRect l="22990" t="3843" r="20749" b="3213"/>
          <a:stretch>
            <a:fillRect/>
          </a:stretch>
        </p:blipFill>
        <p:spPr>
          <a:xfrm>
            <a:off x="2906554" y="2420303"/>
            <a:ext cx="1701641" cy="2987993"/>
          </a:xfrm>
          <a:prstGeom prst="rect">
            <a:avLst/>
          </a:prstGeom>
        </p:spPr>
      </p:pic>
      <p:pic>
        <p:nvPicPr>
          <p:cNvPr id="6" name="图片 5"/>
          <p:cNvPicPr>
            <a:picLocks noChangeAspect="1"/>
          </p:cNvPicPr>
          <p:nvPr/>
        </p:nvPicPr>
        <p:blipFill>
          <a:blip r:embed="rId5"/>
          <a:stretch>
            <a:fillRect/>
          </a:stretch>
        </p:blipFill>
        <p:spPr>
          <a:xfrm>
            <a:off x="4606290" y="2426018"/>
            <a:ext cx="1627346" cy="2960846"/>
          </a:xfrm>
          <a:prstGeom prst="rect">
            <a:avLst/>
          </a:prstGeom>
        </p:spPr>
      </p:pic>
      <p:pic>
        <p:nvPicPr>
          <p:cNvPr id="7" name="图片 6"/>
          <p:cNvPicPr>
            <a:picLocks noChangeAspect="1"/>
          </p:cNvPicPr>
          <p:nvPr/>
        </p:nvPicPr>
        <p:blipFill>
          <a:blip r:embed="rId6"/>
          <a:srcRect l="6903"/>
          <a:stretch>
            <a:fillRect/>
          </a:stretch>
        </p:blipFill>
        <p:spPr>
          <a:xfrm>
            <a:off x="6213634" y="2432209"/>
            <a:ext cx="1689259" cy="2957513"/>
          </a:xfrm>
          <a:prstGeom prst="rect">
            <a:avLst/>
          </a:prstGeom>
        </p:spPr>
      </p:pic>
      <p:sp>
        <p:nvSpPr>
          <p:cNvPr id="3" name="文本框 2"/>
          <p:cNvSpPr txBox="1"/>
          <p:nvPr/>
        </p:nvSpPr>
        <p:spPr>
          <a:xfrm>
            <a:off x="1992630" y="1708785"/>
            <a:ext cx="4399280" cy="414020"/>
          </a:xfrm>
          <a:prstGeom prst="rect">
            <a:avLst/>
          </a:prstGeom>
          <a:noFill/>
        </p:spPr>
        <p:txBody>
          <a:bodyPr wrap="none" rtlCol="0" anchor="t">
            <a:spAutoFit/>
          </a:bodyPr>
          <a:lstStyle/>
          <a:p>
            <a:r>
              <a:rPr lang="zh-CN" altLang="en-US" sz="2100">
                <a:solidFill>
                  <a:schemeClr val="tx1">
                    <a:lumMod val="95000"/>
                    <a:lumOff val="5000"/>
                  </a:schemeClr>
                </a:solidFill>
                <a:latin typeface="Comic Sans MS" panose="030F0702030302020204" charset="0"/>
                <a:sym typeface="+mn-ea"/>
              </a:rPr>
              <a:t>Can you guess which country it is?</a:t>
            </a:r>
          </a:p>
        </p:txBody>
      </p:sp>
    </p:spTree>
    <p:custDataLst>
      <p:tags r:id="rId1"/>
    </p:custData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2166938" y="2573655"/>
            <a:ext cx="841058" cy="619601"/>
          </a:xfrm>
          <a:prstGeom prst="rect">
            <a:avLst/>
          </a:prstGeom>
        </p:spPr>
      </p:pic>
      <p:pic>
        <p:nvPicPr>
          <p:cNvPr id="7" name="图片 6"/>
          <p:cNvPicPr>
            <a:picLocks noChangeAspect="1"/>
          </p:cNvPicPr>
          <p:nvPr/>
        </p:nvPicPr>
        <p:blipFill>
          <a:blip r:embed="rId4"/>
          <a:stretch>
            <a:fillRect/>
          </a:stretch>
        </p:blipFill>
        <p:spPr>
          <a:xfrm>
            <a:off x="1169035" y="2573814"/>
            <a:ext cx="998220" cy="1147763"/>
          </a:xfrm>
          <a:prstGeom prst="rect">
            <a:avLst/>
          </a:prstGeom>
        </p:spPr>
      </p:pic>
      <p:sp>
        <p:nvSpPr>
          <p:cNvPr id="8" name="文本框 7"/>
          <p:cNvSpPr txBox="1"/>
          <p:nvPr/>
        </p:nvSpPr>
        <p:spPr>
          <a:xfrm>
            <a:off x="1057433" y="3221239"/>
            <a:ext cx="7477601" cy="3169285"/>
          </a:xfrm>
          <a:prstGeom prst="rect">
            <a:avLst/>
          </a:prstGeom>
          <a:noFill/>
        </p:spPr>
        <p:txBody>
          <a:bodyPr wrap="square" rtlCol="0">
            <a:spAutoFit/>
          </a:bodyPr>
          <a:lstStyle/>
          <a:p>
            <a:r>
              <a:rPr lang="en-US" altLang="zh-CN" sz="2000" dirty="0">
                <a:latin typeface="Times New Roman" panose="02020603050405020304" pitchFamily="18" charset="0"/>
              </a:rPr>
              <a:t>                  </a:t>
            </a:r>
            <a:r>
              <a:rPr lang="zh-CN" altLang="en-US" sz="2000" dirty="0">
                <a:latin typeface="Times New Roman" panose="02020603050405020304" pitchFamily="18" charset="0"/>
              </a:rPr>
              <a:t>Where I</a:t>
            </a:r>
            <a:r>
              <a:rPr lang="en-US" altLang="zh-CN" sz="2000" dirty="0">
                <a:latin typeface="Times New Roman" panose="02020603050405020304" pitchFamily="18" charset="0"/>
              </a:rPr>
              <a:t>'</a:t>
            </a:r>
            <a:r>
              <a:rPr lang="zh-CN" altLang="en-US" sz="2000" dirty="0">
                <a:latin typeface="Times New Roman" panose="02020603050405020304" pitchFamily="18" charset="0"/>
              </a:rPr>
              <a:t>m from,we</a:t>
            </a:r>
            <a:r>
              <a:rPr lang="en-US" altLang="zh-CN" sz="2000" dirty="0">
                <a:latin typeface="Times New Roman" panose="02020603050405020304" pitchFamily="18" charset="0"/>
              </a:rPr>
              <a:t>'</a:t>
            </a:r>
            <a:r>
              <a:rPr lang="zh-CN" altLang="en-US" sz="2000" dirty="0">
                <a:latin typeface="Times New Roman" panose="02020603050405020304" pitchFamily="18" charset="0"/>
              </a:rPr>
              <a:t>re pretty relaxed about time.We don</a:t>
            </a:r>
            <a:r>
              <a:rPr lang="en-US" altLang="zh-CN" sz="2000" dirty="0">
                <a:latin typeface="Times New Roman" panose="02020603050405020304" pitchFamily="18" charset="0"/>
              </a:rPr>
              <a:t>'</a:t>
            </a:r>
            <a:r>
              <a:rPr lang="zh-CN" altLang="en-US" sz="2000" dirty="0">
                <a:latin typeface="Times New Roman" panose="02020603050405020304" pitchFamily="18" charset="0"/>
              </a:rPr>
              <a:t>t  </a:t>
            </a:r>
          </a:p>
          <a:p>
            <a:r>
              <a:rPr lang="zh-CN" altLang="en-US" sz="2000" dirty="0">
                <a:latin typeface="Times New Roman" panose="02020603050405020304" pitchFamily="18" charset="0"/>
              </a:rPr>
              <a:t>                  like to rush around,so we don</a:t>
            </a:r>
            <a:r>
              <a:rPr lang="en-US" altLang="zh-CN" sz="2000" dirty="0">
                <a:latin typeface="Times New Roman" panose="02020603050405020304" pitchFamily="18" charset="0"/>
              </a:rPr>
              <a:t>'</a:t>
            </a:r>
            <a:r>
              <a:rPr lang="zh-CN" altLang="en-US" sz="2000" dirty="0">
                <a:latin typeface="Times New Roman" panose="02020603050405020304" pitchFamily="18" charset="0"/>
              </a:rPr>
              <a:t>t mind if people are a little late sometimes.If you tell a friend you</a:t>
            </a:r>
            <a:r>
              <a:rPr lang="en-US" altLang="zh-CN" sz="2000" dirty="0">
                <a:latin typeface="Times New Roman" panose="02020603050405020304" pitchFamily="18" charset="0"/>
              </a:rPr>
              <a:t>'</a:t>
            </a:r>
            <a:r>
              <a:rPr lang="zh-CN" altLang="en-US" sz="2000" dirty="0">
                <a:latin typeface="Times New Roman" panose="02020603050405020304" pitchFamily="18" charset="0"/>
              </a:rPr>
              <a:t>re going to their house for dinner,it</a:t>
            </a:r>
            <a:r>
              <a:rPr lang="en-US" altLang="zh-CN" sz="2000" dirty="0">
                <a:latin typeface="Times New Roman" panose="02020603050405020304" pitchFamily="18" charset="0"/>
              </a:rPr>
              <a:t>'</a:t>
            </a:r>
            <a:r>
              <a:rPr lang="zh-CN" altLang="en-US" sz="2000" dirty="0">
                <a:latin typeface="Times New Roman" panose="02020603050405020304" pitchFamily="18" charset="0"/>
              </a:rPr>
              <a:t>s OK if you arrive a bit late.We like to enjoy our time slowly. We value the time we spend with our family and friends in our everyday lives.We often just drop by our friends</a:t>
            </a:r>
            <a:r>
              <a:rPr lang="en-US" altLang="zh-CN" sz="2000" dirty="0">
                <a:latin typeface="Times New Roman" panose="02020603050405020304" pitchFamily="18" charset="0"/>
              </a:rPr>
              <a:t>' </a:t>
            </a:r>
            <a:r>
              <a:rPr lang="zh-CN" altLang="en-US" sz="2000" dirty="0">
                <a:latin typeface="Times New Roman" panose="02020603050405020304" pitchFamily="18" charset="0"/>
              </a:rPr>
              <a:t>homes if we have time.We don</a:t>
            </a:r>
            <a:r>
              <a:rPr lang="en-US" altLang="zh-CN" sz="2000" dirty="0">
                <a:latin typeface="Times New Roman" panose="02020603050405020304" pitchFamily="18" charset="0"/>
              </a:rPr>
              <a:t>'</a:t>
            </a:r>
            <a:r>
              <a:rPr lang="zh-CN" altLang="en-US" sz="2000" dirty="0">
                <a:latin typeface="Times New Roman" panose="02020603050405020304" pitchFamily="18" charset="0"/>
              </a:rPr>
              <a:t>t usually have to make plans to meet our friends.When we see each other,it</a:t>
            </a:r>
            <a:r>
              <a:rPr lang="en-US" altLang="zh-CN" sz="2000" dirty="0">
                <a:latin typeface="Times New Roman" panose="02020603050405020304" pitchFamily="18" charset="0"/>
              </a:rPr>
              <a:t>'</a:t>
            </a:r>
            <a:r>
              <a:rPr lang="zh-CN" altLang="en-US" sz="2000" dirty="0">
                <a:latin typeface="Times New Roman" panose="02020603050405020304" pitchFamily="18" charset="0"/>
              </a:rPr>
              <a:t>s polite for boys to shake hands and for girls to kiss each other on the side of the face.We often just walk around the town center,seeing as many of our friends as we can!</a:t>
            </a:r>
          </a:p>
        </p:txBody>
      </p:sp>
      <p:sp>
        <p:nvSpPr>
          <p:cNvPr id="3" name="标题 1"/>
          <p:cNvSpPr>
            <a:spLocks noGrp="1"/>
          </p:cNvSpPr>
          <p:nvPr/>
        </p:nvSpPr>
        <p:spPr>
          <a:xfrm>
            <a:off x="1316990" y="1042670"/>
            <a:ext cx="6541907" cy="1617345"/>
          </a:xfrm>
        </p:spPr>
        <p:txBody>
          <a:bodyPr/>
          <a:lst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r>
              <a:rPr lang="en-US" altLang="zh-CN" sz="2800" b="1" dirty="0">
                <a:solidFill>
                  <a:schemeClr val="tx1">
                    <a:lumMod val="95000"/>
                    <a:lumOff val="5000"/>
                  </a:schemeClr>
                </a:solidFill>
                <a:latin typeface="Times New Roman" panose="02020603050405020304" pitchFamily="18" charset="0"/>
              </a:rPr>
              <a:t>Read the following opinions of a Colombian and a Swiss student. In which country is it OK to be 15 minutes late for dinner?</a:t>
            </a:r>
          </a:p>
        </p:txBody>
      </p:sp>
      <p:sp>
        <p:nvSpPr>
          <p:cNvPr id="12" name="椭圆 11"/>
          <p:cNvSpPr/>
          <p:nvPr/>
        </p:nvSpPr>
        <p:spPr>
          <a:xfrm>
            <a:off x="484505" y="1146175"/>
            <a:ext cx="832485" cy="71755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rgbClr val="FF0000"/>
                </a:solidFill>
                <a:latin typeface="Times New Roman" panose="02020603050405020304" pitchFamily="18" charset="0"/>
              </a:rPr>
              <a:t>3a</a:t>
            </a:r>
          </a:p>
        </p:txBody>
      </p:sp>
    </p:spTree>
    <p:custDataLst>
      <p:tags r:id="rId1"/>
    </p:custData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969169" y="2115026"/>
            <a:ext cx="7477601" cy="4154170"/>
          </a:xfrm>
          <a:prstGeom prst="rect">
            <a:avLst/>
          </a:prstGeom>
          <a:noFill/>
        </p:spPr>
        <p:txBody>
          <a:bodyPr wrap="square" rtlCol="0">
            <a:spAutoFit/>
          </a:bodyPr>
          <a:lstStyle/>
          <a:p>
            <a:r>
              <a:rPr lang="en-US" altLang="zh-CN" sz="2400">
                <a:latin typeface="Times New Roman" panose="02020603050405020304" pitchFamily="18" charset="0"/>
              </a:rPr>
              <a:t>                  </a:t>
            </a:r>
            <a:r>
              <a:rPr sz="2400">
                <a:latin typeface="Times New Roman" panose="02020603050405020304" pitchFamily="18" charset="0"/>
              </a:rPr>
              <a:t>In Switzerland,it’s very important to be on time.We’re the capital of clocks and watches,after all! If someone invites you to meet him or her at noon,then you’re expected to be there at noon.If you’re even 15 minutes late,your friend may get mad.So I make an effort to be on time when I meet my friends.I always leave the house early to avoid heavy traffic because I think it’s impolite to keep others waiting.Also,we never visit a friend’s house without calling first.We almost always make plans to see friends.We usually plan to do something interesting,or go somewhere together. </a:t>
            </a:r>
          </a:p>
        </p:txBody>
      </p:sp>
      <p:pic>
        <p:nvPicPr>
          <p:cNvPr id="3" name="图片 2"/>
          <p:cNvPicPr>
            <a:picLocks noChangeAspect="1"/>
          </p:cNvPicPr>
          <p:nvPr/>
        </p:nvPicPr>
        <p:blipFill>
          <a:blip r:embed="rId3"/>
          <a:stretch>
            <a:fillRect/>
          </a:stretch>
        </p:blipFill>
        <p:spPr>
          <a:xfrm>
            <a:off x="1034891" y="1365409"/>
            <a:ext cx="1076801" cy="1201103"/>
          </a:xfrm>
          <a:prstGeom prst="rect">
            <a:avLst/>
          </a:prstGeom>
        </p:spPr>
      </p:pic>
      <p:pic>
        <p:nvPicPr>
          <p:cNvPr id="9" name="图片 8"/>
          <p:cNvPicPr>
            <a:picLocks noChangeAspect="1"/>
          </p:cNvPicPr>
          <p:nvPr/>
        </p:nvPicPr>
        <p:blipFill>
          <a:blip r:embed="rId4"/>
          <a:srcRect l="1525" b="3211"/>
          <a:stretch>
            <a:fillRect/>
          </a:stretch>
        </p:blipFill>
        <p:spPr>
          <a:xfrm>
            <a:off x="2197894" y="1375886"/>
            <a:ext cx="738188" cy="689134"/>
          </a:xfrm>
          <a:prstGeom prst="rect">
            <a:avLst/>
          </a:prstGeom>
        </p:spPr>
      </p:pic>
    </p:spTree>
    <p:custDataLst>
      <p:tags r:id="rId1"/>
    </p:custData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p:nvPr/>
        </p:nvGraphicFramePr>
        <p:xfrm>
          <a:off x="994886" y="1865471"/>
          <a:ext cx="7070090" cy="1834515"/>
        </p:xfrm>
        <a:graphic>
          <a:graphicData uri="http://schemas.openxmlformats.org/drawingml/2006/table">
            <a:tbl>
              <a:tblPr firstRow="1" bandRow="1">
                <a:tableStyleId>{5C22544A-7EE6-4342-B048-85BDC9FD1C3A}</a:tableStyleId>
              </a:tblPr>
              <a:tblGrid>
                <a:gridCol w="3513455">
                  <a:extLst>
                    <a:ext uri="{9D8B030D-6E8A-4147-A177-3AD203B41FA5}">
                      <a16:colId xmlns:a16="http://schemas.microsoft.com/office/drawing/2014/main" val="20000"/>
                    </a:ext>
                  </a:extLst>
                </a:gridCol>
                <a:gridCol w="1416685">
                  <a:extLst>
                    <a:ext uri="{9D8B030D-6E8A-4147-A177-3AD203B41FA5}">
                      <a16:colId xmlns:a16="http://schemas.microsoft.com/office/drawing/2014/main" val="20001"/>
                    </a:ext>
                  </a:extLst>
                </a:gridCol>
                <a:gridCol w="2139950">
                  <a:extLst>
                    <a:ext uri="{9D8B030D-6E8A-4147-A177-3AD203B41FA5}">
                      <a16:colId xmlns:a16="http://schemas.microsoft.com/office/drawing/2014/main" val="20002"/>
                    </a:ext>
                  </a:extLst>
                </a:gridCol>
              </a:tblGrid>
              <a:tr h="440055">
                <a:tc>
                  <a:txBody>
                    <a:bodyPr/>
                    <a:lstStyle/>
                    <a:p>
                      <a:pPr algn="ctr">
                        <a:buNone/>
                      </a:pPr>
                      <a:r>
                        <a:rPr lang="en-US" altLang="zh-CN" sz="2000">
                          <a:solidFill>
                            <a:srgbClr val="7030A0"/>
                          </a:solidFill>
                          <a:latin typeface="Times New Roman" panose="02020603050405020304" pitchFamily="18" charset="0"/>
                        </a:rPr>
                        <a:t>Ideas and customs about...</a:t>
                      </a:r>
                    </a:p>
                  </a:txBody>
                  <a:tcPr marL="68580" marR="68580" marT="34290" marB="34290">
                    <a:solidFill>
                      <a:schemeClr val="accent3">
                        <a:lumMod val="20000"/>
                        <a:lumOff val="80000"/>
                      </a:schemeClr>
                    </a:solidFill>
                  </a:tcPr>
                </a:tc>
                <a:tc>
                  <a:txBody>
                    <a:bodyPr/>
                    <a:lstStyle/>
                    <a:p>
                      <a:pPr algn="ctr">
                        <a:buNone/>
                      </a:pPr>
                      <a:r>
                        <a:rPr lang="en-US" altLang="zh-CN" sz="2000">
                          <a:solidFill>
                            <a:srgbClr val="7030A0"/>
                          </a:solidFill>
                          <a:latin typeface="Times New Roman" panose="02020603050405020304" pitchFamily="18" charset="0"/>
                        </a:rPr>
                        <a:t>Colombia</a:t>
                      </a:r>
                    </a:p>
                  </a:txBody>
                  <a:tcPr marL="68580" marR="68580" marT="34290" marB="34290">
                    <a:solidFill>
                      <a:schemeClr val="accent3">
                        <a:lumMod val="20000"/>
                        <a:lumOff val="80000"/>
                      </a:schemeClr>
                    </a:solidFill>
                  </a:tcPr>
                </a:tc>
                <a:tc>
                  <a:txBody>
                    <a:bodyPr/>
                    <a:lstStyle/>
                    <a:p>
                      <a:pPr algn="ctr">
                        <a:buNone/>
                      </a:pPr>
                      <a:r>
                        <a:rPr lang="en-US" altLang="zh-CN" sz="2000">
                          <a:solidFill>
                            <a:srgbClr val="7030A0"/>
                          </a:solidFill>
                          <a:latin typeface="Times New Roman" panose="02020603050405020304" pitchFamily="18" charset="0"/>
                        </a:rPr>
                        <a:t>Switzerland</a:t>
                      </a:r>
                    </a:p>
                  </a:txBody>
                  <a:tcPr marL="68580" marR="68580" marT="34290" marB="34290">
                    <a:solidFill>
                      <a:schemeClr val="accent3">
                        <a:lumMod val="20000"/>
                        <a:lumOff val="80000"/>
                      </a:schemeClr>
                    </a:solidFill>
                  </a:tcPr>
                </a:tc>
                <a:extLst>
                  <a:ext uri="{0D108BD9-81ED-4DB2-BD59-A6C34878D82A}">
                    <a16:rowId xmlns:a16="http://schemas.microsoft.com/office/drawing/2014/main" val="10000"/>
                  </a:ext>
                </a:extLst>
              </a:tr>
              <a:tr h="440055">
                <a:tc>
                  <a:txBody>
                    <a:bodyPr/>
                    <a:lstStyle/>
                    <a:p>
                      <a:pPr>
                        <a:buNone/>
                      </a:pPr>
                      <a:r>
                        <a:rPr lang="en-US" altLang="zh-CN" sz="2000" b="1">
                          <a:latin typeface="Times New Roman" panose="02020603050405020304" pitchFamily="18" charset="0"/>
                        </a:rPr>
                        <a:t>being on time</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(1)</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(4)</a:t>
                      </a:r>
                    </a:p>
                  </a:txBody>
                  <a:tcPr marL="68580" marR="68580" marT="34290" marB="34290">
                    <a:solidFill>
                      <a:schemeClr val="accent3">
                        <a:lumMod val="20000"/>
                        <a:lumOff val="80000"/>
                      </a:schemeClr>
                    </a:solidFill>
                  </a:tcPr>
                </a:tc>
                <a:extLst>
                  <a:ext uri="{0D108BD9-81ED-4DB2-BD59-A6C34878D82A}">
                    <a16:rowId xmlns:a16="http://schemas.microsoft.com/office/drawing/2014/main" val="10001"/>
                  </a:ext>
                </a:extLst>
              </a:tr>
              <a:tr h="440055">
                <a:tc>
                  <a:txBody>
                    <a:bodyPr/>
                    <a:lstStyle/>
                    <a:p>
                      <a:pPr>
                        <a:buNone/>
                      </a:pPr>
                      <a:r>
                        <a:rPr lang="en-US" altLang="zh-CN" sz="2000" b="1">
                          <a:latin typeface="Times New Roman" panose="02020603050405020304" pitchFamily="18" charset="0"/>
                        </a:rPr>
                        <a:t>visiting a friend's house</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(2)</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(5)</a:t>
                      </a:r>
                    </a:p>
                  </a:txBody>
                  <a:tcPr marL="68580" marR="68580" marT="34290" marB="34290">
                    <a:solidFill>
                      <a:schemeClr val="accent3">
                        <a:lumMod val="20000"/>
                        <a:lumOff val="80000"/>
                      </a:schemeClr>
                    </a:solidFill>
                  </a:tcPr>
                </a:tc>
                <a:extLst>
                  <a:ext uri="{0D108BD9-81ED-4DB2-BD59-A6C34878D82A}">
                    <a16:rowId xmlns:a16="http://schemas.microsoft.com/office/drawing/2014/main" val="10002"/>
                  </a:ext>
                </a:extLst>
              </a:tr>
              <a:tr h="440055">
                <a:tc>
                  <a:txBody>
                    <a:bodyPr/>
                    <a:lstStyle/>
                    <a:p>
                      <a:pPr>
                        <a:buNone/>
                      </a:pPr>
                      <a:r>
                        <a:rPr lang="en-US" altLang="zh-CN" sz="2000" b="1">
                          <a:latin typeface="Times New Roman" panose="02020603050405020304" pitchFamily="18" charset="0"/>
                        </a:rPr>
                        <a:t>making plans with friends </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(3)</a:t>
                      </a:r>
                    </a:p>
                  </a:txBody>
                  <a:tcPr marL="68580" marR="68580" marT="34290" marB="34290">
                    <a:solidFill>
                      <a:schemeClr val="accent3">
                        <a:lumMod val="20000"/>
                        <a:lumOff val="80000"/>
                      </a:schemeClr>
                    </a:solidFill>
                  </a:tcPr>
                </a:tc>
                <a:tc>
                  <a:txBody>
                    <a:bodyPr/>
                    <a:lstStyle/>
                    <a:p>
                      <a:pPr algn="ctr">
                        <a:lnSpc>
                          <a:spcPct val="130000"/>
                        </a:lnSpc>
                        <a:buNone/>
                      </a:pPr>
                      <a:r>
                        <a:rPr lang="en-US" altLang="zh-CN" sz="2000" b="1">
                          <a:latin typeface="Times New Roman" panose="02020603050405020304" pitchFamily="18" charset="0"/>
                        </a:rPr>
                        <a:t>(6)</a:t>
                      </a:r>
                    </a:p>
                  </a:txBody>
                  <a:tcPr marL="68580" marR="68580" marT="34290" marB="34290">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12" name="文本框 11"/>
          <p:cNvSpPr txBox="1"/>
          <p:nvPr/>
        </p:nvSpPr>
        <p:spPr>
          <a:xfrm>
            <a:off x="960120" y="3769995"/>
            <a:ext cx="7080409" cy="2214880"/>
          </a:xfrm>
          <a:prstGeom prst="rect">
            <a:avLst/>
          </a:prstGeom>
          <a:noFill/>
        </p:spPr>
        <p:txBody>
          <a:bodyPr wrap="square" rtlCol="0">
            <a:spAutoFit/>
          </a:bodyPr>
          <a:lstStyle/>
          <a:p>
            <a:pPr>
              <a:lnSpc>
                <a:spcPct val="115000"/>
              </a:lnSpc>
              <a:spcBef>
                <a:spcPts val="0"/>
              </a:spcBef>
              <a:spcAft>
                <a:spcPts val="0"/>
              </a:spcAft>
            </a:pPr>
            <a:r>
              <a:rPr lang="en-US" altLang="zh-CN" sz="2000">
                <a:solidFill>
                  <a:srgbClr val="FF0000"/>
                </a:solidFill>
                <a:latin typeface="Times New Roman" panose="02020603050405020304" pitchFamily="18" charset="0"/>
              </a:rPr>
              <a:t>(1)W'e're pretty relaxed about time.</a:t>
            </a:r>
          </a:p>
          <a:p>
            <a:pPr>
              <a:lnSpc>
                <a:spcPct val="115000"/>
              </a:lnSpc>
              <a:spcBef>
                <a:spcPts val="0"/>
              </a:spcBef>
              <a:spcAft>
                <a:spcPts val="0"/>
              </a:spcAft>
            </a:pPr>
            <a:r>
              <a:rPr lang="en-US" altLang="zh-CN" sz="2000">
                <a:solidFill>
                  <a:srgbClr val="FF0000"/>
                </a:solidFill>
                <a:latin typeface="Times New Roman" panose="02020603050405020304" pitchFamily="18" charset="0"/>
              </a:rPr>
              <a:t>(2)We often just drop by our friends' homes if we have time.</a:t>
            </a:r>
          </a:p>
          <a:p>
            <a:pPr>
              <a:lnSpc>
                <a:spcPct val="115000"/>
              </a:lnSpc>
              <a:spcBef>
                <a:spcPts val="0"/>
              </a:spcBef>
              <a:spcAft>
                <a:spcPts val="0"/>
              </a:spcAft>
            </a:pPr>
            <a:r>
              <a:rPr lang="en-US" altLang="zh-CN" sz="2000">
                <a:solidFill>
                  <a:srgbClr val="FF0000"/>
                </a:solidFill>
                <a:latin typeface="Times New Roman" panose="02020603050405020304" pitchFamily="18" charset="0"/>
              </a:rPr>
              <a:t>(3)We don't usually have to make plans to meet our friends.</a:t>
            </a:r>
          </a:p>
          <a:p>
            <a:pPr>
              <a:lnSpc>
                <a:spcPct val="115000"/>
              </a:lnSpc>
              <a:spcBef>
                <a:spcPts val="0"/>
              </a:spcBef>
              <a:spcAft>
                <a:spcPts val="0"/>
              </a:spcAft>
            </a:pPr>
            <a:r>
              <a:rPr lang="en-US" altLang="zh-CN" sz="2000">
                <a:solidFill>
                  <a:srgbClr val="FF0000"/>
                </a:solidFill>
                <a:latin typeface="Times New Roman" panose="02020603050405020304" pitchFamily="18" charset="0"/>
              </a:rPr>
              <a:t>(4)It's very important to be on time.</a:t>
            </a:r>
          </a:p>
          <a:p>
            <a:pPr>
              <a:lnSpc>
                <a:spcPct val="115000"/>
              </a:lnSpc>
              <a:spcBef>
                <a:spcPts val="0"/>
              </a:spcBef>
              <a:spcAft>
                <a:spcPts val="0"/>
              </a:spcAft>
            </a:pPr>
            <a:r>
              <a:rPr lang="en-US" altLang="zh-CN" sz="2000">
                <a:solidFill>
                  <a:srgbClr val="FF0000"/>
                </a:solidFill>
                <a:latin typeface="Times New Roman" panose="02020603050405020304" pitchFamily="18" charset="0"/>
              </a:rPr>
              <a:t>(5)We never visit a friend's house without calling first.</a:t>
            </a:r>
          </a:p>
          <a:p>
            <a:pPr>
              <a:lnSpc>
                <a:spcPct val="115000"/>
              </a:lnSpc>
              <a:spcBef>
                <a:spcPts val="0"/>
              </a:spcBef>
              <a:spcAft>
                <a:spcPts val="0"/>
              </a:spcAft>
            </a:pPr>
            <a:r>
              <a:rPr lang="en-US" altLang="zh-CN" sz="2000">
                <a:solidFill>
                  <a:srgbClr val="FF0000"/>
                </a:solidFill>
                <a:latin typeface="Times New Roman" panose="02020603050405020304" pitchFamily="18" charset="0"/>
              </a:rPr>
              <a:t>(6)We almost always make plans to see friends.</a:t>
            </a:r>
          </a:p>
        </p:txBody>
      </p:sp>
      <p:sp>
        <p:nvSpPr>
          <p:cNvPr id="5" name="标题 1"/>
          <p:cNvSpPr>
            <a:spLocks noGrp="1"/>
          </p:cNvSpPr>
          <p:nvPr/>
        </p:nvSpPr>
        <p:spPr>
          <a:xfrm>
            <a:off x="1316990" y="1022985"/>
            <a:ext cx="6002655" cy="816610"/>
          </a:xfrm>
        </p:spPr>
        <p:txBody>
          <a:bodyPr/>
          <a:lst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r>
              <a:rPr lang="en-US" altLang="zh-CN" sz="2800" b="1">
                <a:solidFill>
                  <a:schemeClr val="tx1">
                    <a:lumMod val="95000"/>
                    <a:lumOff val="5000"/>
                  </a:schemeClr>
                </a:solidFill>
                <a:latin typeface="Times New Roman" panose="02020603050405020304" pitchFamily="18" charset="0"/>
              </a:rPr>
              <a:t>Read the passage again and complete the chart.</a:t>
            </a:r>
          </a:p>
        </p:txBody>
      </p:sp>
      <p:sp>
        <p:nvSpPr>
          <p:cNvPr id="3" name="椭圆 2"/>
          <p:cNvSpPr/>
          <p:nvPr/>
        </p:nvSpPr>
        <p:spPr>
          <a:xfrm>
            <a:off x="484505" y="972820"/>
            <a:ext cx="832485" cy="71755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rgbClr val="FF0000"/>
                </a:solidFill>
                <a:latin typeface="Times New Roman" panose="02020603050405020304" pitchFamily="18" charset="0"/>
              </a:rPr>
              <a:t>3b</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fade">
                                      <p:cBhvr>
                                        <p:cTn id="15" dur="1000"/>
                                        <p:tgtEl>
                                          <p:spTgt spid="12">
                                            <p:txEl>
                                              <p:pRg st="1" end="1"/>
                                            </p:txEl>
                                          </p:spTgt>
                                        </p:tgtEl>
                                      </p:cBhvr>
                                    </p:animEffect>
                                    <p:anim calcmode="lin" valueType="num">
                                      <p:cBhvr>
                                        <p:cTn id="16"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1000"/>
                                        <p:tgtEl>
                                          <p:spTgt spid="12">
                                            <p:txEl>
                                              <p:pRg st="2" end="2"/>
                                            </p:txEl>
                                          </p:spTgt>
                                        </p:tgtEl>
                                      </p:cBhvr>
                                    </p:animEffect>
                                    <p:anim calcmode="lin" valueType="num">
                                      <p:cBhvr>
                                        <p:cTn id="24"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Effect transition="in" filter="fade">
                                      <p:cBhvr>
                                        <p:cTn id="31" dur="1000"/>
                                        <p:tgtEl>
                                          <p:spTgt spid="12">
                                            <p:txEl>
                                              <p:pRg st="3" end="3"/>
                                            </p:txEl>
                                          </p:spTgt>
                                        </p:tgtEl>
                                      </p:cBhvr>
                                    </p:animEffect>
                                    <p:anim calcmode="lin" valueType="num">
                                      <p:cBhvr>
                                        <p:cTn id="32"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animEffect transition="in" filter="fade">
                                      <p:cBhvr>
                                        <p:cTn id="39" dur="1000"/>
                                        <p:tgtEl>
                                          <p:spTgt spid="12">
                                            <p:txEl>
                                              <p:pRg st="4" end="4"/>
                                            </p:txEl>
                                          </p:spTgt>
                                        </p:tgtEl>
                                      </p:cBhvr>
                                    </p:animEffect>
                                    <p:anim calcmode="lin" valueType="num">
                                      <p:cBhvr>
                                        <p:cTn id="40"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2">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animEffect transition="in" filter="fade">
                                      <p:cBhvr>
                                        <p:cTn id="47" dur="1000"/>
                                        <p:tgtEl>
                                          <p:spTgt spid="12">
                                            <p:txEl>
                                              <p:pRg st="5" end="5"/>
                                            </p:txEl>
                                          </p:spTgt>
                                        </p:tgtEl>
                                      </p:cBhvr>
                                    </p:animEffect>
                                    <p:anim calcmode="lin" valueType="num">
                                      <p:cBhvr>
                                        <p:cTn id="48"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2">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99686" y="2764155"/>
            <a:ext cx="6897053" cy="1545590"/>
          </a:xfrm>
          <a:prstGeom prst="rect">
            <a:avLst/>
          </a:prstGeom>
          <a:solidFill>
            <a:srgbClr val="7030A0"/>
          </a:solidFill>
        </p:spPr>
        <p:txBody>
          <a:bodyPr wrap="square" rtlCol="0">
            <a:spAutoFit/>
          </a:bodyPr>
          <a:lstStyle/>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a:p>
            <a:endParaRPr lang="zh-CN" altLang="en-US" sz="1350">
              <a:solidFill>
                <a:srgbClr val="7030A0"/>
              </a:solidFill>
            </a:endParaRPr>
          </a:p>
        </p:txBody>
      </p:sp>
      <p:sp>
        <p:nvSpPr>
          <p:cNvPr id="5" name="文本框 4"/>
          <p:cNvSpPr txBox="1"/>
          <p:nvPr/>
        </p:nvSpPr>
        <p:spPr>
          <a:xfrm>
            <a:off x="960120" y="2651284"/>
            <a:ext cx="6988969" cy="1568450"/>
          </a:xfrm>
          <a:prstGeom prst="rect">
            <a:avLst/>
          </a:prstGeom>
          <a:solidFill>
            <a:schemeClr val="accent4">
              <a:lumMod val="20000"/>
              <a:lumOff val="80000"/>
            </a:schemeClr>
          </a:solidFill>
        </p:spPr>
        <p:txBody>
          <a:bodyPr wrap="square" rtlCol="0">
            <a:spAutoFit/>
          </a:bodyPr>
          <a:lstStyle/>
          <a:p>
            <a:r>
              <a:rPr lang="zh-CN" altLang="en-US" sz="2400" dirty="0">
                <a:latin typeface="Times New Roman" panose="02020603050405020304" pitchFamily="18" charset="0"/>
              </a:rPr>
              <a:t>A:Hi,Marc.Sorry I</a:t>
            </a:r>
            <a:r>
              <a:rPr lang="en-US" altLang="zh-CN" sz="2400" dirty="0">
                <a:latin typeface="Times New Roman" panose="02020603050405020304" pitchFamily="18" charset="0"/>
              </a:rPr>
              <a:t>'</a:t>
            </a:r>
            <a:r>
              <a:rPr lang="zh-CN" altLang="en-US" sz="2400" dirty="0">
                <a:latin typeface="Times New Roman" panose="02020603050405020304" pitchFamily="18" charset="0"/>
              </a:rPr>
              <a:t>m a little late. </a:t>
            </a:r>
          </a:p>
          <a:p>
            <a:r>
              <a:rPr lang="zh-CN" altLang="en-US" sz="2400" dirty="0">
                <a:latin typeface="Times New Roman" panose="02020603050405020304" pitchFamily="18" charset="0"/>
              </a:rPr>
              <a:t>B:Teresa,you</a:t>
            </a:r>
            <a:r>
              <a:rPr lang="en-US" altLang="zh-CN" sz="2400" dirty="0">
                <a:latin typeface="Times New Roman" panose="02020603050405020304" pitchFamily="18" charset="0"/>
              </a:rPr>
              <a:t>'</a:t>
            </a:r>
            <a:r>
              <a:rPr lang="zh-CN" altLang="en-US" sz="2400" dirty="0">
                <a:latin typeface="Times New Roman" panose="02020603050405020304" pitchFamily="18" charset="0"/>
              </a:rPr>
              <a:t>re 10 minutes late! </a:t>
            </a:r>
          </a:p>
          <a:p>
            <a:r>
              <a:rPr lang="zh-CN" altLang="en-US" sz="2400" dirty="0">
                <a:latin typeface="Times New Roman" panose="02020603050405020304" pitchFamily="18" charset="0"/>
              </a:rPr>
              <a:t>A:It</a:t>
            </a:r>
            <a:r>
              <a:rPr lang="en-US" altLang="zh-CN" sz="2400" dirty="0">
                <a:latin typeface="Times New Roman" panose="02020603050405020304" pitchFamily="18" charset="0"/>
              </a:rPr>
              <a:t>'</a:t>
            </a:r>
            <a:r>
              <a:rPr lang="zh-CN" altLang="en-US" sz="2400" dirty="0">
                <a:latin typeface="Times New Roman" panose="02020603050405020304" pitchFamily="18" charset="0"/>
              </a:rPr>
              <a:t>s just 10 minutes!It</a:t>
            </a:r>
            <a:r>
              <a:rPr lang="en-US" altLang="zh-CN" sz="2400" dirty="0">
                <a:latin typeface="Times New Roman" panose="02020603050405020304" pitchFamily="18" charset="0"/>
              </a:rPr>
              <a:t>'</a:t>
            </a:r>
            <a:r>
              <a:rPr lang="zh-CN" altLang="en-US" sz="2400" dirty="0">
                <a:latin typeface="Times New Roman" panose="02020603050405020304" pitchFamily="18" charset="0"/>
              </a:rPr>
              <a:t>s no big deal! </a:t>
            </a:r>
          </a:p>
          <a:p>
            <a:r>
              <a:rPr lang="zh-CN" altLang="en-US" sz="2400" dirty="0">
                <a:latin typeface="Times New Roman" panose="02020603050405020304" pitchFamily="18" charset="0"/>
              </a:rPr>
              <a:t>B:Well,in Switzerland,you</a:t>
            </a:r>
            <a:r>
              <a:rPr lang="en-US" altLang="zh-CN" sz="2400" dirty="0">
                <a:latin typeface="Times New Roman" panose="02020603050405020304" pitchFamily="18" charset="0"/>
              </a:rPr>
              <a:t>'</a:t>
            </a:r>
            <a:r>
              <a:rPr lang="zh-CN" altLang="en-US" sz="2400" dirty="0">
                <a:latin typeface="Times New Roman" panose="02020603050405020304" pitchFamily="18" charset="0"/>
              </a:rPr>
              <a:t>re supposed to... </a:t>
            </a:r>
          </a:p>
        </p:txBody>
      </p:sp>
      <p:sp>
        <p:nvSpPr>
          <p:cNvPr id="7" name="标题 1"/>
          <p:cNvSpPr>
            <a:spLocks noGrp="1"/>
          </p:cNvSpPr>
          <p:nvPr/>
        </p:nvSpPr>
        <p:spPr>
          <a:xfrm>
            <a:off x="1316990" y="1022985"/>
            <a:ext cx="6002655" cy="1256665"/>
          </a:xfrm>
        </p:spPr>
        <p:txBody>
          <a:bodyPr/>
          <a:lst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r>
              <a:rPr lang="en-US" altLang="zh-CN" sz="2800" b="1" dirty="0">
                <a:solidFill>
                  <a:schemeClr val="tx1">
                    <a:lumMod val="95000"/>
                    <a:lumOff val="5000"/>
                  </a:schemeClr>
                </a:solidFill>
                <a:latin typeface="Times New Roman" panose="02020603050405020304" pitchFamily="18" charset="0"/>
              </a:rPr>
              <a:t>Role-play a </a:t>
            </a:r>
            <a:r>
              <a:rPr lang="en-US" altLang="zh-CN" sz="2800" b="1" dirty="0" err="1">
                <a:solidFill>
                  <a:schemeClr val="tx1">
                    <a:lumMod val="95000"/>
                    <a:lumOff val="5000"/>
                  </a:schemeClr>
                </a:solidFill>
                <a:latin typeface="Times New Roman" panose="02020603050405020304" pitchFamily="18" charset="0"/>
              </a:rPr>
              <a:t>conversation.Student</a:t>
            </a:r>
            <a:r>
              <a:rPr lang="en-US" altLang="zh-CN" sz="2800" b="1" dirty="0">
                <a:solidFill>
                  <a:schemeClr val="tx1">
                    <a:lumMod val="95000"/>
                    <a:lumOff val="5000"/>
                  </a:schemeClr>
                </a:solidFill>
                <a:latin typeface="Times New Roman" panose="02020603050405020304" pitchFamily="18" charset="0"/>
              </a:rPr>
              <a:t> A is Teresa and Student B is </a:t>
            </a:r>
            <a:r>
              <a:rPr lang="en-US" altLang="zh-CN" sz="2800" b="1" dirty="0" err="1">
                <a:solidFill>
                  <a:schemeClr val="tx1">
                    <a:lumMod val="95000"/>
                    <a:lumOff val="5000"/>
                  </a:schemeClr>
                </a:solidFill>
                <a:latin typeface="Times New Roman" panose="02020603050405020304" pitchFamily="18" charset="0"/>
              </a:rPr>
              <a:t>Marc.Teresa</a:t>
            </a:r>
            <a:r>
              <a:rPr lang="en-US" altLang="zh-CN" sz="2800" b="1" dirty="0">
                <a:solidFill>
                  <a:schemeClr val="tx1">
                    <a:lumMod val="95000"/>
                    <a:lumOff val="5000"/>
                  </a:schemeClr>
                </a:solidFill>
                <a:latin typeface="Times New Roman" panose="02020603050405020304" pitchFamily="18" charset="0"/>
              </a:rPr>
              <a:t> is late and Marc is mad. </a:t>
            </a:r>
          </a:p>
        </p:txBody>
      </p:sp>
      <p:sp>
        <p:nvSpPr>
          <p:cNvPr id="8" name="椭圆 7"/>
          <p:cNvSpPr/>
          <p:nvPr/>
        </p:nvSpPr>
        <p:spPr>
          <a:xfrm>
            <a:off x="537845" y="1022985"/>
            <a:ext cx="832485" cy="71755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a:solidFill>
                  <a:srgbClr val="FF0000"/>
                </a:solidFill>
                <a:latin typeface="Times New Roman" panose="02020603050405020304" pitchFamily="18" charset="0"/>
              </a:rPr>
              <a:t>3c</a:t>
            </a:r>
          </a:p>
        </p:txBody>
      </p:sp>
    </p:spTree>
    <p:custDataLst>
      <p:tags r:id="rId1"/>
    </p:custDataLst>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826929" y="1893253"/>
            <a:ext cx="7490460" cy="4961890"/>
          </a:xfrm>
          <a:prstGeom prst="rect">
            <a:avLst/>
          </a:prstGeom>
          <a:noFill/>
        </p:spPr>
        <p:txBody>
          <a:bodyPr wrap="square" rtlCol="0">
            <a:spAutoFit/>
          </a:bodyPr>
          <a:lstStyle/>
          <a:p>
            <a:pPr fontAlgn="auto">
              <a:lnSpc>
                <a:spcPct val="120000"/>
              </a:lnSpc>
              <a:spcBef>
                <a:spcPts val="0"/>
              </a:spcBef>
              <a:spcAft>
                <a:spcPts val="0"/>
              </a:spcAft>
            </a:pPr>
            <a:r>
              <a:rPr lang="zh-CN" altLang="en-US" sz="2200" b="1" dirty="0">
                <a:solidFill>
                  <a:schemeClr val="tx1"/>
                </a:solidFill>
                <a:uFillTx/>
                <a:latin typeface="Times New Roman" panose="02020603050405020304" pitchFamily="18" charset="0"/>
              </a:rPr>
              <a:t>1.We value the time we spend with our family and friends in our everyday lives.我们珍惜日常生活中和家人、朋友一起度过的时光。（教材第75页）</a:t>
            </a:r>
          </a:p>
          <a:p>
            <a:pPr fontAlgn="auto">
              <a:lnSpc>
                <a:spcPct val="120000"/>
              </a:lnSpc>
              <a:spcBef>
                <a:spcPts val="0"/>
              </a:spcBef>
              <a:spcAft>
                <a:spcPts val="0"/>
              </a:spcAft>
            </a:pPr>
            <a:r>
              <a:rPr lang="zh-CN" altLang="en-US" sz="2200" dirty="0">
                <a:solidFill>
                  <a:schemeClr val="tx1"/>
                </a:solidFill>
                <a:uFillTx/>
                <a:latin typeface="Times New Roman" panose="02020603050405020304" pitchFamily="18" charset="0"/>
              </a:rPr>
              <a:t> （1）value此处用作及物动词，意为“重视；珍视”。</a:t>
            </a:r>
          </a:p>
          <a:p>
            <a:pPr fontAlgn="auto">
              <a:lnSpc>
                <a:spcPct val="120000"/>
              </a:lnSpc>
              <a:spcBef>
                <a:spcPts val="0"/>
              </a:spcBef>
              <a:spcAft>
                <a:spcPts val="0"/>
              </a:spcAft>
            </a:pPr>
            <a:r>
              <a:rPr lang="zh-CN" altLang="en-US" sz="2200" dirty="0">
                <a:solidFill>
                  <a:schemeClr val="tx1"/>
                </a:solidFill>
                <a:uFillTx/>
                <a:latin typeface="Times New Roman" panose="02020603050405020304" pitchFamily="18" charset="0"/>
              </a:rPr>
              <a:t>   </a:t>
            </a:r>
            <a:r>
              <a:rPr lang="en-US" altLang="zh-CN" sz="2200" dirty="0">
                <a:solidFill>
                  <a:schemeClr val="tx1"/>
                </a:solidFill>
                <a:uFillTx/>
                <a:latin typeface="Times New Roman" panose="02020603050405020304" pitchFamily="18" charset="0"/>
              </a:rPr>
              <a:t>e.g.:</a:t>
            </a:r>
            <a:r>
              <a:rPr lang="zh-CN" altLang="en-US" sz="2200" dirty="0">
                <a:solidFill>
                  <a:schemeClr val="tx1"/>
                </a:solidFill>
                <a:uFillTx/>
                <a:latin typeface="Times New Roman" panose="02020603050405020304" pitchFamily="18" charset="0"/>
              </a:rPr>
              <a:t>I value friendship very highly.</a:t>
            </a:r>
          </a:p>
          <a:p>
            <a:pPr fontAlgn="auto">
              <a:lnSpc>
                <a:spcPct val="120000"/>
              </a:lnSpc>
              <a:spcBef>
                <a:spcPts val="0"/>
              </a:spcBef>
              <a:spcAft>
                <a:spcPts val="0"/>
              </a:spcAft>
            </a:pPr>
            <a:r>
              <a:rPr lang="zh-CN" altLang="en-US" sz="2200" dirty="0">
                <a:solidFill>
                  <a:schemeClr val="tx1"/>
                </a:solidFill>
                <a:uFillTx/>
                <a:latin typeface="Times New Roman" panose="02020603050405020304" pitchFamily="18" charset="0"/>
              </a:rPr>
              <a:t> 【拓展】value 用作名词，意为“价值”，其形容词形式为valuable，意为“贵重的，重要的；有益的，有用的”。</a:t>
            </a:r>
          </a:p>
          <a:p>
            <a:pPr fontAlgn="auto">
              <a:lnSpc>
                <a:spcPct val="120000"/>
              </a:lnSpc>
              <a:spcBef>
                <a:spcPts val="0"/>
              </a:spcBef>
              <a:spcAft>
                <a:spcPts val="0"/>
              </a:spcAft>
            </a:pPr>
            <a:r>
              <a:rPr lang="zh-CN" altLang="en-US" sz="2200" dirty="0">
                <a:solidFill>
                  <a:schemeClr val="tx1"/>
                </a:solidFill>
                <a:uFillTx/>
                <a:latin typeface="Times New Roman" panose="02020603050405020304" pitchFamily="18" charset="0"/>
              </a:rPr>
              <a:t>   </a:t>
            </a:r>
            <a:r>
              <a:rPr lang="en-US" altLang="zh-CN" sz="2200" dirty="0">
                <a:solidFill>
                  <a:schemeClr val="tx1"/>
                </a:solidFill>
                <a:uFillTx/>
                <a:latin typeface="Times New Roman" panose="02020603050405020304" pitchFamily="18" charset="0"/>
                <a:sym typeface="+mn-ea"/>
              </a:rPr>
              <a:t>e.g.:</a:t>
            </a:r>
            <a:r>
              <a:rPr lang="zh-CN" altLang="en-US" sz="2200" dirty="0">
                <a:solidFill>
                  <a:schemeClr val="tx1"/>
                </a:solidFill>
                <a:uFillTx/>
                <a:latin typeface="Times New Roman" panose="02020603050405020304" pitchFamily="18" charset="0"/>
              </a:rPr>
              <a:t>Such a magazine has little value except when you have time to kill.</a:t>
            </a:r>
          </a:p>
          <a:p>
            <a:pPr fontAlgn="auto">
              <a:lnSpc>
                <a:spcPct val="120000"/>
              </a:lnSpc>
              <a:spcBef>
                <a:spcPts val="0"/>
              </a:spcBef>
              <a:spcAft>
                <a:spcPts val="0"/>
              </a:spcAft>
            </a:pPr>
            <a:r>
              <a:rPr lang="zh-CN" altLang="en-US" sz="2200" dirty="0">
                <a:solidFill>
                  <a:schemeClr val="tx1"/>
                </a:solidFill>
                <a:uFillTx/>
                <a:latin typeface="Times New Roman" panose="02020603050405020304" pitchFamily="18" charset="0"/>
              </a:rPr>
              <a:t> （2）</a:t>
            </a:r>
            <a:r>
              <a:rPr lang="en-US" altLang="zh-CN" sz="2200" dirty="0">
                <a:solidFill>
                  <a:schemeClr val="tx1"/>
                </a:solidFill>
                <a:uFillTx/>
                <a:latin typeface="Times New Roman" panose="02020603050405020304" pitchFamily="18" charset="0"/>
              </a:rPr>
              <a:t>w</a:t>
            </a:r>
            <a:r>
              <a:rPr lang="zh-CN" altLang="en-US" sz="2200" dirty="0">
                <a:solidFill>
                  <a:schemeClr val="tx1"/>
                </a:solidFill>
                <a:uFillTx/>
                <a:latin typeface="Times New Roman" panose="02020603050405020304" pitchFamily="18" charset="0"/>
              </a:rPr>
              <a:t>e spend with our family...everyday lives是一个定语从句，修饰前面的名词time。关系代词that在定语从句中作宾语，此处被省略了。</a:t>
            </a:r>
          </a:p>
        </p:txBody>
      </p:sp>
      <p:sp>
        <p:nvSpPr>
          <p:cNvPr id="3" name="流程图: 资料带 2"/>
          <p:cNvSpPr/>
          <p:nvPr/>
        </p:nvSpPr>
        <p:spPr>
          <a:xfrm>
            <a:off x="1840230" y="1013460"/>
            <a:ext cx="4883785" cy="960120"/>
          </a:xfrm>
          <a:prstGeom prst="flowChartPunchedTap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7030A0"/>
                </a:solidFill>
                <a:latin typeface="Times New Roman" panose="02020603050405020304" pitchFamily="18" charset="0"/>
              </a:rPr>
              <a:t>Language Points</a:t>
            </a:r>
          </a:p>
        </p:txBody>
      </p:sp>
    </p:spTree>
    <p:custDataLst>
      <p:tags r:id="rId1"/>
    </p:custDataLst>
  </p:cSld>
  <p:clrMapOvr>
    <a:masterClrMapping/>
  </p:clrMapOvr>
  <p:transition spd="med">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basetag"/>
  <p:tag name="KSO_WM_TEMPLATE_INDEX" val="20164667"/>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basetag"/>
  <p:tag name="KSO_WM_TEMPLATE_INDEX" val="20164667"/>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37016"/>
  <p:tag name="KSO_WM_TAG_VERSION" val="1.0"/>
  <p:tag name="KSO_WM_TEMPLATE_THUMBS_INDEX" val="1、2、5、6、7、11、12、18、21、23、27、32、37"/>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4667"/>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1278</Words>
  <Application>Microsoft Office PowerPoint</Application>
  <PresentationFormat>全屏显示(4:3)</PresentationFormat>
  <Paragraphs>102</Paragraphs>
  <Slides>17</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黑体</vt:lpstr>
      <vt:lpstr>宋体</vt:lpstr>
      <vt:lpstr>微软雅黑</vt:lpstr>
      <vt:lpstr>Arial</vt:lpstr>
      <vt:lpstr>Calibri</vt:lpstr>
      <vt:lpstr>Calibri Light</vt:lpstr>
      <vt:lpstr>Comic Sans MS</vt:lpstr>
      <vt:lpstr>Times New Roman</vt:lpstr>
      <vt:lpstr>WWW.2PPT.COM
</vt:lpstr>
      <vt:lpstr>PowerPoint 演示文稿</vt:lpstr>
      <vt:lpstr>Warming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2015-05-05T08:02:00Z</dcterms:created>
  <dcterms:modified xsi:type="dcterms:W3CDTF">2023-01-16T15:12:50Z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0560B15EEA024FD8AAB585AC63B0F803</vt:lpwstr>
  </property>
  <property fmtid="{A09F084E-AD41-489F-8076-AA5BE3082BCA}" pid="100">
    <vt:ui4>5</vt:ui4>
  </property>
  <property fmtid="{64440492-4C8B-11D1-8B70-080036B11A03}" pid="11">
    <vt:lpwstr>www.2ppt.com-爱PPT提供资源下载</vt:lpwstr>
  </property>
</Properties>
</file>