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69" r:id="rId3"/>
    <p:sldId id="291" r:id="rId4"/>
    <p:sldId id="292" r:id="rId5"/>
    <p:sldId id="339" r:id="rId6"/>
    <p:sldId id="295" r:id="rId7"/>
    <p:sldId id="334" r:id="rId8"/>
    <p:sldId id="271" r:id="rId9"/>
    <p:sldId id="302" r:id="rId10"/>
    <p:sldId id="277" r:id="rId11"/>
    <p:sldId id="303" r:id="rId12"/>
    <p:sldId id="304" r:id="rId13"/>
    <p:sldId id="340" r:id="rId14"/>
    <p:sldId id="306" r:id="rId15"/>
    <p:sldId id="315" r:id="rId16"/>
    <p:sldId id="335" r:id="rId17"/>
    <p:sldId id="336" r:id="rId18"/>
    <p:sldId id="316" r:id="rId19"/>
    <p:sldId id="341" r:id="rId20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8" autoAdjust="0"/>
    <p:restoredTop sz="94660"/>
  </p:normalViewPr>
  <p:slideViewPr>
    <p:cSldViewPr snapToGrid="0">
      <p:cViewPr>
        <p:scale>
          <a:sx n="100" d="100"/>
          <a:sy n="100" d="100"/>
        </p:scale>
        <p:origin x="-19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6D5EC-3DC9-43AF-906A-261634352CB6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37355-01D0-4C36-A217-A33F1D4116B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377086" y="1546677"/>
            <a:ext cx="7164949" cy="2240274"/>
            <a:chOff x="3260" y="1299"/>
            <a:chExt cx="11117" cy="3259"/>
          </a:xfrm>
        </p:grpSpPr>
        <p:sp>
          <p:nvSpPr>
            <p:cNvPr id="3" name="Rectangle 5"/>
            <p:cNvSpPr/>
            <p:nvPr/>
          </p:nvSpPr>
          <p:spPr>
            <a:xfrm>
              <a:off x="3260" y="3349"/>
              <a:ext cx="11117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Lesson 41</a:t>
              </a:r>
              <a:r>
                <a:rPr lang="zh-CN" altLang="en-US" sz="4800" b="1" dirty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Holidays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276" y="1299"/>
              <a:ext cx="11101" cy="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 smtClean="0">
                  <a:latin typeface="微软雅黑" panose="020B0503020204020204" charset="-122"/>
                  <a:ea typeface="微软雅黑" panose="020B0503020204020204" charset="-122"/>
                </a:rPr>
                <a:t>Unit 7  Days and Months</a:t>
              </a:r>
              <a:endParaRPr lang="zh-CN" altLang="en-US" sz="36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83206" y="2078161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578828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87021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420939"/>
            <a:ext cx="806663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________ go to school by bike, but I take a bus when it rains.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hardly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seldom  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74188" y="2642727"/>
            <a:ext cx="4866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0" name="Rectangle 5"/>
          <p:cNvSpPr/>
          <p:nvPr/>
        </p:nvSpPr>
        <p:spPr>
          <a:xfrm>
            <a:off x="785525" y="77321"/>
            <a:ext cx="33650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Holidays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1320233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New Year's Day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元旦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98300" y="2090450"/>
            <a:ext cx="7959615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family likes to watch a movie on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Year's Day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我们家喜欢在新年看电影。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666366" y="3515832"/>
            <a:ext cx="6298052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用单数名词的所有格来表示节日：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Mother's Day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母亲节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Father's Day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父亲节</a:t>
            </a:r>
          </a:p>
        </p:txBody>
      </p:sp>
      <p:sp>
        <p:nvSpPr>
          <p:cNvPr id="6" name="Rectangle 5"/>
          <p:cNvSpPr/>
          <p:nvPr/>
        </p:nvSpPr>
        <p:spPr>
          <a:xfrm>
            <a:off x="785525" y="77321"/>
            <a:ext cx="33650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Holidays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40071" y="2203258"/>
            <a:ext cx="8347448" cy="27922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用复数名词的所有格来表示节日：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Children's Day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儿童节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Teachers' Day 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教师节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Women's Day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妇女节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Workers' Day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国际劳动节</a:t>
            </a:r>
          </a:p>
        </p:txBody>
      </p:sp>
      <p:sp>
        <p:nvSpPr>
          <p:cNvPr id="4" name="Rectangle 5"/>
          <p:cNvSpPr/>
          <p:nvPr/>
        </p:nvSpPr>
        <p:spPr>
          <a:xfrm>
            <a:off x="785525" y="77321"/>
            <a:ext cx="33650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Holidays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40071" y="3034256"/>
            <a:ext cx="8347448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在英语中，表示节日的专有名词的每个单词首字母都要大写，且表示节日的专有名词前通常不加定冠词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85525" y="77321"/>
            <a:ext cx="33650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Holidays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72666" y="1455117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0280" y="15582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88697" y="2551059"/>
            <a:ext cx="8272764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mum takes me to the zoo on ________ (children) Day.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4758715" y="2735643"/>
            <a:ext cx="1236123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Children's</a:t>
            </a:r>
          </a:p>
        </p:txBody>
      </p:sp>
      <p:sp>
        <p:nvSpPr>
          <p:cNvPr id="10" name="Rectangle 5"/>
          <p:cNvSpPr/>
          <p:nvPr/>
        </p:nvSpPr>
        <p:spPr>
          <a:xfrm>
            <a:off x="785525" y="77321"/>
            <a:ext cx="33650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Holidays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57374" y="1702387"/>
            <a:ext cx="8434737" cy="19495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My family likes to watch a movie on New Year's Day.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我们家喜欢在新年看电影。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34995" y="4086773"/>
            <a:ext cx="7879494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(1)like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的用法小结：</a:t>
            </a:r>
          </a:p>
        </p:txBody>
      </p:sp>
      <p:sp>
        <p:nvSpPr>
          <p:cNvPr id="10" name="Rectangle 5"/>
          <p:cNvSpPr/>
          <p:nvPr/>
        </p:nvSpPr>
        <p:spPr>
          <a:xfrm>
            <a:off x="785525" y="77321"/>
            <a:ext cx="33650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Holidays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79080" y="1710877"/>
          <a:ext cx="7746126" cy="3365529"/>
        </p:xfrm>
        <a:graphic>
          <a:graphicData uri="http://schemas.openxmlformats.org/drawingml/2006/table">
            <a:tbl>
              <a:tblPr/>
              <a:tblGrid>
                <a:gridCol w="864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7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33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6199">
                <a:tc rowSpan="3">
                  <a:txBody>
                    <a:bodyPr/>
                    <a:lstStyle/>
                    <a:p>
                      <a:pPr marL="0" algn="ctr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like</a:t>
                      </a:r>
                      <a:endParaRPr lang="zh-CN" altLang="zh-CN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6859" marR="36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zh-CN" sz="2000" b="1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zh-CN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喜欢</a:t>
                      </a:r>
                    </a:p>
                  </a:txBody>
                  <a:tcPr marL="36859" marR="36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like to do </a:t>
                      </a:r>
                      <a:r>
                        <a:rPr lang="en-US" altLang="zh-CN" sz="20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zh-CN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喜欢做某事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，表示偶然一次性动作。</a:t>
                      </a:r>
                    </a:p>
                  </a:txBody>
                  <a:tcPr marL="36859" marR="36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313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like doing </a:t>
                      </a:r>
                      <a:r>
                        <a:rPr lang="en-US" altLang="zh-CN" sz="2000" b="1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sth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zh-CN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喜欢做某事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，表示经常性、习惯性的动作。</a:t>
                      </a:r>
                    </a:p>
                  </a:txBody>
                  <a:tcPr marL="36859" marR="36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619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altLang="zh-CN" sz="2000" b="1" i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prep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zh-CN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像</a:t>
                      </a:r>
                    </a:p>
                  </a:txBody>
                  <a:tcPr marL="36859" marR="36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0" latinLnBrk="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zh-CN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常用短语：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look like </a:t>
                      </a:r>
                      <a:r>
                        <a:rPr lang="zh-CN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看起来像；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 like</a:t>
                      </a:r>
                      <a:r>
                        <a:rPr lang="zh-CN" altLang="zh-CN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像。</a:t>
                      </a:r>
                    </a:p>
                  </a:txBody>
                  <a:tcPr marL="36859" marR="368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5"/>
          <p:cNvSpPr/>
          <p:nvPr/>
        </p:nvSpPr>
        <p:spPr>
          <a:xfrm>
            <a:off x="785525" y="77321"/>
            <a:ext cx="33650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Holidays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40071" y="3034257"/>
            <a:ext cx="8347448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(2)watch a movie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意为“看电影”，相当于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 a film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表示在某个节日时要使用介词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85525" y="77321"/>
            <a:ext cx="33650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Holidays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624550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79078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07443" y="2274193"/>
            <a:ext cx="8066630" cy="27959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(1)I like ________ fishing this morning.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goes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go  	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 </a:t>
            </a: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37268" y="2491502"/>
            <a:ext cx="6275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85525" y="77321"/>
            <a:ext cx="33650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Holidays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40071" y="2722219"/>
            <a:ext cx="8347448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(2)We often eat </a:t>
            </a:r>
            <a:r>
              <a:rPr lang="en-US" altLang="zh-CN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zongzi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Dragon Boat Festival.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 	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 	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605482" y="2696452"/>
            <a:ext cx="6275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785525" y="77321"/>
            <a:ext cx="33650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Holidays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1930656"/>
          <a:ext cx="7471754" cy="4090001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0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介绍；呈现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prɪ'zent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．国际的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[ˌ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ɪntə'næʃnəl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．国家的；民族的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næʃnəl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．节日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festəvl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    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通常地；惯常地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juːʒəlɪ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276014" y="2221517"/>
            <a:ext cx="11537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present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060532" y="3003911"/>
            <a:ext cx="18934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international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5658881" y="3791230"/>
            <a:ext cx="12618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national</a:t>
            </a:r>
          </a:p>
        </p:txBody>
      </p:sp>
      <p:sp>
        <p:nvSpPr>
          <p:cNvPr id="19" name="矩形 28"/>
          <p:cNvSpPr>
            <a:spLocks noChangeArrowheads="1"/>
          </p:cNvSpPr>
          <p:nvPr/>
        </p:nvSpPr>
        <p:spPr bwMode="auto">
          <a:xfrm>
            <a:off x="5852871" y="4923931"/>
            <a:ext cx="17443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usually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785525" y="61555"/>
            <a:ext cx="33650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Holidays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333528" y="4382052"/>
            <a:ext cx="11240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festival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31855" y="1521215"/>
          <a:ext cx="7471754" cy="4197186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7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．在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……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期间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['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djʊərɪŋ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．山；山脉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['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maʊntən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．爬；攀登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klaɪm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5280195" y="2669837"/>
            <a:ext cx="10743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during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38"/>
          <p:cNvSpPr>
            <a:spLocks noChangeArrowheads="1"/>
          </p:cNvSpPr>
          <p:nvPr/>
        </p:nvSpPr>
        <p:spPr bwMode="auto">
          <a:xfrm>
            <a:off x="5080603" y="3487508"/>
            <a:ext cx="14510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mountain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38"/>
          <p:cNvSpPr>
            <a:spLocks noChangeArrowheads="1"/>
          </p:cNvSpPr>
          <p:nvPr/>
        </p:nvSpPr>
        <p:spPr bwMode="auto">
          <a:xfrm>
            <a:off x="4843843" y="4054257"/>
            <a:ext cx="91884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climb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85525" y="61555"/>
            <a:ext cx="33650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Holidays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60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1.New Year's Day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stay at home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go mountain climbing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4.watch a movie ________________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871034" y="2114909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元旦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690856" y="2901385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待在家里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5562279" y="3530678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去爬山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449474" y="4178919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看电影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843134" y="61555"/>
            <a:ext cx="33650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Holidays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562160"/>
          <a:ext cx="7471754" cy="3749675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．教师节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．团聚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830511" y="2855888"/>
            <a:ext cx="20447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Teachers' Day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662156" y="3642365"/>
            <a:ext cx="18189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get together 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85525" y="61555"/>
            <a:ext cx="33650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Holidays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62510" y="1630400"/>
          <a:ext cx="8260768" cy="4060709"/>
        </p:xfrm>
        <a:graphic>
          <a:graphicData uri="http://schemas.openxmlformats.org/drawingml/2006/table">
            <a:tbl>
              <a:tblPr/>
              <a:tblGrid>
                <a:gridCol w="975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4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祝大家新年快乐！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 ________ ________ ________ you, everyone!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．我们家喜欢在新年看电影。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My family ________ ________ ________ a movie on New Year's Day.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1651870" y="2817529"/>
            <a:ext cx="60023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Happy        New         Year           to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3264777" y="4067444"/>
            <a:ext cx="44922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likes            to            watch</a:t>
            </a:r>
          </a:p>
        </p:txBody>
      </p:sp>
      <p:sp>
        <p:nvSpPr>
          <p:cNvPr id="7" name="Rectangle 5"/>
          <p:cNvSpPr/>
          <p:nvPr/>
        </p:nvSpPr>
        <p:spPr>
          <a:xfrm>
            <a:off x="785525" y="61555"/>
            <a:ext cx="33650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Holidays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630400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．春节期间你喜欢做什么？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________ you ________ to do ________ the Spring  Festival?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075907" y="3534417"/>
            <a:ext cx="6959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920910" y="3577296"/>
            <a:ext cx="8137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like</a:t>
            </a: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6641346" y="3438475"/>
            <a:ext cx="10642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during</a:t>
            </a:r>
          </a:p>
        </p:txBody>
      </p:sp>
      <p:sp>
        <p:nvSpPr>
          <p:cNvPr id="9" name="Rectangle 5"/>
          <p:cNvSpPr/>
          <p:nvPr/>
        </p:nvSpPr>
        <p:spPr>
          <a:xfrm>
            <a:off x="785525" y="61555"/>
            <a:ext cx="33650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Holidays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21434" y="2534600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usually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通常地；惯常地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06856" y="3403711"/>
            <a:ext cx="8335566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Spring Festival is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January or February.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并且春节通常在一月或二月。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785525" y="61555"/>
            <a:ext cx="33650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Holidays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53835" y="1661085"/>
            <a:ext cx="8410753" cy="39039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usually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是频度副词，表示动作发生的频率，多用于一般现在时态。其他的频度副词有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often(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经常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有时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总是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seldom(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很少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never(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从来不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，对频度副词提问用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often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。例如：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—How often do you eat fruit?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你多久吃一次水果？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—Every day.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每天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都吃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28"/>
          <p:cNvSpPr>
            <a:spLocks noChangeArrowheads="1"/>
          </p:cNvSpPr>
          <p:nvPr/>
        </p:nvSpPr>
        <p:spPr bwMode="auto">
          <a:xfrm>
            <a:off x="1372413" y="2832773"/>
            <a:ext cx="11799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always</a:t>
            </a:r>
          </a:p>
        </p:txBody>
      </p:sp>
      <p:sp>
        <p:nvSpPr>
          <p:cNvPr id="5" name="Rectangle 5"/>
          <p:cNvSpPr/>
          <p:nvPr/>
        </p:nvSpPr>
        <p:spPr>
          <a:xfrm>
            <a:off x="785525" y="77321"/>
            <a:ext cx="336502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41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Holidays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645</Words>
  <Application>Microsoft Office PowerPoint</Application>
  <PresentationFormat>全屏显示(4:3)</PresentationFormat>
  <Paragraphs>141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214</cp:revision>
  <dcterms:created xsi:type="dcterms:W3CDTF">2018-02-07T00:47:00Z</dcterms:created>
  <dcterms:modified xsi:type="dcterms:W3CDTF">2023-01-16T15:13:10Z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AF3DF87EC8B64AF1B4456F97ED49E882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