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6" r:id="rId9"/>
    <p:sldId id="277" r:id="rId10"/>
    <p:sldId id="265" r:id="rId11"/>
    <p:sldId id="273" r:id="rId12"/>
    <p:sldId id="264" r:id="rId13"/>
    <p:sldId id="270" r:id="rId14"/>
    <p:sldId id="266" r:id="rId15"/>
    <p:sldId id="267" r:id="rId16"/>
    <p:sldId id="268" r:id="rId17"/>
    <p:sldId id="269" r:id="rId18"/>
    <p:sldId id="27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79A72-E224-4985-8B69-3E9DFA789AD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B0314-9DAE-48BE-A6BE-9CFB077ACC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B0314-9DAE-48BE-A6BE-9CFB077ACC8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wangwenqian\Desktop\&#20844;&#24320;&#35838;%202016\Lesson36.mp3" TargetMode="External"/><Relationship Id="rId1" Type="http://schemas.microsoft.com/office/2007/relationships/media" Target="file:///C:\Users\wangwenqian\Desktop\&#20844;&#24320;&#35838;%202016\Lesson36.mp3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" y="1676400"/>
            <a:ext cx="9144000" cy="192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kumimoji="1" lang="en-US" altLang="zh-CN" sz="4400" b="1" dirty="0">
                <a:ln w="12700">
                  <a:noFill/>
                  <a:prstDash val="solid"/>
                </a:ln>
                <a:latin typeface="Times New Roman" panose="02020603050405020304" pitchFamily="18" charset="0"/>
              </a:rPr>
              <a:t>Lesson 36  </a:t>
            </a:r>
          </a:p>
          <a:p>
            <a:pPr algn="ctr">
              <a:lnSpc>
                <a:spcPct val="110000"/>
              </a:lnSpc>
              <a:defRPr/>
            </a:pPr>
            <a:r>
              <a:rPr kumimoji="1" lang="en-US" altLang="zh-CN" sz="6000" b="1" dirty="0">
                <a:ln w="12700">
                  <a:noFill/>
                  <a:prstDash val="solid"/>
                </a:ln>
                <a:latin typeface="Times New Roman" panose="02020603050405020304" pitchFamily="18" charset="0"/>
              </a:rPr>
              <a:t>Making Plays Is Fun</a:t>
            </a:r>
            <a:endParaRPr kumimoji="1" lang="zh-CN" altLang="en-US" sz="6000" b="1" dirty="0">
              <a:ln w="12700">
                <a:noFill/>
                <a:prstDash val="solid"/>
              </a:ln>
              <a:latin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51474" y="5334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99"/>
          <p:cNvSpPr txBox="1">
            <a:spLocks noChangeArrowheads="1"/>
          </p:cNvSpPr>
          <p:nvPr/>
        </p:nvSpPr>
        <p:spPr bwMode="auto">
          <a:xfrm>
            <a:off x="533400" y="1295400"/>
            <a:ext cx="8077200" cy="477520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phrases: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</a:rPr>
              <a:t>·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on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关注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    </a:t>
            </a:r>
            <a:r>
              <a:rPr lang="zh-CN" altLang="en-US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上演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·get to know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开始认识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·take actions to do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采取行动做某事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·shoot short movies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拍摄短片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·agree with sb.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同意某人的观点</a:t>
            </a:r>
          </a:p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rgbClr val="000000"/>
                </a:solidFill>
              </a:rPr>
              <a:t>·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whole class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全班同学</a:t>
            </a:r>
          </a:p>
        </p:txBody>
      </p:sp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457200" y="404813"/>
            <a:ext cx="81534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Read the text and find out main phrases .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800" y="26670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2. She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put on</a:t>
            </a:r>
            <a:r>
              <a:rPr lang="en-US" altLang="zh-CN" sz="3200">
                <a:latin typeface="Times New Roman" panose="02020603050405020304" pitchFamily="18" charset="0"/>
              </a:rPr>
              <a:t> a lot of weight last winter.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7848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1.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Put on</a:t>
            </a:r>
            <a:r>
              <a:rPr lang="en-US" altLang="zh-CN" sz="3200" dirty="0">
                <a:latin typeface="Times New Roman" panose="02020603050405020304" pitchFamily="18" charset="0"/>
              </a:rPr>
              <a:t> your coat, it is very cold outside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04800" y="41148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3. The play has been planned to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put on</a:t>
            </a:r>
            <a:r>
              <a:rPr lang="en-US" altLang="zh-CN" sz="3200">
                <a:latin typeface="Times New Roman" panose="02020603050405020304" pitchFamily="18" charset="0"/>
              </a:rPr>
              <a:t> today,             but it was </a:t>
            </a:r>
            <a:r>
              <a:rPr lang="en-US" altLang="zh-CN" sz="3200">
                <a:solidFill>
                  <a:srgbClr val="0066FF"/>
                </a:solidFill>
                <a:latin typeface="Times New Roman" panose="02020603050405020304" pitchFamily="18" charset="0"/>
              </a:rPr>
              <a:t>put off</a:t>
            </a:r>
            <a:r>
              <a:rPr lang="en-US" altLang="zh-CN" sz="3200">
                <a:latin typeface="Times New Roman" panose="02020603050405020304" pitchFamily="18" charset="0"/>
              </a:rPr>
              <a:t> because of the bad weather.</a:t>
            </a:r>
          </a:p>
        </p:txBody>
      </p:sp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4876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Translate "put on"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5800" y="17526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穿上</a:t>
            </a:r>
            <a:r>
              <a:rPr lang="zh-CN" altLang="en-US" sz="2800" b="1">
                <a:latin typeface="Times New Roman" panose="02020603050405020304" pitchFamily="18" charset="0"/>
              </a:rPr>
              <a:t>你的衣服，外面很冷。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85800" y="32004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去年冬天她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增加</a:t>
            </a:r>
            <a:r>
              <a:rPr lang="zh-CN" altLang="en-US" sz="2800" b="1">
                <a:latin typeface="Times New Roman" panose="02020603050405020304" pitchFamily="18" charset="0"/>
              </a:rPr>
              <a:t>了很多体重。</a:t>
            </a:r>
          </a:p>
          <a:p>
            <a:pPr>
              <a:spcBef>
                <a:spcPct val="50000"/>
              </a:spcBef>
            </a:pP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85800" y="51054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这部戏剧已经计划在今天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上演</a:t>
            </a:r>
            <a:r>
              <a:rPr lang="zh-CN" altLang="en-US" sz="2800" b="1">
                <a:latin typeface="Times New Roman" panose="02020603050405020304" pitchFamily="18" charset="0"/>
              </a:rPr>
              <a:t>，但是因为这恶劣的天气而被</a:t>
            </a:r>
            <a:r>
              <a:rPr lang="zh-CN" altLang="en-US" sz="2800" b="1">
                <a:solidFill>
                  <a:srgbClr val="0066FF"/>
                </a:solidFill>
                <a:latin typeface="Times New Roman" panose="02020603050405020304" pitchFamily="18" charset="0"/>
              </a:rPr>
              <a:t>延迟</a:t>
            </a:r>
            <a:r>
              <a:rPr lang="zh-CN" altLang="en-US" sz="2800" b="1">
                <a:latin typeface="Times New Roman" panose="02020603050405020304" pitchFamily="18" charset="0"/>
              </a:rPr>
              <a:t>了。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2" grpId="0"/>
      <p:bldP spid="21514" grpId="0"/>
      <p:bldP spid="215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152400" y="304800"/>
            <a:ext cx="8763000" cy="557688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600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Read and Answer</a:t>
            </a:r>
          </a:p>
          <a:p>
            <a:pPr>
              <a:lnSpc>
                <a:spcPct val="75000"/>
              </a:lnSpc>
            </a:pPr>
            <a:endParaRPr lang="en-US" altLang="zh-CN" sz="3200" dirty="0">
              <a:solidFill>
                <a:srgbClr val="9020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(1)For how long did Jenny and her classmates learn about     movies and plays?</a:t>
            </a:r>
          </a:p>
          <a:p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(2)Who do most people focus on when they watch movies?</a:t>
            </a:r>
          </a:p>
          <a:p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(3)Did Jenny’s class like the comedy one group made?         How do you know that?</a:t>
            </a:r>
          </a:p>
          <a:p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(4)What was the name of the play that Jenny’s group wrote?</a:t>
            </a:r>
          </a:p>
          <a:p>
            <a:endParaRPr lang="en-US" altLang="zh-CN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6" name="文本框 1"/>
          <p:cNvSpPr txBox="1">
            <a:spLocks noChangeArrowheads="1"/>
          </p:cNvSpPr>
          <p:nvPr/>
        </p:nvSpPr>
        <p:spPr bwMode="auto">
          <a:xfrm>
            <a:off x="762000" y="1905000"/>
            <a:ext cx="2366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For two weeks.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762000" y="2743200"/>
            <a:ext cx="3171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Actors and actresses.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文本框 3"/>
          <p:cNvSpPr txBox="1">
            <a:spLocks noChangeArrowheads="1"/>
          </p:cNvSpPr>
          <p:nvPr/>
        </p:nvSpPr>
        <p:spPr bwMode="auto">
          <a:xfrm>
            <a:off x="762000" y="4038600"/>
            <a:ext cx="6742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Yes. Their movie made the whole class laugh.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文本框 4"/>
          <p:cNvSpPr txBox="1">
            <a:spLocks noChangeArrowheads="1"/>
          </p:cNvSpPr>
          <p:nvPr/>
        </p:nvSpPr>
        <p:spPr bwMode="auto">
          <a:xfrm>
            <a:off x="609600" y="5257800"/>
            <a:ext cx="5121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The Fisherman and the Goldfish.</a:t>
            </a:r>
            <a:endParaRPr lang="en-US" altLang="zh-CN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5" name="Picture 7" descr="2472-1-the-fisherman-golden-fish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5003800"/>
            <a:ext cx="3276600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" y="1066800"/>
            <a:ext cx="8763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/>
              <a:t>          ______ are only a small part of______________. It  can take _________________ to ____________or ___________. We_______ think about the people ____work______________. But ________them, _____________________would be almost __________. Without______________, we would never ____________so many ____________________!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66800" y="1219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Actors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14400" y="1752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hundreds of people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477000" y="1752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put on a play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58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seldom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9530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62000" y="2819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without 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28600" y="3352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impossible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8600" y="3886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get  to know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581400" y="3886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great stories and stars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400800" y="2286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behind the scenes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257800" y="12192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a movie or a play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352800" y="3352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their hard work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191000" y="175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make a movie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895600" y="2819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making a movie or a play</a:t>
            </a:r>
          </a:p>
        </p:txBody>
      </p:sp>
      <p:sp>
        <p:nvSpPr>
          <p:cNvPr id="18456" name="WordArt 24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472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Fill and Retell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57" name="WordArt 25"/>
          <p:cNvSpPr>
            <a:spLocks noChangeArrowheads="1" noChangeShapeType="1" noTextEdit="1"/>
          </p:cNvSpPr>
          <p:nvPr/>
        </p:nvSpPr>
        <p:spPr bwMode="auto">
          <a:xfrm>
            <a:off x="1905000" y="5486400"/>
            <a:ext cx="5334000" cy="7699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积极   大声   自信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152400" y="914400"/>
            <a:ext cx="8763000" cy="55911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 err="1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Ⅰ.Fill</a:t>
            </a:r>
            <a:r>
              <a:rPr lang="en-US" altLang="zh-CN" sz="2800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blanks with the correct forms of the words in the box.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active, action, activity, act, actress, actor</a:t>
            </a:r>
          </a:p>
          <a:p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1.Mountain climbing and fishing are my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outdoor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2.Audrey Hepburn was an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she was very pretty. 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3.He comes from a family of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.His parents are well-known movie stars. 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4.We’ve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many school plays. 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5.Is your brother still an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of the chess club? 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6.People should take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 the environment.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600200" y="1752600"/>
            <a:ext cx="5943600" cy="6477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文本框 3"/>
          <p:cNvSpPr txBox="1">
            <a:spLocks noChangeArrowheads="1"/>
          </p:cNvSpPr>
          <p:nvPr/>
        </p:nvSpPr>
        <p:spPr bwMode="auto">
          <a:xfrm>
            <a:off x="1447800" y="2895600"/>
            <a:ext cx="1463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activities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文本框 4"/>
          <p:cNvSpPr txBox="1">
            <a:spLocks noChangeArrowheads="1"/>
          </p:cNvSpPr>
          <p:nvPr/>
        </p:nvSpPr>
        <p:spPr bwMode="auto">
          <a:xfrm>
            <a:off x="4191000" y="3352800"/>
            <a:ext cx="1149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actress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文本框 5"/>
          <p:cNvSpPr txBox="1">
            <a:spLocks noChangeArrowheads="1"/>
          </p:cNvSpPr>
          <p:nvPr/>
        </p:nvSpPr>
        <p:spPr bwMode="auto">
          <a:xfrm>
            <a:off x="4495800" y="4267200"/>
            <a:ext cx="111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actors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文本框 6"/>
          <p:cNvSpPr txBox="1">
            <a:spLocks noChangeArrowheads="1"/>
          </p:cNvSpPr>
          <p:nvPr/>
        </p:nvSpPr>
        <p:spPr bwMode="auto">
          <a:xfrm>
            <a:off x="1600200" y="5105400"/>
            <a:ext cx="931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acted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3" name="文本框 7"/>
          <p:cNvSpPr txBox="1">
            <a:spLocks noChangeArrowheads="1"/>
          </p:cNvSpPr>
          <p:nvPr/>
        </p:nvSpPr>
        <p:spPr bwMode="auto">
          <a:xfrm>
            <a:off x="3886200" y="5486400"/>
            <a:ext cx="1030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active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4" name="文本框 8"/>
          <p:cNvSpPr txBox="1">
            <a:spLocks noChangeArrowheads="1"/>
          </p:cNvSpPr>
          <p:nvPr/>
        </p:nvSpPr>
        <p:spPr bwMode="auto">
          <a:xfrm>
            <a:off x="2971800" y="5943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actions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6" name="矩形 9"/>
          <p:cNvSpPr>
            <a:spLocks noChangeArrowheads="1"/>
          </p:cNvSpPr>
          <p:nvPr/>
        </p:nvSpPr>
        <p:spPr bwMode="auto">
          <a:xfrm>
            <a:off x="3016250" y="0"/>
            <a:ext cx="2698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5400" dirty="0">
              <a:solidFill>
                <a:srgbClr val="000000"/>
              </a:solidFill>
              <a:latin typeface="Aharoni" pitchFamily="2" charset="-79"/>
            </a:endParaRPr>
          </a:p>
        </p:txBody>
      </p:sp>
      <p:pic>
        <p:nvPicPr>
          <p:cNvPr id="14347" name="Picture 11" descr="0c78cd67accd2232b688ec85621b1a213339a0cc71e0e-DVgA7W_fw2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43800" y="1981200"/>
            <a:ext cx="11906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90600" y="3794125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FF"/>
                </a:solidFill>
              </a:rPr>
              <a:t>奥黛丽</a:t>
            </a:r>
            <a:r>
              <a:rPr lang="en-US" altLang="zh-CN" sz="2000" b="1">
                <a:solidFill>
                  <a:srgbClr val="0000FF"/>
                </a:solidFill>
              </a:rPr>
              <a:t>·</a:t>
            </a:r>
            <a:r>
              <a:rPr lang="zh-CN" altLang="en-US" sz="2000" b="1">
                <a:solidFill>
                  <a:srgbClr val="0000FF"/>
                </a:solidFill>
              </a:rPr>
              <a:t>赫本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2" grpId="0"/>
      <p:bldP spid="19463" grpId="0"/>
      <p:bldP spid="194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381000" y="457200"/>
            <a:ext cx="8534400" cy="55911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have a friend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Lei. </a:t>
            </a:r>
          </a:p>
          <a:p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A.call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B.name	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C.names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D.called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 wants to eat the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apple. </a:t>
            </a:r>
          </a:p>
          <a:p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A.all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B.whole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C.any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D.either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3.He has no ideas of his own, so he always ___his friends about everything.</a:t>
            </a:r>
          </a:p>
          <a:p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B.argues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</a:p>
          <a:p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C.agrees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D. agrees on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 new study proves a</a:t>
            </a:r>
            <a:r>
              <a:rPr lang="zh-CN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every day is enough to keep people away from becoming fat. 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A.30-minute	B.30 minute’s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C.30-minutes	D.30 minute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2" name="文本框 2"/>
          <p:cNvSpPr txBox="1">
            <a:spLocks noChangeArrowheads="1"/>
          </p:cNvSpPr>
          <p:nvPr/>
        </p:nvSpPr>
        <p:spPr bwMode="auto">
          <a:xfrm>
            <a:off x="3352800" y="838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文本框 3"/>
          <p:cNvSpPr txBox="1">
            <a:spLocks noChangeArrowheads="1"/>
          </p:cNvSpPr>
          <p:nvPr/>
        </p:nvSpPr>
        <p:spPr bwMode="auto">
          <a:xfrm>
            <a:off x="3962400" y="167640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文本框 4"/>
          <p:cNvSpPr txBox="1">
            <a:spLocks noChangeArrowheads="1"/>
          </p:cNvSpPr>
          <p:nvPr/>
        </p:nvSpPr>
        <p:spPr bwMode="auto">
          <a:xfrm>
            <a:off x="6705600" y="2514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5" name="文本框 5"/>
          <p:cNvSpPr txBox="1">
            <a:spLocks noChangeArrowheads="1"/>
          </p:cNvSpPr>
          <p:nvPr/>
        </p:nvSpPr>
        <p:spPr bwMode="auto">
          <a:xfrm>
            <a:off x="4419600" y="4267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152400" y="609600"/>
            <a:ext cx="8915400" cy="521811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2400" b="1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连词成句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1.learned,they,a,everyone,said,lot(.)</a:t>
            </a:r>
            <a:endParaRPr lang="en-US" altLang="zh-CN" sz="32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2.talented,movie,they,are,makers(.)</a:t>
            </a:r>
            <a:endParaRPr lang="en-US" altLang="zh-CN" sz="32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3.always,focused,I,on,their,clothes(.)</a:t>
            </a:r>
            <a:endParaRPr lang="en-US" altLang="zh-CN" sz="32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4.will,experience,forget,we,an,never,this,is(.)</a:t>
            </a:r>
            <a:endParaRPr lang="en-US" altLang="zh-CN" sz="32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5.many,great,so,stars,stories,the,in,play,and,are(.)</a:t>
            </a:r>
          </a:p>
          <a:p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文本框 2"/>
          <p:cNvSpPr txBox="1">
            <a:spLocks noChangeArrowheads="1"/>
          </p:cNvSpPr>
          <p:nvPr/>
        </p:nvSpPr>
        <p:spPr bwMode="auto">
          <a:xfrm>
            <a:off x="457200" y="1524000"/>
            <a:ext cx="4838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Everyone said they learned a lot.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文本框 3"/>
          <p:cNvSpPr txBox="1">
            <a:spLocks noChangeArrowheads="1"/>
          </p:cNvSpPr>
          <p:nvPr/>
        </p:nvSpPr>
        <p:spPr bwMode="auto">
          <a:xfrm>
            <a:off x="381000" y="2438400"/>
            <a:ext cx="4827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They are talented movie makers.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文本框 4"/>
          <p:cNvSpPr txBox="1">
            <a:spLocks noChangeArrowheads="1"/>
          </p:cNvSpPr>
          <p:nvPr/>
        </p:nvSpPr>
        <p:spPr bwMode="auto">
          <a:xfrm>
            <a:off x="457200" y="3505200"/>
            <a:ext cx="4938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 always focused on their clothes.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文本框 5"/>
          <p:cNvSpPr txBox="1">
            <a:spLocks noChangeArrowheads="1"/>
          </p:cNvSpPr>
          <p:nvPr/>
        </p:nvSpPr>
        <p:spPr bwMode="auto">
          <a:xfrm>
            <a:off x="381000" y="4495800"/>
            <a:ext cx="6240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This is an experience we will never forget.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文本框 6"/>
          <p:cNvSpPr txBox="1">
            <a:spLocks noChangeArrowheads="1"/>
          </p:cNvSpPr>
          <p:nvPr/>
        </p:nvSpPr>
        <p:spPr bwMode="auto">
          <a:xfrm>
            <a:off x="457200" y="5334000"/>
            <a:ext cx="6792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So many great stories and stars are in the play.</a:t>
            </a:r>
            <a:endParaRPr lang="en-US" altLang="zh-C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99"/>
          <p:cNvSpPr txBox="1">
            <a:spLocks noChangeArrowheads="1"/>
          </p:cNvSpPr>
          <p:nvPr/>
        </p:nvSpPr>
        <p:spPr bwMode="auto">
          <a:xfrm>
            <a:off x="827088" y="1052513"/>
            <a:ext cx="7118350" cy="18700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1.Finish off the exercises in the activity 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2.Finish off the exercises in Unit Review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图片 1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3789363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4E7A99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WordArt 7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5029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2700">
                  <a:solidFill>
                    <a:schemeClr val="bg2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Thank you!</a:t>
            </a:r>
            <a:endParaRPr lang="zh-CN" altLang="en-US" sz="4000" b="1" kern="10">
              <a:ln w="12700">
                <a:solidFill>
                  <a:schemeClr val="bg2"/>
                </a:solidFill>
                <a:round/>
              </a:ln>
              <a:solidFill>
                <a:schemeClr val="bg1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1981200"/>
            <a:ext cx="89154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To learn words and phrases about making plays: actress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；</a:t>
            </a:r>
            <a:r>
              <a:rPr kumimoji="1" lang="en-US" altLang="zh-CN" sz="3200" dirty="0">
                <a:latin typeface="Times New Roman" panose="02020603050405020304" pitchFamily="18" charset="0"/>
              </a:rPr>
              <a:t>put on</a:t>
            </a:r>
          </a:p>
          <a:p>
            <a:pPr marL="342900" indent="-342900">
              <a:buFontTx/>
              <a:buAutoNum type="arabicPeriod"/>
            </a:pPr>
            <a:endParaRPr kumimoji="1"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r>
              <a:rPr kumimoji="1" lang="en-US" altLang="zh-CN" sz="3200" dirty="0">
                <a:latin typeface="Times New Roman" panose="02020603050405020304" pitchFamily="18" charset="0"/>
              </a:rPr>
              <a:t>2. To be able to read and understand the text well.</a:t>
            </a:r>
          </a:p>
          <a:p>
            <a:pPr marL="342900" indent="-342900"/>
            <a:endParaRPr kumimoji="1"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r>
              <a:rPr kumimoji="1" lang="en-US" altLang="zh-CN" sz="3200" dirty="0">
                <a:latin typeface="Times New Roman" panose="02020603050405020304" pitchFamily="18" charset="0"/>
              </a:rPr>
              <a:t>3. To be able to talk about making plays in English.</a:t>
            </a:r>
          </a:p>
          <a:p>
            <a:pPr marL="342900" indent="-342900"/>
            <a:endParaRPr kumimoji="1" lang="en-US" altLang="zh-CN" sz="3200" dirty="0">
              <a:latin typeface="Times New Roman" panose="02020603050405020304" pitchFamily="18" charset="0"/>
            </a:endParaRPr>
          </a:p>
          <a:p>
            <a:pPr marL="342900" indent="-342900"/>
            <a:r>
              <a:rPr kumimoji="1" lang="en-US" altLang="zh-CN" sz="3200" dirty="0">
                <a:latin typeface="Times New Roman" panose="02020603050405020304" pitchFamily="18" charset="0"/>
              </a:rPr>
              <a:t>4. To love art and life.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057400" y="773097"/>
            <a:ext cx="4572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Teaching aims:</a:t>
            </a:r>
            <a:endParaRPr lang="zh-CN" altLang="en-US" sz="3600" b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10"/>
          <p:cNvSpPr>
            <a:spLocks noChangeArrowheads="1" noChangeShapeType="1" noTextEdit="1"/>
          </p:cNvSpPr>
          <p:nvPr/>
        </p:nvSpPr>
        <p:spPr bwMode="auto">
          <a:xfrm>
            <a:off x="3352800" y="533400"/>
            <a:ext cx="2438400" cy="511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FF00FF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 dirty="0"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04813" y="1654175"/>
            <a:ext cx="50673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根据汉语意思完成句子。</a:t>
            </a:r>
            <a:r>
              <a:rPr kumimoji="1" lang="zh-CN" altLang="en-US" sz="2800" b="1" dirty="0">
                <a:solidFill>
                  <a:srgbClr val="0099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33375" y="2263775"/>
            <a:ext cx="8631238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莎士比亚的悲剧闻名全世界。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Shakespeare’s tragedies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_____ _______ around the world.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大家不要同时说话。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Don’t speak ___ _____ ______ _____.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76825" y="2789238"/>
            <a:ext cx="2111375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well   known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587625" y="4310063"/>
            <a:ext cx="36766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at     the     same    time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200400" y="2895600"/>
            <a:ext cx="914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209800" y="4419600"/>
            <a:ext cx="6858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154" grpId="0" animBg="1"/>
      <p:bldP spid="6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52400" y="1954213"/>
            <a:ext cx="8596313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4259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我们组每个人都干得不错。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Everyone in our group ___ ___ ______ ____.  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4.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托尼早起是为了赶第一班公共汽车。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Tony got up early ___ _____ ___ catch the first bus.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5. 《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拇指姑娘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》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是安徒生写的。</a:t>
            </a:r>
          </a:p>
          <a:p>
            <a:pPr>
              <a:lnSpc>
                <a:spcPct val="120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Thumb Girl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___ _______ ____ Christian Andersen.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4300" y="2466975"/>
            <a:ext cx="32702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did    a      good   job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35338" y="3465513"/>
            <a:ext cx="199231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in  order  to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39975" y="4508500"/>
            <a:ext cx="26193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was  written  by</a:t>
            </a:r>
          </a:p>
        </p:txBody>
      </p:sp>
      <p:sp>
        <p:nvSpPr>
          <p:cNvPr id="7177" name="WordArt 10"/>
          <p:cNvSpPr>
            <a:spLocks noChangeArrowheads="1" noChangeShapeType="1" noTextEdit="1"/>
          </p:cNvSpPr>
          <p:nvPr/>
        </p:nvSpPr>
        <p:spPr bwMode="auto">
          <a:xfrm>
            <a:off x="3352800" y="533400"/>
            <a:ext cx="2438400" cy="511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FF00FF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124200" y="2514600"/>
            <a:ext cx="14478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362200" y="3581400"/>
            <a:ext cx="914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43200" y="4572000"/>
            <a:ext cx="381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4114800" y="4572000"/>
            <a:ext cx="914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84" name="Group 16"/>
          <p:cNvGrpSpPr/>
          <p:nvPr/>
        </p:nvGrpSpPr>
        <p:grpSpPr bwMode="auto">
          <a:xfrm>
            <a:off x="2743200" y="4572000"/>
            <a:ext cx="2286000" cy="0"/>
            <a:chOff x="1728" y="2880"/>
            <a:chExt cx="1440" cy="0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728" y="2880"/>
              <a:ext cx="240" cy="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2592" y="2880"/>
              <a:ext cx="576" cy="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352800" y="1828800"/>
            <a:ext cx="36576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 actress </a:t>
            </a:r>
          </a:p>
          <a:p>
            <a:pPr>
              <a:lnSpc>
                <a:spcPct val="11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 n.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女演员   </a:t>
            </a:r>
          </a:p>
          <a:p>
            <a:pPr>
              <a:lnSpc>
                <a:spcPct val="110000"/>
              </a:lnSpc>
            </a:pPr>
            <a:r>
              <a:rPr kumimoji="1" lang="zh-CN" altLang="en-US" sz="3600" b="1"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pl. actress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es</a:t>
            </a:r>
          </a:p>
        </p:txBody>
      </p:sp>
      <p:pic>
        <p:nvPicPr>
          <p:cNvPr id="8197" name="Picture 5" descr="1_13050916524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52400"/>
            <a:ext cx="27400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t0114b7f3ca19cea44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1200" y="3810000"/>
            <a:ext cx="2870200" cy="28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311198734251386857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4038600"/>
            <a:ext cx="344805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img20140909141640026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53200" y="0"/>
            <a:ext cx="22383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12" descr="FILM-E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0"/>
            <a:ext cx="67818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752600" y="381000"/>
            <a:ext cx="5616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56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It !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1000" y="1752600"/>
            <a:ext cx="8534400" cy="178276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1.Who’s your </a:t>
            </a:r>
            <a:r>
              <a:rPr lang="en-US" altLang="zh-C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actor or actress?</a:t>
            </a:r>
          </a:p>
          <a:p>
            <a:pPr>
              <a:lnSpc>
                <a:spcPct val="115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2.Can you name some people who work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 the scenes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movies and plays?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95300" y="3581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幕后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t01a2d4e2c7c90d0f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19800" cy="394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t0131e29dffd4c225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074988"/>
            <a:ext cx="5562600" cy="378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6400800" y="533400"/>
            <a:ext cx="2133600" cy="1752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Director</a:t>
            </a:r>
            <a:r>
              <a:rPr lang="zh-CN" altLang="en-US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  <a:p>
            <a:pPr algn="ctr"/>
            <a:r>
              <a:rPr lang="zh-CN" altLang="en-US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杨洁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5638800" y="2971800"/>
            <a:ext cx="2286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词作者：田汉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5867400" y="6172200"/>
            <a:ext cx="20574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曲作者：聂耳</a:t>
            </a:r>
          </a:p>
        </p:txBody>
      </p:sp>
      <p:pic>
        <p:nvPicPr>
          <p:cNvPr id="24582" name="Picture 6" descr="7a915c1ajw1ebevpx914wj206w0a2t8z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1200" y="152400"/>
            <a:ext cx="1893888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438908_2014020214310304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150703193073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3609975"/>
            <a:ext cx="195262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文本框 99"/>
          <p:cNvSpPr txBox="1">
            <a:spLocks noChangeArrowheads="1"/>
          </p:cNvSpPr>
          <p:nvPr/>
        </p:nvSpPr>
        <p:spPr bwMode="auto">
          <a:xfrm>
            <a:off x="152400" y="533400"/>
            <a:ext cx="8686800" cy="52863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</a:ln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to the passage and tick the correct answers.</a:t>
            </a:r>
          </a:p>
          <a:p>
            <a:endParaRPr lang="en-US" altLang="zh-CN" sz="2800" dirty="0">
              <a:solidFill>
                <a:srgbClr val="9020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 long did Jenny finish her study of movies and plays?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Two days. B. Two weeks. C. Two hours.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Jenny thinks ___is the most important people in the show.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directors B. actors and actresses  C. the people who      work behind the scenes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3.Which experience isn’t mentioned in Jenny’s own show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Writing.    B. Listening.     C. Acting.</a:t>
            </a:r>
          </a:p>
        </p:txBody>
      </p:sp>
      <p:pic>
        <p:nvPicPr>
          <p:cNvPr id="25605" name="Lesson36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0" name="文本框 11"/>
          <p:cNvSpPr txBox="1">
            <a:spLocks noChangeArrowheads="1"/>
          </p:cNvSpPr>
          <p:nvPr/>
        </p:nvSpPr>
        <p:spPr bwMode="auto">
          <a:xfrm>
            <a:off x="2286000" y="23161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2" name="文本框 11"/>
          <p:cNvSpPr txBox="1">
            <a:spLocks noChangeArrowheads="1"/>
          </p:cNvSpPr>
          <p:nvPr/>
        </p:nvSpPr>
        <p:spPr bwMode="auto">
          <a:xfrm>
            <a:off x="5486400" y="3611563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√</a:t>
            </a:r>
          </a:p>
        </p:txBody>
      </p:sp>
      <p:sp>
        <p:nvSpPr>
          <p:cNvPr id="3" name="文本框 11"/>
          <p:cNvSpPr txBox="1">
            <a:spLocks noChangeArrowheads="1"/>
          </p:cNvSpPr>
          <p:nvPr/>
        </p:nvSpPr>
        <p:spPr bwMode="auto">
          <a:xfrm>
            <a:off x="2286000" y="53340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  <a:cs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5"/>
                </p:tgtEl>
              </p:cMediaNode>
            </p:audio>
          </p:childTnLst>
        </p:cTn>
      </p:par>
    </p:tnLst>
    <p:bldLst>
      <p:bldP spid="10250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全屏显示(4:3)</PresentationFormat>
  <Paragraphs>149</Paragraphs>
  <Slides>18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Aharoni</vt:lpstr>
      <vt:lpstr>华文琥珀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2016-11-15T00:29:00Z</dcterms:created>
  <dcterms:modified xsi:type="dcterms:W3CDTF">2023-01-16T15:13:17Z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BE0FE10F80544A4985C8430836D3F634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