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19" r:id="rId2"/>
    <p:sldId id="321" r:id="rId3"/>
    <p:sldId id="322" r:id="rId4"/>
    <p:sldId id="323" r:id="rId5"/>
    <p:sldId id="324" r:id="rId6"/>
    <p:sldId id="325" r:id="rId7"/>
    <p:sldId id="327" r:id="rId8"/>
    <p:sldId id="328" r:id="rId9"/>
    <p:sldId id="335" r:id="rId10"/>
    <p:sldId id="334" r:id="rId11"/>
    <p:sldId id="336" r:id="rId12"/>
    <p:sldId id="332" r:id="rId13"/>
    <p:sldId id="333" r:id="rId14"/>
    <p:sldId id="359" r:id="rId15"/>
    <p:sldId id="351" r:id="rId16"/>
    <p:sldId id="364" r:id="rId17"/>
    <p:sldId id="353" r:id="rId18"/>
    <p:sldId id="365" r:id="rId19"/>
    <p:sldId id="344" r:id="rId20"/>
    <p:sldId id="349" r:id="rId21"/>
    <p:sldId id="345" r:id="rId22"/>
    <p:sldId id="346" r:id="rId23"/>
    <p:sldId id="347" r:id="rId24"/>
    <p:sldId id="348" r:id="rId25"/>
    <p:sldId id="354" r:id="rId26"/>
    <p:sldId id="355" r:id="rId27"/>
    <p:sldId id="356" r:id="rId28"/>
    <p:sldId id="357" r:id="rId29"/>
    <p:sldId id="358" r:id="rId30"/>
    <p:sldId id="366" r:id="rId31"/>
    <p:sldId id="317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5EDE4-1214-4565-ADE0-E5295058A18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DC65B-042D-47B2-B187-61F35B494C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2552-3416-4470-8F04-CA7FB115F9F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827EF-2C50-4564-AD5E-5ABCCC4C3E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827EF-2C50-4564-AD5E-5ABCCC4C3E0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B082B-4DF3-4B2E-A348-BBBCAD06D4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90200-3B64-4CBE-B70C-DB50B33BE3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A1309-407C-4E19-90C8-F6DAAE7EB7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7C5BF-F1C0-40F9-90B2-DC16F38F64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9C86-425A-449B-89BB-AFE5318BFD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49CB-652B-4E35-8115-2552681A6A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C2A93-5F16-4A0E-82B4-DDC88FE560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A3D60-A202-432A-913C-D9122409A0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449CE-8E7E-48AD-85F8-0C7B295045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3125-90E7-4F22-B8D6-685008DCD7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D1242-2A6A-410D-96F8-E9E6A208E9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6DAA7B7-1C37-46C5-93D9-ABB0D4B39C6B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1031" name="Picture 7" descr="QQ截图20130107095142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&#38142;&#25509;&#36164;&#28304;/U1T1D-1a.mp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743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  </a:t>
            </a:r>
            <a:r>
              <a:rPr lang="en-US" altLang="zh-CN" sz="36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altLang="zh-CN" sz="3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algn="ctr">
              <a:buFontTx/>
              <a:buNone/>
            </a:pPr>
            <a:r>
              <a:rPr lang="en-US" altLang="zh-CN" sz="4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I’m going to play basketball.</a:t>
            </a:r>
          </a:p>
          <a:p>
            <a:pPr algn="ctr">
              <a:buFontTx/>
              <a:buNone/>
            </a:pPr>
            <a:endParaRPr lang="en-US" altLang="zh-CN" sz="240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Section D </a:t>
            </a:r>
          </a:p>
        </p:txBody>
      </p:sp>
      <p:sp>
        <p:nvSpPr>
          <p:cNvPr id="2" name="矩形 1"/>
          <p:cNvSpPr/>
          <p:nvPr/>
        </p:nvSpPr>
        <p:spPr>
          <a:xfrm>
            <a:off x="2962854" y="5257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hua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7772400" y="5181600"/>
            <a:ext cx="97155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468313" y="836613"/>
            <a:ext cx="2520950" cy="647700"/>
          </a:xfrm>
          <a:prstGeom prst="flowChartAlternateProcess">
            <a:avLst/>
          </a:prstGeom>
          <a:gradFill rotWithShape="1">
            <a:gsLst>
              <a:gs pos="0">
                <a:srgbClr val="3333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Lucida Sans" panose="020B0602030504020204" pitchFamily="34" charset="0"/>
              </a:rPr>
              <a:t>Functions</a:t>
            </a:r>
          </a:p>
        </p:txBody>
      </p:sp>
      <p:graphicFrame>
        <p:nvGraphicFramePr>
          <p:cNvPr id="93188" name="Group 4"/>
          <p:cNvGraphicFramePr>
            <a:graphicFrameLocks noGrp="1"/>
          </p:cNvGraphicFramePr>
          <p:nvPr/>
        </p:nvGraphicFramePr>
        <p:xfrm>
          <a:off x="468313" y="1484313"/>
          <a:ext cx="8280400" cy="3151697"/>
        </p:xfrm>
        <a:graphic>
          <a:graphicData uri="http://schemas.openxmlformats.org/drawingml/2006/table">
            <a:tbl>
              <a:tblPr/>
              <a:tblGrid>
                <a:gridCol w="828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Franklin Gothic Medium" panose="020B0603020102020204" pitchFamily="34" charset="0"/>
                          <a:ea typeface="宋体" panose="02010600030101010101" pitchFamily="2" charset="-122"/>
                        </a:rPr>
                        <a:t>I hope our team will win.        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Franklin Gothic Medium" panose="020B0603020102020204" pitchFamily="34" charset="0"/>
                          <a:ea typeface="宋体" panose="02010600030101010101" pitchFamily="2" charset="-122"/>
                        </a:rPr>
                        <a:t>______ you ______ to come and cheer us on?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Franklin Gothic Medium" panose="020B0603020102020204" pitchFamily="34" charset="0"/>
                          <a:ea typeface="宋体" panose="02010600030101010101" pitchFamily="2" charset="-122"/>
                        </a:rPr>
                        <a:t>Sure, I’d love to.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Franklin Gothic Medium" panose="020B0603020102020204" pitchFamily="34" charset="0"/>
                          <a:ea typeface="宋体" panose="02010600030101010101" pitchFamily="2" charset="-122"/>
                        </a:rPr>
                        <a:t>_______ sport do you prefer, swimming _____rowing?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Franklin Gothic Medium" panose="020B0603020102020204" pitchFamily="34" charset="0"/>
                          <a:ea typeface="宋体" panose="02010600030101010101" pitchFamily="2" charset="-122"/>
                        </a:rPr>
                        <a:t>I prefer rowing.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539750" y="2276475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Would </a:t>
            </a: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2484438" y="2276475"/>
            <a:ext cx="77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like</a:t>
            </a: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539750" y="36449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Which  </a:t>
            </a:r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6804025" y="3644900"/>
            <a:ext cx="512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/>
      <p:bldP spid="93199" grpId="0"/>
      <p:bldP spid="93200" grpId="0"/>
      <p:bldP spid="932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762000"/>
            <a:ext cx="87280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1a read the passage and mark T(true) or F(false).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28600" y="1524000"/>
            <a:ext cx="8915400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For the last 20 years, David Beckham was a very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Famous soccer player. He played with teams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in England, Spain, America and Italy. He arrived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in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beijing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with his teammates yesterday. They are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going to play against china</a:t>
            </a:r>
            <a:r>
              <a:rPr lang="en-US" altLang="zh-CN" sz="3200" b="1" dirty="0">
                <a:latin typeface="Arial" panose="020B0604020202020204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 national team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 err="1">
                <a:latin typeface="Times New Roman" panose="02020603050405020304" pitchFamily="18" charset="0"/>
              </a:rPr>
              <a:t>tommorow</a:t>
            </a:r>
            <a:r>
              <a:rPr lang="en-US" altLang="zh-CN" sz="3200" b="1" dirty="0">
                <a:latin typeface="Times New Roman" panose="02020603050405020304" pitchFamily="18" charset="0"/>
              </a:rPr>
              <a:t>. Soccer fans are very excited. But it</a:t>
            </a:r>
            <a:r>
              <a:rPr lang="en-US" altLang="zh-CN" sz="3200" b="1" dirty="0">
                <a:latin typeface="Arial" panose="020B0604020202020204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Too hard that the team isn</a:t>
            </a:r>
            <a:r>
              <a:rPr lang="en-US" altLang="zh-CN" sz="3200" b="1" dirty="0">
                <a:latin typeface="Arial" panose="020B0604020202020204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</a:rPr>
              <a:t>t going to stay for long.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They are leaving for Japan the day after tomorrow for a game  with Japan's national team.</a:t>
            </a:r>
          </a:p>
        </p:txBody>
      </p:sp>
      <p:pic>
        <p:nvPicPr>
          <p:cNvPr id="96266" name="Picture 10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43800" y="0"/>
            <a:ext cx="9906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28600" y="304800"/>
            <a:ext cx="82296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David Beckham played with teams only in England.              (        )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David Beckham and his team played against China’s national team yesterday.   (       )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A lot of football fans are very excited because the team is going to stay for a long time.        (         )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David Beckham and his team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are going to Japan the day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after tomorrow.    (        )</a:t>
            </a:r>
          </a:p>
        </p:txBody>
      </p:sp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4114800" y="1066800"/>
            <a:ext cx="4333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9050">
                  <a:solidFill>
                    <a:srgbClr val="000080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F</a:t>
            </a:r>
            <a:endParaRPr lang="zh-CN" altLang="en-US" sz="4000" b="1" kern="10">
              <a:ln w="19050">
                <a:solidFill>
                  <a:srgbClr val="000080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91142" name="WordArt 6"/>
          <p:cNvSpPr>
            <a:spLocks noChangeArrowheads="1" noChangeShapeType="1" noTextEdit="1"/>
          </p:cNvSpPr>
          <p:nvPr/>
        </p:nvSpPr>
        <p:spPr bwMode="auto">
          <a:xfrm>
            <a:off x="6934200" y="2209800"/>
            <a:ext cx="4333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9050">
                  <a:solidFill>
                    <a:srgbClr val="000080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F</a:t>
            </a:r>
            <a:endParaRPr lang="zh-CN" altLang="en-US" sz="4000" b="1" kern="10">
              <a:ln w="19050">
                <a:solidFill>
                  <a:srgbClr val="000080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91143" name="WordArt 7"/>
          <p:cNvSpPr>
            <a:spLocks noChangeArrowheads="1" noChangeShapeType="1" noTextEdit="1"/>
          </p:cNvSpPr>
          <p:nvPr/>
        </p:nvSpPr>
        <p:spPr bwMode="auto">
          <a:xfrm>
            <a:off x="2819400" y="3886200"/>
            <a:ext cx="4333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9050">
                  <a:solidFill>
                    <a:srgbClr val="000080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F</a:t>
            </a:r>
            <a:endParaRPr lang="zh-CN" altLang="en-US" sz="4000" b="1" kern="10">
              <a:ln w="19050">
                <a:solidFill>
                  <a:srgbClr val="000080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91144" name="WordArt 8"/>
          <p:cNvSpPr>
            <a:spLocks noChangeArrowheads="1" noChangeShapeType="1" noTextEdit="1"/>
          </p:cNvSpPr>
          <p:nvPr/>
        </p:nvSpPr>
        <p:spPr bwMode="auto">
          <a:xfrm>
            <a:off x="3962400" y="5638800"/>
            <a:ext cx="4333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9050">
                  <a:solidFill>
                    <a:srgbClr val="000080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T</a:t>
            </a:r>
            <a:endParaRPr lang="zh-CN" altLang="en-US" sz="4000" b="1" kern="10">
              <a:ln w="19050">
                <a:solidFill>
                  <a:srgbClr val="000080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pic>
        <p:nvPicPr>
          <p:cNvPr id="91146" name="Picture 10" descr="Section D-1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4600" y="3810000"/>
            <a:ext cx="250031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91142" grpId="0" animBg="1"/>
      <p:bldP spid="91143" grpId="0" animBg="1"/>
      <p:bldP spid="911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Tp060218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8893175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561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1b Read 1a again and complete the email from Kangkang to his friend.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042988" y="1844675"/>
            <a:ext cx="7561262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3399"/>
                </a:solidFill>
                <a:latin typeface="Arial Narrow" panose="020B0606020202030204" pitchFamily="34" charset="0"/>
              </a:rPr>
              <a:t>Dear Steve,</a:t>
            </a:r>
          </a:p>
          <a:p>
            <a:r>
              <a:rPr lang="en-US" altLang="zh-CN" sz="2800" b="1">
                <a:solidFill>
                  <a:srgbClr val="003399"/>
                </a:solidFill>
                <a:latin typeface="Arial Narrow" panose="020B0606020202030204" pitchFamily="34" charset="0"/>
              </a:rPr>
              <a:t>        Our favorite soccer player, David Beckham</a:t>
            </a:r>
            <a:r>
              <a:rPr lang="zh-CN" altLang="en-US" sz="2800" b="1">
                <a:solidFill>
                  <a:srgbClr val="003399"/>
                </a:solidFill>
                <a:latin typeface="Arial Narrow" panose="020B0606020202030204" pitchFamily="34" charset="0"/>
              </a:rPr>
              <a:t>， </a:t>
            </a:r>
            <a:r>
              <a:rPr lang="en-US" altLang="zh-CN" sz="2800" b="1">
                <a:solidFill>
                  <a:srgbClr val="003399"/>
                </a:solidFill>
                <a:latin typeface="Arial Narrow" panose="020B0606020202030204" pitchFamily="34" charset="0"/>
              </a:rPr>
              <a:t>_______ _____ Beijing yesterday. He and his teammates are going to ______ _________ China’s national team tomorrow. It’s a pity that they are going to ________ for about two days. Then they ____ ______ _____ Japan. So we’re going to watch the game against China tomorrow. Will you _____ us? </a:t>
            </a:r>
          </a:p>
          <a:p>
            <a:r>
              <a:rPr lang="en-US" altLang="zh-CN" sz="2800" b="1">
                <a:solidFill>
                  <a:srgbClr val="003399"/>
                </a:solidFill>
                <a:latin typeface="Arial Narrow" panose="020B0606020202030204" pitchFamily="34" charset="0"/>
              </a:rPr>
              <a:t>                                                                 Yours,</a:t>
            </a:r>
          </a:p>
          <a:p>
            <a:r>
              <a:rPr lang="en-US" altLang="zh-CN" sz="2800" b="1">
                <a:solidFill>
                  <a:srgbClr val="003399"/>
                </a:solidFill>
                <a:latin typeface="Arial Narrow" panose="020B0606020202030204" pitchFamily="34" charset="0"/>
              </a:rPr>
              <a:t>                                                                  Kangkang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116013" y="2636838"/>
            <a:ext cx="1868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 Narrow" panose="020B0606020202030204" pitchFamily="34" charset="0"/>
              </a:rPr>
              <a:t>arrived   in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716463" y="3068638"/>
            <a:ext cx="2109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 Narrow" panose="020B0606020202030204" pitchFamily="34" charset="0"/>
              </a:rPr>
              <a:t>play against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555875" y="3933825"/>
            <a:ext cx="852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 Narrow" panose="020B0606020202030204" pitchFamily="34" charset="0"/>
              </a:rPr>
              <a:t>stay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042988" y="4365625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 Narrow" panose="020B0606020202030204" pitchFamily="34" charset="0"/>
              </a:rPr>
              <a:t> are leaving  for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7164388" y="4797425"/>
            <a:ext cx="774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 Narrow" panose="020B0606020202030204" pitchFamily="34" charset="0"/>
              </a:rPr>
              <a:t>join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6" grpId="0"/>
      <p:bldP spid="92167" grpId="0"/>
      <p:bldP spid="92168" grpId="0"/>
      <p:bldP spid="921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88913"/>
            <a:ext cx="8229600" cy="990600"/>
          </a:xfrm>
        </p:spPr>
        <p:txBody>
          <a:bodyPr/>
          <a:lstStyle/>
          <a:p>
            <a:r>
              <a:rPr lang="en-US" altLang="zh-CN" sz="4500" b="1" dirty="0">
                <a:solidFill>
                  <a:srgbClr val="333399"/>
                </a:solidFill>
              </a:rPr>
              <a:t>Written work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159125"/>
            <a:ext cx="8229600" cy="32400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1. What sports do you like?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2. What’s your favorite sport? Why?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3. How often do you do it?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4. Who is your favorite player?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  Why?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52413" y="1089025"/>
            <a:ext cx="863917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400" b="1" dirty="0">
                <a:solidFill>
                  <a:srgbClr val="333399"/>
                </a:solidFill>
              </a:rPr>
              <a:t>   Write a passage about your favorite </a:t>
            </a:r>
          </a:p>
          <a:p>
            <a:pPr>
              <a:spcBef>
                <a:spcPct val="20000"/>
              </a:spcBef>
            </a:pPr>
            <a:r>
              <a:rPr lang="en-US" altLang="zh-CN" sz="3400" b="1" dirty="0">
                <a:solidFill>
                  <a:srgbClr val="333399"/>
                </a:solidFill>
              </a:rPr>
              <a:t>sport. The following questions may  </a:t>
            </a:r>
          </a:p>
          <a:p>
            <a:pPr>
              <a:spcBef>
                <a:spcPct val="20000"/>
              </a:spcBef>
            </a:pPr>
            <a:r>
              <a:rPr lang="en-US" altLang="zh-CN" sz="3400" b="1" dirty="0">
                <a:solidFill>
                  <a:srgbClr val="333399"/>
                </a:solidFill>
              </a:rPr>
              <a:t>help you.</a:t>
            </a:r>
            <a:endParaRPr lang="en-US" altLang="zh-CN" sz="34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324225" y="409575"/>
            <a:ext cx="2252663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700" b="1" dirty="0">
                <a:solidFill>
                  <a:srgbClr val="333399"/>
                </a:solidFill>
              </a:rPr>
              <a:t>Project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52413" y="1358900"/>
            <a:ext cx="86391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1 Collect information about your classmates’ weekend plans to complete the table. 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627688" y="2935288"/>
            <a:ext cx="3357562" cy="2924175"/>
          </a:xfrm>
          <a:prstGeom prst="rect">
            <a:avLst/>
          </a:prstGeom>
          <a:noFill/>
          <a:ln w="57150" cmpd="thinThick">
            <a:solidFill>
              <a:schemeClr val="fol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100" b="1" i="1">
                <a:solidFill>
                  <a:srgbClr val="FF0000"/>
                </a:solidFill>
                <a:latin typeface="Times New Roman" panose="02020603050405020304" pitchFamily="18" charset="0"/>
              </a:rPr>
              <a:t>go skating</a:t>
            </a:r>
          </a:p>
          <a:p>
            <a:pPr defTabSz="913130"/>
            <a:r>
              <a:rPr lang="en-US" altLang="zh-CN" sz="3100" b="1" i="1">
                <a:solidFill>
                  <a:srgbClr val="FF0000"/>
                </a:solidFill>
                <a:latin typeface="Times New Roman" panose="02020603050405020304" pitchFamily="18" charset="0"/>
              </a:rPr>
              <a:t>climb a mountain</a:t>
            </a:r>
          </a:p>
          <a:p>
            <a:pPr defTabSz="913130"/>
            <a:r>
              <a:rPr lang="en-US" altLang="zh-CN" sz="3100" b="1" i="1">
                <a:solidFill>
                  <a:srgbClr val="FF0000"/>
                </a:solidFill>
                <a:latin typeface="Times New Roman" panose="02020603050405020304" pitchFamily="18" charset="0"/>
              </a:rPr>
              <a:t>row a boat</a:t>
            </a:r>
          </a:p>
          <a:p>
            <a:pPr defTabSz="913130"/>
            <a:r>
              <a:rPr lang="en-US" altLang="zh-CN" sz="3100" b="1" i="1">
                <a:solidFill>
                  <a:srgbClr val="FF0000"/>
                </a:solidFill>
                <a:latin typeface="Times New Roman" panose="02020603050405020304" pitchFamily="18" charset="0"/>
              </a:rPr>
              <a:t>play volleyball</a:t>
            </a:r>
          </a:p>
          <a:p>
            <a:pPr defTabSz="913130"/>
            <a:r>
              <a:rPr lang="en-US" altLang="zh-CN" sz="3100" b="1" i="1">
                <a:solidFill>
                  <a:srgbClr val="FF0000"/>
                </a:solidFill>
                <a:latin typeface="Times New Roman" panose="02020603050405020304" pitchFamily="18" charset="0"/>
              </a:rPr>
              <a:t>cycle</a:t>
            </a:r>
          </a:p>
          <a:p>
            <a:pPr defTabSz="913130"/>
            <a:r>
              <a:rPr lang="en-US" altLang="zh-CN" sz="3100" b="1" i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52413" y="2978150"/>
            <a:ext cx="7170737" cy="330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15" tIns="59258" rIns="118515" bIns="59258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36955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3068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222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814955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272155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729355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186555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643755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arenBoth"/>
            </a:pPr>
            <a:r>
              <a:rPr lang="en-US" altLang="zh-CN" sz="3100" b="1" dirty="0">
                <a:latin typeface="Times New Roman" panose="02020603050405020304" pitchFamily="18" charset="0"/>
              </a:rPr>
              <a:t> What are you going to do 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</a:rPr>
              <a:t>     this weekend?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</a:rPr>
              <a:t>(2) Where are you going?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</a:rPr>
              <a:t>(3) How are you going to 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</a:rPr>
              <a:t>     get there?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</a:rPr>
              <a:t>(4) Who are you going with?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</a:rPr>
              <a:t>(5) How are you going to prepare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WordArt 2"/>
          <p:cNvSpPr>
            <a:spLocks noChangeArrowheads="1" noChangeShapeType="1" noTextEdit="1"/>
          </p:cNvSpPr>
          <p:nvPr/>
        </p:nvSpPr>
        <p:spPr bwMode="auto">
          <a:xfrm>
            <a:off x="2916238" y="260350"/>
            <a:ext cx="3816350" cy="936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8"/>
              </a:avLst>
            </a:prstTxWarp>
          </a:bodyPr>
          <a:lstStyle/>
          <a:p>
            <a:pPr algn="ctr"/>
            <a:r>
              <a:rPr lang="en-US" altLang="zh-CN" sz="44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omic Sans MS" panose="030F0702030302020204"/>
              </a:rPr>
              <a:t>Project</a:t>
            </a:r>
            <a:endParaRPr lang="zh-CN" altLang="en-US" sz="44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Comic Sans MS" panose="030F0702030302020204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79388" y="1484313"/>
            <a:ext cx="568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Then fill in the blanks.</a:t>
            </a:r>
          </a:p>
        </p:txBody>
      </p:sp>
      <p:graphicFrame>
        <p:nvGraphicFramePr>
          <p:cNvPr id="124932" name="Group 4"/>
          <p:cNvGraphicFramePr>
            <a:graphicFrameLocks noGrp="1"/>
          </p:cNvGraphicFramePr>
          <p:nvPr/>
        </p:nvGraphicFramePr>
        <p:xfrm>
          <a:off x="179388" y="2349500"/>
          <a:ext cx="8856662" cy="2590800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7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With whom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Preparation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28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28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28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28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28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28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49250" y="1319213"/>
            <a:ext cx="8402638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66"/>
                </a:solidFill>
                <a:latin typeface="Times New Roman" panose="02020603050405020304" pitchFamily="18" charset="0"/>
              </a:rPr>
              <a:t>2. Make a report to your class according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66"/>
                </a:solidFill>
                <a:latin typeface="Times New Roman" panose="02020603050405020304" pitchFamily="18" charset="0"/>
              </a:rPr>
              <a:t>to the information you collected.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You can report like this: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Li Wei, my classmate, is going to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play soccer with his brother this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weekend...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WordArt 2"/>
          <p:cNvSpPr>
            <a:spLocks noChangeArrowheads="1" noChangeShapeType="1" noTextEdit="1"/>
          </p:cNvSpPr>
          <p:nvPr/>
        </p:nvSpPr>
        <p:spPr bwMode="auto">
          <a:xfrm>
            <a:off x="1908175" y="692150"/>
            <a:ext cx="504031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chemeClr val="tx2"/>
                  </a:solidFill>
                  <a:rou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 panose="030F0702030302020204"/>
              </a:rPr>
              <a:t>You can report like this:</a:t>
            </a:r>
            <a:endParaRPr lang="zh-CN" altLang="en-US" sz="3600" b="1" kern="10">
              <a:ln w="12700">
                <a:solidFill>
                  <a:schemeClr val="tx2"/>
                </a:solidFill>
                <a:round/>
              </a:ln>
              <a:solidFill>
                <a:srgbClr val="FF66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 panose="030F0702030302020204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23850" y="1989138"/>
            <a:ext cx="8424863" cy="3587750"/>
          </a:xfrm>
          <a:prstGeom prst="rect">
            <a:avLst/>
          </a:prstGeom>
          <a:noFill/>
          <a:ln w="76200">
            <a:pattFill prst="sphere">
              <a:fgClr>
                <a:schemeClr val="accent2"/>
              </a:fgClr>
              <a:bgClr>
                <a:srgbClr val="FFFFFF"/>
              </a:bgClr>
            </a:patt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   Li Wei, my classmate, is going to play soccer with his brother this weekend. ______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____________________________________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5"/>
          <p:cNvSpPr>
            <a:spLocks noChangeArrowheads="1" noChangeShapeType="1" noTextEdit="1"/>
          </p:cNvSpPr>
          <p:nvPr/>
        </p:nvSpPr>
        <p:spPr bwMode="auto">
          <a:xfrm>
            <a:off x="2843213" y="476250"/>
            <a:ext cx="3887787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8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25400">
                  <a:solidFill>
                    <a:srgbClr val="993300"/>
                  </a:solidFill>
                  <a:rou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Comic Sans MS" panose="030F0702030302020204"/>
              </a:rPr>
              <a:t>Summary</a:t>
            </a:r>
            <a:endParaRPr lang="zh-CN" altLang="en-US" sz="4400" b="1" kern="10" dirty="0">
              <a:ln w="25400">
                <a:solidFill>
                  <a:srgbClr val="993300"/>
                </a:solidFill>
                <a:round/>
              </a:ln>
              <a:solidFill>
                <a:srgbClr val="FF9900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Comic Sans MS" panose="030F0702030302020204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539750" y="1557338"/>
            <a:ext cx="2079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Lucida Sans" panose="020B0602030504020204" pitchFamily="34" charset="0"/>
              </a:rPr>
              <a:t>We learn: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771775" y="1628775"/>
            <a:ext cx="59055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latin typeface="Bookman Old Style" panose="02050604050505020204" pitchFamily="18" charset="0"/>
              </a:rPr>
              <a:t>Some useful expressions.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latin typeface="Bookman Old Style" panose="02050604050505020204" pitchFamily="18" charset="0"/>
              </a:rPr>
              <a:t>Some sentences with the future tense.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827088" y="3500438"/>
            <a:ext cx="1741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Lucida Sans" panose="020B0602030504020204" pitchFamily="34" charset="0"/>
              </a:rPr>
              <a:t>We can: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843213" y="3500438"/>
            <a:ext cx="55451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3399"/>
                </a:solidFill>
              </a:rPr>
              <a:t>1. Talk about favorite sports.</a:t>
            </a:r>
          </a:p>
          <a:p>
            <a:r>
              <a:rPr lang="en-US" altLang="zh-CN" sz="2400" b="1" dirty="0">
                <a:solidFill>
                  <a:srgbClr val="003399"/>
                </a:solidFill>
              </a:rPr>
              <a:t>2. Make sentences with the useful   </a:t>
            </a:r>
          </a:p>
          <a:p>
            <a:r>
              <a:rPr lang="en-US" altLang="zh-CN" sz="2400" b="1" dirty="0">
                <a:solidFill>
                  <a:srgbClr val="003399"/>
                </a:solidFill>
              </a:rPr>
              <a:t>    expressions.</a:t>
            </a:r>
          </a:p>
          <a:p>
            <a:r>
              <a:rPr lang="en-US" altLang="zh-CN" sz="2400" b="1" dirty="0">
                <a:solidFill>
                  <a:srgbClr val="003399"/>
                </a:solidFill>
              </a:rPr>
              <a:t>3. Do some exercises about the key points of this topic.</a:t>
            </a:r>
          </a:p>
          <a:p>
            <a:r>
              <a:rPr lang="en-US" altLang="zh-CN" sz="2400" b="1" dirty="0">
                <a:solidFill>
                  <a:srgbClr val="003399"/>
                </a:solidFill>
              </a:rPr>
              <a:t>4. Write a passage about favorite sport.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50825" y="5661025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rowing</a:t>
            </a:r>
          </a:p>
        </p:txBody>
      </p:sp>
      <p:sp>
        <p:nvSpPr>
          <p:cNvPr id="79875" name="WordArt 3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7610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254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Word Competition</a:t>
            </a:r>
            <a:endParaRPr lang="zh-CN" altLang="en-US" sz="3600" b="1" kern="10">
              <a:ln w="25400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9876" name="Picture 4" descr="划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41438"/>
            <a:ext cx="2878138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7" name="Picture 5" descr="篮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341438"/>
            <a:ext cx="29654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8" name="Picture 6" descr="滑雪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46788" y="1341438"/>
            <a:ext cx="3097212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916238" y="5661025"/>
            <a:ext cx="287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basketball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588125" y="5661025"/>
            <a:ext cx="208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skiing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2413" y="369888"/>
            <a:ext cx="8542337" cy="5886450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be going to + </a:t>
            </a:r>
            <a:r>
              <a:rPr lang="zh-CN" altLang="en-US" sz="38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动词原形</a:t>
            </a:r>
          </a:p>
          <a:p>
            <a:pPr>
              <a:spcBef>
                <a:spcPct val="0"/>
              </a:spcBef>
              <a:buClr>
                <a:srgbClr val="0000FF"/>
              </a:buClr>
              <a:buFontTx/>
              <a:buNone/>
            </a:pPr>
            <a:endParaRPr lang="zh-CN" altLang="en-US" sz="31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主语的意图，即将做某事。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are you going to do tomorrow?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你明天打算做什么？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b. 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计划，安排要发生的事。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play is going to be put on next month.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这部电视剧下个月将要公演。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有迹象要发生的事。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Look at the dark clouds, there is going to be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 storm.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看这浓密的乌云，暴风雨要来了。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95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95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95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9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9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95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95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95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200"/>
              <a:t/>
            </a:r>
            <a:br>
              <a:rPr lang="en-US" altLang="zh-CN" sz="4200"/>
            </a:br>
            <a:r>
              <a:rPr lang="en-US" altLang="zh-CN" sz="4200"/>
              <a:t/>
            </a:r>
            <a:br>
              <a:rPr lang="en-US" altLang="zh-CN" sz="4200"/>
            </a:br>
            <a:endParaRPr lang="en-US" altLang="zh-CN" sz="4200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595438" y="277813"/>
            <a:ext cx="49688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4700" b="1" dirty="0">
                <a:solidFill>
                  <a:srgbClr val="333399"/>
                </a:solidFill>
              </a:rPr>
              <a:t>Key points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468313" y="2324100"/>
            <a:ext cx="1223962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ea typeface="楷体_GB2312" pitchFamily="49" charset="-122"/>
              </a:rPr>
              <a:t>到达</a:t>
            </a:r>
          </a:p>
        </p:txBody>
      </p:sp>
      <p:sp>
        <p:nvSpPr>
          <p:cNvPr id="105477" name="Freeform 5"/>
          <p:cNvSpPr/>
          <p:nvPr/>
        </p:nvSpPr>
        <p:spPr bwMode="auto">
          <a:xfrm rot="204053">
            <a:off x="1595438" y="1628775"/>
            <a:ext cx="623887" cy="2070100"/>
          </a:xfrm>
          <a:custGeom>
            <a:avLst/>
            <a:gdLst>
              <a:gd name="T0" fmla="*/ 182 w 227"/>
              <a:gd name="T1" fmla="*/ 37 h 2048"/>
              <a:gd name="T2" fmla="*/ 91 w 227"/>
              <a:gd name="T3" fmla="*/ 128 h 2048"/>
              <a:gd name="T4" fmla="*/ 91 w 227"/>
              <a:gd name="T5" fmla="*/ 808 h 2048"/>
              <a:gd name="T6" fmla="*/ 0 w 227"/>
              <a:gd name="T7" fmla="*/ 990 h 2048"/>
              <a:gd name="T8" fmla="*/ 91 w 227"/>
              <a:gd name="T9" fmla="*/ 1126 h 2048"/>
              <a:gd name="T10" fmla="*/ 136 w 227"/>
              <a:gd name="T11" fmla="*/ 1897 h 2048"/>
              <a:gd name="T12" fmla="*/ 227 w 227"/>
              <a:gd name="T13" fmla="*/ 2033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048">
                <a:moveTo>
                  <a:pt x="182" y="37"/>
                </a:moveTo>
                <a:cubicBezTo>
                  <a:pt x="144" y="18"/>
                  <a:pt x="106" y="0"/>
                  <a:pt x="91" y="128"/>
                </a:cubicBezTo>
                <a:cubicBezTo>
                  <a:pt x="76" y="256"/>
                  <a:pt x="106" y="664"/>
                  <a:pt x="91" y="808"/>
                </a:cubicBezTo>
                <a:cubicBezTo>
                  <a:pt x="76" y="952"/>
                  <a:pt x="0" y="937"/>
                  <a:pt x="0" y="990"/>
                </a:cubicBezTo>
                <a:cubicBezTo>
                  <a:pt x="0" y="1043"/>
                  <a:pt x="68" y="975"/>
                  <a:pt x="91" y="1126"/>
                </a:cubicBezTo>
                <a:cubicBezTo>
                  <a:pt x="114" y="1277"/>
                  <a:pt x="113" y="1746"/>
                  <a:pt x="136" y="1897"/>
                </a:cubicBezTo>
                <a:cubicBezTo>
                  <a:pt x="159" y="2048"/>
                  <a:pt x="212" y="2010"/>
                  <a:pt x="227" y="20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348163" y="1125538"/>
            <a:ext cx="26670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arrive in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arrive at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2117725" y="1484313"/>
            <a:ext cx="29527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arrive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</a:rPr>
              <a:t>vi.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5480" name="Freeform 8"/>
          <p:cNvSpPr/>
          <p:nvPr/>
        </p:nvSpPr>
        <p:spPr bwMode="auto">
          <a:xfrm>
            <a:off x="4205288" y="1412875"/>
            <a:ext cx="73025" cy="792163"/>
          </a:xfrm>
          <a:custGeom>
            <a:avLst/>
            <a:gdLst>
              <a:gd name="T0" fmla="*/ 182 w 227"/>
              <a:gd name="T1" fmla="*/ 37 h 2048"/>
              <a:gd name="T2" fmla="*/ 91 w 227"/>
              <a:gd name="T3" fmla="*/ 128 h 2048"/>
              <a:gd name="T4" fmla="*/ 91 w 227"/>
              <a:gd name="T5" fmla="*/ 808 h 2048"/>
              <a:gd name="T6" fmla="*/ 0 w 227"/>
              <a:gd name="T7" fmla="*/ 990 h 2048"/>
              <a:gd name="T8" fmla="*/ 91 w 227"/>
              <a:gd name="T9" fmla="*/ 1126 h 2048"/>
              <a:gd name="T10" fmla="*/ 136 w 227"/>
              <a:gd name="T11" fmla="*/ 1897 h 2048"/>
              <a:gd name="T12" fmla="*/ 227 w 227"/>
              <a:gd name="T13" fmla="*/ 2033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048">
                <a:moveTo>
                  <a:pt x="182" y="37"/>
                </a:moveTo>
                <a:cubicBezTo>
                  <a:pt x="144" y="18"/>
                  <a:pt x="106" y="0"/>
                  <a:pt x="91" y="128"/>
                </a:cubicBezTo>
                <a:cubicBezTo>
                  <a:pt x="76" y="256"/>
                  <a:pt x="106" y="664"/>
                  <a:pt x="91" y="808"/>
                </a:cubicBezTo>
                <a:cubicBezTo>
                  <a:pt x="76" y="952"/>
                  <a:pt x="0" y="937"/>
                  <a:pt x="0" y="990"/>
                </a:cubicBezTo>
                <a:cubicBezTo>
                  <a:pt x="0" y="1043"/>
                  <a:pt x="68" y="975"/>
                  <a:pt x="91" y="1126"/>
                </a:cubicBezTo>
                <a:cubicBezTo>
                  <a:pt x="114" y="1277"/>
                  <a:pt x="113" y="1746"/>
                  <a:pt x="136" y="1897"/>
                </a:cubicBezTo>
                <a:cubicBezTo>
                  <a:pt x="159" y="2048"/>
                  <a:pt x="212" y="2010"/>
                  <a:pt x="227" y="20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6007100" y="1254125"/>
            <a:ext cx="2093913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+ 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大地点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6076950" y="1774825"/>
            <a:ext cx="18764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+ 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小地点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827088" y="4076700"/>
            <a:ext cx="74898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900" b="1">
                <a:latin typeface="Times New Roman" panose="02020603050405020304" pitchFamily="18" charset="0"/>
              </a:rPr>
              <a:t>1) They </a:t>
            </a:r>
            <a:r>
              <a:rPr lang="en-US" altLang="zh-CN" sz="2900" b="1" u="sng">
                <a:solidFill>
                  <a:srgbClr val="FF0000"/>
                </a:solidFill>
                <a:latin typeface="Times New Roman" panose="02020603050405020304" pitchFamily="18" charset="0"/>
              </a:rPr>
              <a:t>arrived in</a:t>
            </a:r>
            <a:r>
              <a:rPr lang="en-US" altLang="zh-CN" sz="2900" b="1">
                <a:latin typeface="Times New Roman" panose="02020603050405020304" pitchFamily="18" charset="0"/>
              </a:rPr>
              <a:t> London last night.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827088" y="4724400"/>
            <a:ext cx="76327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900" b="1">
                <a:latin typeface="Times New Roman" panose="02020603050405020304" pitchFamily="18" charset="0"/>
              </a:rPr>
              <a:t>2) We </a:t>
            </a:r>
            <a:r>
              <a:rPr lang="en-US" altLang="zh-CN" sz="2900" b="1" u="sng">
                <a:solidFill>
                  <a:srgbClr val="FF0000"/>
                </a:solidFill>
                <a:latin typeface="Times New Roman" panose="02020603050405020304" pitchFamily="18" charset="0"/>
              </a:rPr>
              <a:t>arrived at</a:t>
            </a:r>
            <a:r>
              <a:rPr lang="en-US" altLang="zh-CN" sz="2900" b="1">
                <a:latin typeface="Times New Roman" panose="02020603050405020304" pitchFamily="18" charset="0"/>
              </a:rPr>
              <a:t> the station just now.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2117725" y="2492375"/>
            <a:ext cx="15113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get to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3416300" y="2549525"/>
            <a:ext cx="43180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+ 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地点名词</a:t>
            </a: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口头用语</a:t>
            </a: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827088" y="5357813"/>
            <a:ext cx="9001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900" b="1">
                <a:latin typeface="Times New Roman" panose="02020603050405020304" pitchFamily="18" charset="0"/>
              </a:rPr>
              <a:t>3) What time shall we </a:t>
            </a:r>
            <a:r>
              <a:rPr lang="en-US" altLang="zh-CN" sz="2900" b="1" u="sng">
                <a:solidFill>
                  <a:srgbClr val="FF0000"/>
                </a:solidFill>
                <a:latin typeface="Times New Roman" panose="02020603050405020304" pitchFamily="18" charset="0"/>
              </a:rPr>
              <a:t>get to</a:t>
            </a:r>
            <a:r>
              <a:rPr lang="en-US" altLang="zh-CN" sz="2900" b="1">
                <a:latin typeface="Times New Roman" panose="02020603050405020304" pitchFamily="18" charset="0"/>
              </a:rPr>
              <a:t> Shanghai?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2076450" y="3248025"/>
            <a:ext cx="2949575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reach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</a:rPr>
              <a:t>vt.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4132263" y="3341688"/>
            <a:ext cx="2732087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+ 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地点名词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804863" y="6005513"/>
            <a:ext cx="83026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900" b="1">
                <a:latin typeface="Times New Roman" panose="02020603050405020304" pitchFamily="18" charset="0"/>
              </a:rPr>
              <a:t>4) The children will </a:t>
            </a:r>
            <a:r>
              <a:rPr lang="en-US" altLang="zh-CN" sz="2900" b="1" u="sng">
                <a:solidFill>
                  <a:srgbClr val="FF0000"/>
                </a:solidFill>
                <a:latin typeface="Times New Roman" panose="02020603050405020304" pitchFamily="18" charset="0"/>
              </a:rPr>
              <a:t>reach</a:t>
            </a:r>
            <a:r>
              <a:rPr lang="en-US" altLang="zh-CN" sz="2900" b="1">
                <a:latin typeface="Times New Roman" panose="02020603050405020304" pitchFamily="18" charset="0"/>
              </a:rPr>
              <a:t> the Great Wall.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  <p:bldP spid="105477" grpId="0" animBg="1"/>
      <p:bldP spid="105478" grpId="0" build="p"/>
      <p:bldP spid="105479" grpId="0"/>
      <p:bldP spid="105480" grpId="0" animBg="1"/>
      <p:bldP spid="105481" grpId="0"/>
      <p:bldP spid="105482" grpId="0"/>
      <p:bldP spid="105483" grpId="0"/>
      <p:bldP spid="105484" grpId="0"/>
      <p:bldP spid="105485" grpId="0"/>
      <p:bldP spid="105486" grpId="0"/>
      <p:bldP spid="105487" grpId="0"/>
      <p:bldP spid="105488" grpId="0"/>
      <p:bldP spid="105489" grpId="0"/>
      <p:bldP spid="1054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200"/>
              <a:t/>
            </a:r>
            <a:br>
              <a:rPr lang="en-US" altLang="zh-CN" sz="4200"/>
            </a:br>
            <a:r>
              <a:rPr lang="en-US" altLang="zh-CN" sz="4200"/>
              <a:t/>
            </a:r>
            <a:br>
              <a:rPr lang="en-US" altLang="zh-CN" sz="4200"/>
            </a:br>
            <a:endParaRPr lang="en-US" altLang="zh-CN" sz="420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36588" y="549275"/>
            <a:ext cx="5951537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en-US" altLang="zh-CN" sz="3100" b="1">
                <a:solidFill>
                  <a:srgbClr val="FF0066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play against</a:t>
            </a:r>
            <a:r>
              <a:rPr lang="en-US" altLang="zh-CN" sz="3100" b="1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3100" b="1">
                <a:latin typeface="Times New Roman" panose="02020603050405020304" pitchFamily="18" charset="0"/>
                <a:ea typeface="楷体_GB2312" pitchFamily="49" charset="-122"/>
              </a:rPr>
              <a:t>同</a:t>
            </a:r>
            <a:r>
              <a:rPr lang="en-US" altLang="zh-CN" sz="3100" b="1">
                <a:latin typeface="宋体" panose="02010600030101010101" pitchFamily="2" charset="-122"/>
              </a:rPr>
              <a:t>……</a:t>
            </a:r>
            <a:r>
              <a:rPr lang="zh-CN" altLang="en-US" sz="3100" b="1">
                <a:latin typeface="Times New Roman" panose="02020603050405020304" pitchFamily="18" charset="0"/>
                <a:ea typeface="楷体_GB2312" pitchFamily="49" charset="-122"/>
              </a:rPr>
              <a:t>比赛</a:t>
            </a:r>
            <a:r>
              <a:rPr lang="zh-CN" altLang="en-US" sz="31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020763" y="1179513"/>
            <a:ext cx="77739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e.g. Our team will </a:t>
            </a:r>
            <a:r>
              <a:rPr lang="en-US" altLang="zh-CN" sz="3100" b="1" u="sng">
                <a:solidFill>
                  <a:srgbClr val="FF0000"/>
                </a:solidFill>
                <a:latin typeface="Times New Roman" panose="02020603050405020304" pitchFamily="18" charset="0"/>
              </a:rPr>
              <a:t>play against</a:t>
            </a:r>
            <a:r>
              <a:rPr lang="en-US" altLang="zh-CN" sz="3100" b="1">
                <a:latin typeface="Times New Roman" panose="02020603050405020304" pitchFamily="18" charset="0"/>
              </a:rPr>
              <a:t> their team.</a:t>
            </a:r>
          </a:p>
        </p:txBody>
      </p:sp>
      <p:sp>
        <p:nvSpPr>
          <p:cNvPr id="106501" name="Freeform 5"/>
          <p:cNvSpPr/>
          <p:nvPr/>
        </p:nvSpPr>
        <p:spPr bwMode="auto">
          <a:xfrm rot="301078">
            <a:off x="1020763" y="2168525"/>
            <a:ext cx="384175" cy="812800"/>
          </a:xfrm>
          <a:custGeom>
            <a:avLst/>
            <a:gdLst>
              <a:gd name="T0" fmla="*/ 182 w 227"/>
              <a:gd name="T1" fmla="*/ 37 h 2048"/>
              <a:gd name="T2" fmla="*/ 91 w 227"/>
              <a:gd name="T3" fmla="*/ 128 h 2048"/>
              <a:gd name="T4" fmla="*/ 91 w 227"/>
              <a:gd name="T5" fmla="*/ 808 h 2048"/>
              <a:gd name="T6" fmla="*/ 0 w 227"/>
              <a:gd name="T7" fmla="*/ 990 h 2048"/>
              <a:gd name="T8" fmla="*/ 91 w 227"/>
              <a:gd name="T9" fmla="*/ 1126 h 2048"/>
              <a:gd name="T10" fmla="*/ 136 w 227"/>
              <a:gd name="T11" fmla="*/ 1897 h 2048"/>
              <a:gd name="T12" fmla="*/ 227 w 227"/>
              <a:gd name="T13" fmla="*/ 2033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048">
                <a:moveTo>
                  <a:pt x="182" y="37"/>
                </a:moveTo>
                <a:cubicBezTo>
                  <a:pt x="144" y="18"/>
                  <a:pt x="106" y="0"/>
                  <a:pt x="91" y="128"/>
                </a:cubicBezTo>
                <a:cubicBezTo>
                  <a:pt x="76" y="256"/>
                  <a:pt x="106" y="664"/>
                  <a:pt x="91" y="808"/>
                </a:cubicBezTo>
                <a:cubicBezTo>
                  <a:pt x="76" y="952"/>
                  <a:pt x="0" y="937"/>
                  <a:pt x="0" y="990"/>
                </a:cubicBezTo>
                <a:cubicBezTo>
                  <a:pt x="0" y="1043"/>
                  <a:pt x="68" y="975"/>
                  <a:pt x="91" y="1126"/>
                </a:cubicBezTo>
                <a:cubicBezTo>
                  <a:pt x="114" y="1277"/>
                  <a:pt x="113" y="1746"/>
                  <a:pt x="136" y="1897"/>
                </a:cubicBezTo>
                <a:cubicBezTo>
                  <a:pt x="159" y="2048"/>
                  <a:pt x="212" y="2010"/>
                  <a:pt x="227" y="20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404938" y="1898650"/>
            <a:ext cx="3386137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leave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leave for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5437188" y="1898650"/>
            <a:ext cx="266382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100" b="1">
                <a:ea typeface="楷体_GB2312" pitchFamily="49" charset="-122"/>
              </a:rPr>
              <a:t>离开（某地）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5532438" y="2619375"/>
            <a:ext cx="34544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100" b="1">
                <a:ea typeface="楷体_GB2312" pitchFamily="49" charset="-122"/>
              </a:rPr>
              <a:t>动身到（某地）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1117600" y="3159125"/>
            <a:ext cx="684212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1) He </a:t>
            </a:r>
            <a:r>
              <a:rPr lang="en-US" altLang="zh-CN" sz="3100" b="1" u="sng">
                <a:solidFill>
                  <a:srgbClr val="FF0000"/>
                </a:solidFill>
                <a:latin typeface="Times New Roman" panose="02020603050405020304" pitchFamily="18" charset="0"/>
              </a:rPr>
              <a:t>left</a:t>
            </a:r>
            <a:r>
              <a:rPr lang="en-US" altLang="zh-CN" sz="3100" b="1">
                <a:latin typeface="Times New Roman" panose="02020603050405020304" pitchFamily="18" charset="0"/>
              </a:rPr>
              <a:t> Changsha half an hour ago.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117600" y="3787775"/>
            <a:ext cx="63373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2) We are </a:t>
            </a:r>
            <a:r>
              <a:rPr lang="en-US" altLang="zh-CN" sz="3100" b="1" u="sng">
                <a:solidFill>
                  <a:srgbClr val="FF0000"/>
                </a:solidFill>
                <a:latin typeface="Times New Roman" panose="02020603050405020304" pitchFamily="18" charset="0"/>
              </a:rPr>
              <a:t>leaving for</a:t>
            </a:r>
            <a:r>
              <a:rPr lang="en-US" altLang="zh-CN" sz="3100" b="1">
                <a:latin typeface="Times New Roman" panose="02020603050405020304" pitchFamily="18" charset="0"/>
              </a:rPr>
              <a:t> Changsha.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555875" y="1989138"/>
            <a:ext cx="280828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+ 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地点名词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3036888" y="2619375"/>
            <a:ext cx="2728912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楷体_GB2312" pitchFamily="49" charset="-122"/>
                <a:ea typeface="楷体_GB2312" pitchFamily="49" charset="-122"/>
              </a:rPr>
              <a:t>+ 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地点名词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636588" y="4419600"/>
            <a:ext cx="71294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   the day after tomorrow</a:t>
            </a:r>
            <a:r>
              <a:rPr lang="en-US" altLang="zh-CN" sz="3100" b="1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3100" b="1">
                <a:latin typeface="楷体_GB2312" pitchFamily="49" charset="-122"/>
                <a:ea typeface="楷体_GB2312" pitchFamily="49" charset="-122"/>
              </a:rPr>
              <a:t>后天 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020763" y="5048250"/>
            <a:ext cx="777398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e.g. What are you going to do </a:t>
            </a:r>
            <a:r>
              <a:rPr lang="en-US" altLang="zh-CN" sz="31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the day after tomorrow</a:t>
            </a:r>
            <a:r>
              <a:rPr lang="en-US" altLang="zh-CN" sz="3100" b="1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444500" y="1628775"/>
            <a:ext cx="576263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7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  <p:bldP spid="106500" grpId="0"/>
      <p:bldP spid="106501" grpId="0" animBg="1"/>
      <p:bldP spid="106502" grpId="0"/>
      <p:bldP spid="106503" grpId="0"/>
      <p:bldP spid="106504" grpId="0"/>
      <p:bldP spid="106505" grpId="0"/>
      <p:bldP spid="106506" grpId="0"/>
      <p:bldP spid="106507" grpId="0"/>
      <p:bldP spid="106508" grpId="0"/>
      <p:bldP spid="106509" grpId="0"/>
      <p:bldP spid="1065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52413" y="369888"/>
            <a:ext cx="88915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100" b="1" dirty="0">
                <a:solidFill>
                  <a:srgbClr val="333399"/>
                </a:solidFill>
              </a:rPr>
              <a:t>Translate these sentences.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349250" y="998538"/>
            <a:ext cx="8158163" cy="556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1. Tony</a:t>
            </a:r>
            <a:r>
              <a:rPr lang="en-US" altLang="zh-CN" sz="31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100" b="1" dirty="0">
                <a:latin typeface="楷体_GB2312" pitchFamily="49" charset="-122"/>
                <a:ea typeface="楷体_GB2312" pitchFamily="49" charset="-122"/>
              </a:rPr>
              <a:t>昨天到达了上海。</a:t>
            </a:r>
          </a:p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Tony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arrived in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got to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reached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Shanghai yesterday.</a:t>
            </a:r>
          </a:p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lang="zh-CN" altLang="en-US" sz="3100" b="1" dirty="0">
                <a:latin typeface="楷体_GB2312" pitchFamily="49" charset="-122"/>
                <a:ea typeface="楷体_GB2312" pitchFamily="49" charset="-122"/>
              </a:rPr>
              <a:t>他们后天将动身去北京。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They are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leaving for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Beijing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the day after tomorrow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3. </a:t>
            </a:r>
            <a:r>
              <a:rPr lang="zh-CN" altLang="en-US" sz="3100" b="1" dirty="0">
                <a:latin typeface="楷体_GB2312" pitchFamily="49" charset="-122"/>
                <a:ea typeface="楷体_GB2312" pitchFamily="49" charset="-122"/>
              </a:rPr>
              <a:t>在明天的排球赛中，我们将和初三对垒。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will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play against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Junior Three in the volleyball match tomorrow.</a:t>
            </a:r>
          </a:p>
          <a:p>
            <a:pPr>
              <a:lnSpc>
                <a:spcPct val="120000"/>
              </a:lnSpc>
            </a:pPr>
            <a:endParaRPr lang="en-US" altLang="zh-CN" sz="31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444500" y="458788"/>
            <a:ext cx="8229600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/>
          <a:lstStyle/>
          <a:p>
            <a:pPr marL="342900" indent="-342900">
              <a:lnSpc>
                <a:spcPct val="95000"/>
              </a:lnSpc>
            </a:pPr>
            <a:r>
              <a:rPr lang="zh-CN" altLang="en-US" sz="3500" b="1" dirty="0">
                <a:solidFill>
                  <a:srgbClr val="333399"/>
                </a:solidFill>
                <a:ea typeface="楷体_GB2312" pitchFamily="49" charset="-122"/>
              </a:rPr>
              <a:t>用下列单词填空：</a:t>
            </a:r>
            <a:r>
              <a:rPr lang="en-US" altLang="zh-CN" sz="35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How long; How 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5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often; Which; What time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/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A: ________ do you prefer, volleyball or baseball?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B: Volleyball. I will play it with my classmates this afternoon.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A: __________ will you play?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B: At about 5 o’clock p.m.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A: __________ will you play?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B: For one hour.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A: _________ do you play volleyball?</a:t>
            </a:r>
          </a:p>
          <a:p>
            <a:pPr marL="342900" indent="-342900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B: Once a week.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308100" y="1449388"/>
            <a:ext cx="1385888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Which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308100" y="3248025"/>
            <a:ext cx="2105025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What time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12850" y="4149725"/>
            <a:ext cx="1914525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How long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212850" y="5048250"/>
            <a:ext cx="2057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How often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/>
      <p:bldP spid="108548" grpId="0"/>
      <p:bldP spid="108549" grpId="0"/>
      <p:bldP spid="1085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49250" y="1268413"/>
            <a:ext cx="8542338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</a:rPr>
              <a:t>1. My favorite player is Yao Ming.</a:t>
            </a:r>
            <a:r>
              <a:rPr lang="zh-CN" altLang="en-US" sz="3100" b="1" dirty="0">
                <a:latin typeface="Times New Roman" panose="02020603050405020304" pitchFamily="18" charset="0"/>
              </a:rPr>
              <a:t>（同义句）  </a:t>
            </a:r>
          </a:p>
          <a:p>
            <a:pPr>
              <a:lnSpc>
                <a:spcPct val="120000"/>
              </a:lnSpc>
            </a:pPr>
            <a:r>
              <a:rPr lang="zh-CN" altLang="en-US" sz="3100" b="1" dirty="0">
                <a:latin typeface="Times New Roman" panose="02020603050405020304" pitchFamily="18" charset="0"/>
              </a:rPr>
              <a:t>    </a:t>
            </a:r>
            <a:r>
              <a:rPr lang="en-US" altLang="zh-CN" sz="3100" b="1" dirty="0">
                <a:latin typeface="Times New Roman" panose="02020603050405020304" pitchFamily="18" charset="0"/>
              </a:rPr>
              <a:t>I _________ Yao Ming  ________.</a:t>
            </a:r>
          </a:p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</a:rPr>
              <a:t>2. She is going to be a baseball player. (</a:t>
            </a:r>
            <a:r>
              <a:rPr lang="zh-CN" altLang="en-US" sz="3100" b="1" dirty="0">
                <a:latin typeface="Times New Roman" panose="02020603050405020304" pitchFamily="18" charset="0"/>
              </a:rPr>
              <a:t>一般疑问句</a:t>
            </a:r>
            <a:r>
              <a:rPr lang="en-US" altLang="zh-CN" sz="31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</a:rPr>
              <a:t>    _______  ______ going to be a baseball player?</a:t>
            </a:r>
          </a:p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</a:rPr>
              <a:t>3. I will have classes tomorrow morning.</a:t>
            </a:r>
          </a:p>
          <a:p>
            <a:pPr>
              <a:lnSpc>
                <a:spcPct val="120000"/>
              </a:lnSpc>
            </a:pPr>
            <a:r>
              <a:rPr lang="en-US" altLang="zh-CN" sz="3100" b="1" dirty="0">
                <a:latin typeface="Times New Roman" panose="02020603050405020304" pitchFamily="18" charset="0"/>
              </a:rPr>
              <a:t>   </a:t>
            </a:r>
            <a:r>
              <a:rPr lang="zh-CN" altLang="en-US" sz="3100" b="1" dirty="0">
                <a:latin typeface="Times New Roman" panose="02020603050405020304" pitchFamily="18" charset="0"/>
              </a:rPr>
              <a:t>（改写为否定句 ）</a:t>
            </a:r>
          </a:p>
          <a:p>
            <a:pPr>
              <a:lnSpc>
                <a:spcPct val="120000"/>
              </a:lnSpc>
            </a:pPr>
            <a:r>
              <a:rPr lang="zh-CN" altLang="en-US" sz="3100" b="1" dirty="0">
                <a:latin typeface="Times New Roman" panose="02020603050405020304" pitchFamily="18" charset="0"/>
              </a:rPr>
              <a:t>    </a:t>
            </a:r>
            <a:r>
              <a:rPr lang="en-US" altLang="zh-CN" sz="3100" b="1" dirty="0">
                <a:latin typeface="Times New Roman" panose="02020603050405020304" pitchFamily="18" charset="0"/>
              </a:rPr>
              <a:t>I ______  ______ classes tomorrow morning.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404938" y="1898650"/>
            <a:ext cx="846137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like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956175" y="1898650"/>
            <a:ext cx="915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best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117600" y="3517900"/>
            <a:ext cx="2373313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           she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117600" y="5140325"/>
            <a:ext cx="2595563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won’t     have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49250" y="549275"/>
            <a:ext cx="594995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100" b="1" dirty="0">
                <a:solidFill>
                  <a:srgbClr val="333399"/>
                </a:solidFill>
                <a:latin typeface="Arial Black" panose="020B0A04020102020204" pitchFamily="34" charset="0"/>
                <a:ea typeface="楷体_GB2312" pitchFamily="49" charset="-122"/>
              </a:rPr>
              <a:t>按要求改写句子。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  <p:bldP spid="114692" grpId="0"/>
      <p:bldP spid="114693" grpId="0"/>
      <p:bldP spid="11469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909638"/>
            <a:ext cx="8229600" cy="4525962"/>
          </a:xfrm>
        </p:spPr>
        <p:txBody>
          <a:bodyPr/>
          <a:lstStyle/>
          <a:p>
            <a:pPr>
              <a:lnSpc>
                <a:spcPct val="11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4. We play table tennis </a:t>
            </a:r>
            <a:r>
              <a:rPr lang="en-US" altLang="zh-CN" b="1" u="sng" dirty="0">
                <a:latin typeface="Times New Roman" panose="02020603050405020304" pitchFamily="18" charset="0"/>
              </a:rPr>
              <a:t>twice a week</a:t>
            </a:r>
            <a:r>
              <a:rPr lang="en-US" altLang="zh-CN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</a:t>
            </a:r>
            <a:r>
              <a:rPr lang="zh-CN" altLang="en-US" b="1" dirty="0">
                <a:latin typeface="Times New Roman" panose="02020603050405020304" pitchFamily="18" charset="0"/>
              </a:rPr>
              <a:t>（就画线部分提问）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</a:rPr>
              <a:t>______ ________ do you play table tennis?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5. I’ll arrive in Beijing at 6:00 in two days.</a:t>
            </a:r>
            <a:r>
              <a:rPr lang="zh-CN" altLang="en-US" b="1" dirty="0">
                <a:latin typeface="Times New Roman" panose="02020603050405020304" pitchFamily="18" charset="0"/>
              </a:rPr>
              <a:t>（同义句）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</a:rPr>
              <a:t>I’ll ______ ______ Beijing at 6:00 ______ ______ _______ __________.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1212850" y="2259013"/>
            <a:ext cx="2690813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How       often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981200" y="4060825"/>
            <a:ext cx="20335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get         to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7162800" y="4060825"/>
            <a:ext cx="104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2363788" y="4600575"/>
            <a:ext cx="3398837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after     tomorrow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020763" y="4600575"/>
            <a:ext cx="1042987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  <p:bldP spid="115716" grpId="0"/>
      <p:bldP spid="115717" grpId="0"/>
      <p:bldP spid="115718" grpId="0"/>
      <p:bldP spid="1157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5438" y="1719263"/>
            <a:ext cx="8818562" cy="3995737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ea typeface="楷体_GB2312" pitchFamily="49" charset="-122"/>
              </a:rPr>
              <a:t>1. 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冯坤效力于中国女排国家队。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他长大了要当一名舞蹈家。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b="1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b="1">
              <a:latin typeface="Times New Roman" panose="02020603050405020304" pitchFamily="18" charset="0"/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539750" y="2349500"/>
            <a:ext cx="8255000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Feng Kun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plays for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China’s national women volleyball team.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539750" y="4238625"/>
            <a:ext cx="7581900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 is going to be a dancer when he grows up.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52413" y="277813"/>
            <a:ext cx="8542337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100" b="1">
                <a:solidFill>
                  <a:srgbClr val="333399"/>
                </a:solidFill>
              </a:rPr>
              <a:t>Translate these sentences into English.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  <p:bldP spid="11674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0" y="639763"/>
            <a:ext cx="8794750" cy="45894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ea typeface="楷体_GB2312" pitchFamily="49" charset="-122"/>
              </a:rPr>
              <a:t>3. 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他的梦想是当一名像贝克汉姆的足球运动员。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sz="1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sz="1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ea typeface="楷体_GB2312" pitchFamily="49" charset="-122"/>
              </a:rPr>
              <a:t>4. 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将来她打算做一名科学家。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sz="1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ea typeface="楷体_GB2312" pitchFamily="49" charset="-122"/>
              </a:rPr>
              <a:t>5. 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姚明和他的球队前天到了日本。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636588" y="1089025"/>
            <a:ext cx="7404100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His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dream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is to be a football player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like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Beckham.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636588" y="2798763"/>
            <a:ext cx="7777162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She is going to be a scientist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in the future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636588" y="4508500"/>
            <a:ext cx="7910512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Yao Ming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arrived in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Japan with his team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the day before yesterday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build="p"/>
      <p:bldP spid="11776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406645" cy="644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6. </a:t>
            </a:r>
            <a:r>
              <a:rPr lang="zh-CN" altLang="en-US" sz="3100" b="1" dirty="0">
                <a:latin typeface="Times New Roman" panose="02020603050405020304" pitchFamily="18" charset="0"/>
                <a:ea typeface="楷体_GB2312" pitchFamily="49" charset="-122"/>
              </a:rPr>
              <a:t>后天我们将动身去桂林。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are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leaving for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Guilin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the day after 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tomorrow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7. </a:t>
            </a:r>
            <a:r>
              <a:rPr lang="zh-CN" altLang="en-US" sz="3100" b="1" dirty="0">
                <a:latin typeface="Times New Roman" panose="02020603050405020304" pitchFamily="18" charset="0"/>
                <a:ea typeface="楷体_GB2312" pitchFamily="49" charset="-122"/>
              </a:rPr>
              <a:t>刘翔没有参加这次奥运会真可惜！</a:t>
            </a:r>
          </a:p>
          <a:p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What a shame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that Liu Xiang didn’t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take part </a:t>
            </a:r>
          </a:p>
          <a:p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this Olympic Games.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8. </a:t>
            </a:r>
            <a:r>
              <a:rPr lang="zh-CN" altLang="en-US" sz="3100" b="1" dirty="0">
                <a:latin typeface="Times New Roman" panose="02020603050405020304" pitchFamily="18" charset="0"/>
                <a:ea typeface="楷体_GB2312" pitchFamily="49" charset="-122"/>
              </a:rPr>
              <a:t>三十多位运动明星破了世界纪</a:t>
            </a:r>
            <a:r>
              <a:rPr lang="zh-CN" altLang="en-US" sz="3100" b="1" dirty="0">
                <a:solidFill>
                  <a:schemeClr val="bg1"/>
                </a:solidFill>
                <a:latin typeface="Times New Roman" panose="02020603050405020304" pitchFamily="18" charset="0"/>
                <a:ea typeface="楷体_GB2312" pitchFamily="49" charset="-122"/>
              </a:rPr>
              <a:t>录。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More than thirty sport stars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broke the world</a:t>
            </a:r>
          </a:p>
          <a:p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record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9. </a:t>
            </a:r>
            <a:r>
              <a:rPr lang="zh-CN" altLang="en-US" sz="3100" b="1" dirty="0">
                <a:latin typeface="Times New Roman" panose="02020603050405020304" pitchFamily="18" charset="0"/>
                <a:ea typeface="楷体_GB2312" pitchFamily="49" charset="-122"/>
              </a:rPr>
              <a:t>中国获得了</a:t>
            </a:r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51</a:t>
            </a:r>
            <a:r>
              <a:rPr lang="zh-CN" altLang="en-US" sz="3100" b="1" dirty="0">
                <a:latin typeface="Times New Roman" panose="02020603050405020304" pitchFamily="18" charset="0"/>
                <a:ea typeface="楷体_GB2312" pitchFamily="49" charset="-122"/>
              </a:rPr>
              <a:t>枚金牌。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China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won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fifty-one gold medals.</a:t>
            </a:r>
          </a:p>
          <a:p>
            <a:r>
              <a:rPr lang="en-US" altLang="zh-CN" sz="3100" b="1" dirty="0">
                <a:latin typeface="Times New Roman" panose="02020603050405020304" pitchFamily="18" charset="0"/>
                <a:ea typeface="楷体_GB2312" pitchFamily="49" charset="-122"/>
              </a:rPr>
              <a:t>10. </a:t>
            </a:r>
            <a:r>
              <a:rPr lang="zh-CN" altLang="en-US" sz="3100" b="1" dirty="0">
                <a:latin typeface="Times New Roman" panose="02020603050405020304" pitchFamily="18" charset="0"/>
                <a:ea typeface="楷体_GB2312" pitchFamily="49" charset="-122"/>
              </a:rPr>
              <a:t>他获得了第三名。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won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the third place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31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8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87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187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游泳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412875"/>
            <a:ext cx="3024187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WordArt 3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7610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254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Word Competition</a:t>
            </a:r>
            <a:endParaRPr lang="zh-CN" altLang="en-US" sz="3600" b="1" kern="10">
              <a:ln w="25400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619250" y="5661025"/>
            <a:ext cx="252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swimming</a:t>
            </a:r>
          </a:p>
        </p:txBody>
      </p:sp>
      <p:pic>
        <p:nvPicPr>
          <p:cNvPr id="80901" name="Picture 5" descr="排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1412875"/>
            <a:ext cx="2992438" cy="397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076825" y="5661025"/>
            <a:ext cx="252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volleyball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WordArt 5"/>
          <p:cNvSpPr>
            <a:spLocks noChangeArrowheads="1" noChangeShapeType="1" noTextEdit="1"/>
          </p:cNvSpPr>
          <p:nvPr/>
        </p:nvSpPr>
        <p:spPr bwMode="auto">
          <a:xfrm>
            <a:off x="2133600" y="685800"/>
            <a:ext cx="3887788" cy="10112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8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omic Sans MS" panose="030F0702030302020204"/>
              </a:rPr>
              <a:t>Homework</a:t>
            </a:r>
            <a:endParaRPr lang="zh-CN" altLang="en-US" sz="44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Comic Sans MS" panose="030F0702030302020204"/>
            </a:endParaRPr>
          </a:p>
        </p:txBody>
      </p:sp>
      <p:sp>
        <p:nvSpPr>
          <p:cNvPr id="126979" name="Rectangle 6" descr="紫色网格"/>
          <p:cNvSpPr>
            <a:spLocks noChangeArrowheads="1"/>
          </p:cNvSpPr>
          <p:nvPr/>
        </p:nvSpPr>
        <p:spPr bwMode="auto">
          <a:xfrm rot="-1196355">
            <a:off x="1752600" y="2667000"/>
            <a:ext cx="3849688" cy="24288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20000"/>
              </a:lnSpc>
            </a:pPr>
            <a:r>
              <a:rPr lang="zh-CN" altLang="en-GB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以表格形式归纳</a:t>
            </a:r>
            <a:r>
              <a:rPr lang="en-GB" altLang="zh-CN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Topic 1</a:t>
            </a:r>
            <a:r>
              <a:rPr lang="zh-CN" altLang="en-GB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中所学的单词、短语、主要句型及语法。</a:t>
            </a:r>
            <a:endParaRPr lang="en-GB" altLang="zh-CN" sz="3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1447800" y="990600"/>
            <a:ext cx="6858000" cy="4751388"/>
            <a:chOff x="35" y="164"/>
            <a:chExt cx="5488" cy="4156"/>
          </a:xfrm>
        </p:grpSpPr>
        <p:pic>
          <p:nvPicPr>
            <p:cNvPr id="72707" name="Picture 4" descr="j0222814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5" y="164"/>
              <a:ext cx="3875" cy="3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08" name="Picture 5" descr="SO01589_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 rot="767238">
              <a:off x="3288" y="336"/>
              <a:ext cx="2235" cy="3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2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7610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254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Word Competition</a:t>
            </a:r>
            <a:endParaRPr lang="zh-CN" altLang="en-US" sz="3600" b="1" kern="10">
              <a:ln w="25400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1923" name="Picture 3" descr="自行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1412875"/>
            <a:ext cx="2968625" cy="395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187450" y="5516563"/>
            <a:ext cx="295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cycling</a:t>
            </a:r>
          </a:p>
        </p:txBody>
      </p:sp>
      <p:pic>
        <p:nvPicPr>
          <p:cNvPr id="81925" name="Picture 5" descr="足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412875"/>
            <a:ext cx="3090862" cy="390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435600" y="5516563"/>
            <a:ext cx="215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football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WordArt 2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7610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254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Word Competition</a:t>
            </a:r>
            <a:endParaRPr lang="zh-CN" altLang="en-US" sz="3600" b="1" kern="10">
              <a:ln w="25400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2947" name="Picture 3" descr="登山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1341438"/>
            <a:ext cx="3224213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042988" y="5589588"/>
            <a:ext cx="3346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mountain climbing</a:t>
            </a:r>
          </a:p>
        </p:txBody>
      </p:sp>
      <p:pic>
        <p:nvPicPr>
          <p:cNvPr id="82949" name="Picture 5" descr="乒乓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1341438"/>
            <a:ext cx="3024188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292725" y="5589588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table tennis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WordArt 2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7610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254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Word Competition</a:t>
            </a:r>
            <a:endParaRPr lang="zh-CN" altLang="en-US" sz="3600" b="1" kern="10">
              <a:ln w="25400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3971" name="Picture 3" descr="跑步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196975"/>
            <a:ext cx="3114675" cy="404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2" name="Picture 4" descr="1235213584613_1235213584613_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268413"/>
            <a:ext cx="3244850" cy="423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042988" y="5734050"/>
            <a:ext cx="266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running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148263" y="5734050"/>
            <a:ext cx="3024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skating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篮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1052513"/>
            <a:ext cx="2073275" cy="267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19" name="Picture 3" descr="乒乓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3860800"/>
            <a:ext cx="2087562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2411413" y="333375"/>
            <a:ext cx="41767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25400">
                  <a:solidFill>
                    <a:schemeClr val="tx2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Let's talk</a:t>
            </a:r>
            <a:r>
              <a:rPr lang="zh-CN" altLang="en-US" sz="3600" b="1" kern="10" dirty="0">
                <a:ln w="25400">
                  <a:solidFill>
                    <a:schemeClr val="tx2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！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708400" y="1557338"/>
            <a:ext cx="50831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Franklin Gothic Medium" panose="020B0603020102020204" pitchFamily="34" charset="0"/>
              </a:rPr>
              <a:t>A: Which sport do you prefer, …   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     or …</a:t>
            </a:r>
            <a:r>
              <a:rPr lang="zh-CN" altLang="en-US" sz="2800" b="1" dirty="0">
                <a:latin typeface="Franklin Gothic Medium" panose="020B0603020102020204" pitchFamily="34" charset="0"/>
              </a:rPr>
              <a:t>？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B: I prefer …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A: Do you … much?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B: Yes, quite a bit/a lot. 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     / No, seldom.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A: Are you going to join the 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    school … club</a:t>
            </a:r>
            <a:r>
              <a:rPr lang="zh-CN" altLang="en-US" sz="2800" b="1" dirty="0">
                <a:latin typeface="Franklin Gothic Medium" panose="020B0603020102020204" pitchFamily="34" charset="0"/>
              </a:rPr>
              <a:t>？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B: Yes, I am. </a:t>
            </a:r>
          </a:p>
          <a:p>
            <a:r>
              <a:rPr lang="en-US" altLang="zh-CN" sz="2800" b="1" dirty="0">
                <a:latin typeface="Franklin Gothic Medium" panose="020B0603020102020204" pitchFamily="34" charset="0"/>
              </a:rPr>
              <a:t>    / No, I’m not. I’m going to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篮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981075"/>
            <a:ext cx="2073275" cy="267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3" name="Picture 3" descr="乒乓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4005263"/>
            <a:ext cx="2087563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387725" y="1943100"/>
            <a:ext cx="523557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Franklin Gothic Medium" panose="020B0603020102020204" pitchFamily="34" charset="0"/>
              </a:rPr>
              <a:t>A: Why do you like …?</a:t>
            </a:r>
          </a:p>
          <a:p>
            <a:r>
              <a:rPr lang="en-US" altLang="zh-CN" sz="3200" b="1" dirty="0">
                <a:latin typeface="Franklin Gothic Medium" panose="020B0603020102020204" pitchFamily="34" charset="0"/>
              </a:rPr>
              <a:t>B: Because …</a:t>
            </a:r>
          </a:p>
          <a:p>
            <a:r>
              <a:rPr lang="en-US" altLang="zh-CN" sz="3200" b="1" dirty="0">
                <a:latin typeface="Franklin Gothic Medium" panose="020B0603020102020204" pitchFamily="34" charset="0"/>
              </a:rPr>
              <a:t>A: What are you going to   </a:t>
            </a:r>
          </a:p>
          <a:p>
            <a:r>
              <a:rPr lang="en-US" altLang="zh-CN" sz="3200" b="1" dirty="0">
                <a:latin typeface="Franklin Gothic Medium" panose="020B0603020102020204" pitchFamily="34" charset="0"/>
              </a:rPr>
              <a:t>     be in  the future?</a:t>
            </a:r>
          </a:p>
          <a:p>
            <a:r>
              <a:rPr lang="en-US" altLang="zh-CN" sz="3200" b="1" dirty="0">
                <a:latin typeface="Franklin Gothic Medium" panose="020B0603020102020204" pitchFamily="34" charset="0"/>
              </a:rPr>
              <a:t>B: I’m going to be  a/an …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auto">
          <a:xfrm>
            <a:off x="2411413" y="333375"/>
            <a:ext cx="41767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25400">
                  <a:solidFill>
                    <a:schemeClr val="tx2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Let's talk</a:t>
            </a:r>
            <a:r>
              <a:rPr lang="zh-CN" altLang="en-US" sz="3600" b="1" kern="10">
                <a:ln w="25400">
                  <a:solidFill>
                    <a:schemeClr val="tx2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0" y="792163"/>
            <a:ext cx="6443663" cy="549275"/>
          </a:xfrm>
          <a:prstGeom prst="flowChartAlternateProcess">
            <a:avLst/>
          </a:prstGeom>
          <a:gradFill rotWithShape="1">
            <a:gsLst>
              <a:gs pos="0">
                <a:srgbClr val="3333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chemeClr val="bg1"/>
                </a:solidFill>
                <a:latin typeface="Lucida Sans" panose="020B0602030504020204" pitchFamily="34" charset="0"/>
              </a:rPr>
              <a:t>Future tense with </a:t>
            </a:r>
            <a:r>
              <a:rPr lang="en-US" altLang="zh-CN" sz="2800" b="1" i="1" dirty="0">
                <a:solidFill>
                  <a:schemeClr val="bg1"/>
                </a:solidFill>
                <a:latin typeface="Lucida Sans" panose="020B0602030504020204" pitchFamily="34" charset="0"/>
              </a:rPr>
              <a:t>be going to</a:t>
            </a: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/>
        </p:nvGraphicFramePr>
        <p:xfrm>
          <a:off x="0" y="1341438"/>
          <a:ext cx="9144000" cy="3989389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I ______________ play basketball.</a:t>
                      </a:r>
                    </a:p>
                  </a:txBody>
                  <a:tcPr marL="7200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We ______________ have a basketball game against Class Three on Sunday.</a:t>
                      </a:r>
                    </a:p>
                  </a:txBody>
                  <a:tcPr marL="7200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She ______________ take part in the high jump and the long jump.</a:t>
                      </a:r>
                    </a:p>
                  </a:txBody>
                  <a:tcPr marL="7200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_______ you _________ join the school rowing team?   Yes,I am. / No,I’m not.</a:t>
                      </a:r>
                    </a:p>
                  </a:txBody>
                  <a:tcPr marL="7200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What ____ you ________ be when you grow up?  I ___________ be a scientist.</a:t>
                      </a:r>
                    </a:p>
                  </a:txBody>
                  <a:tcPr marL="7200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There ____________ be a school sports meet next weekend.</a:t>
                      </a:r>
                    </a:p>
                  </a:txBody>
                  <a:tcPr marL="7200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323850" y="1557338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am going to</a:t>
            </a: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611188" y="22050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are going to</a:t>
            </a: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755650" y="28527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is going to</a:t>
            </a:r>
          </a:p>
        </p:txBody>
      </p:sp>
      <p:sp>
        <p:nvSpPr>
          <p:cNvPr id="95254" name="Rectangle 22"/>
          <p:cNvSpPr>
            <a:spLocks noChangeArrowheads="1"/>
          </p:cNvSpPr>
          <p:nvPr/>
        </p:nvSpPr>
        <p:spPr bwMode="auto">
          <a:xfrm>
            <a:off x="323850" y="3573463"/>
            <a:ext cx="2392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Are          going to</a:t>
            </a:r>
          </a:p>
        </p:txBody>
      </p:sp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755650" y="4221163"/>
            <a:ext cx="213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are       going to</a:t>
            </a:r>
          </a:p>
        </p:txBody>
      </p:sp>
      <p:sp>
        <p:nvSpPr>
          <p:cNvPr id="95256" name="Rectangle 24"/>
          <p:cNvSpPr>
            <a:spLocks noChangeArrowheads="1"/>
          </p:cNvSpPr>
          <p:nvPr/>
        </p:nvSpPr>
        <p:spPr bwMode="auto">
          <a:xfrm>
            <a:off x="5724525" y="4221163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am going to</a:t>
            </a: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755650" y="4868863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is going 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1" grpId="0"/>
      <p:bldP spid="95252" grpId="0"/>
      <p:bldP spid="95253" grpId="0"/>
      <p:bldP spid="95254" grpId="0"/>
      <p:bldP spid="95255" grpId="0"/>
      <p:bldP spid="95256" grpId="0"/>
      <p:bldP spid="9525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1605</Words>
  <Application>Microsoft Office PowerPoint</Application>
  <PresentationFormat>全屏显示(4:3)</PresentationFormat>
  <Paragraphs>266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6" baseType="lpstr">
      <vt:lpstr>楷体_GB2312</vt:lpstr>
      <vt:lpstr>宋体</vt:lpstr>
      <vt:lpstr>微软雅黑</vt:lpstr>
      <vt:lpstr>Arial</vt:lpstr>
      <vt:lpstr>Arial Black</vt:lpstr>
      <vt:lpstr>Arial Narrow</vt:lpstr>
      <vt:lpstr>Bookman Old Style</vt:lpstr>
      <vt:lpstr>Calibri</vt:lpstr>
      <vt:lpstr>Comic Sans MS</vt:lpstr>
      <vt:lpstr>Franklin Gothic Medium</vt:lpstr>
      <vt:lpstr>Georgia</vt:lpstr>
      <vt:lpstr>Lucida Sans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Written work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  <vt:lpstr>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ADB941838B3F458CB80FACC28FA7DCCD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