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9" r:id="rId2"/>
    <p:sldId id="487" r:id="rId3"/>
    <p:sldId id="488" r:id="rId4"/>
    <p:sldId id="489" r:id="rId5"/>
    <p:sldId id="501" r:id="rId6"/>
    <p:sldId id="490" r:id="rId7"/>
    <p:sldId id="492" r:id="rId8"/>
    <p:sldId id="493" r:id="rId9"/>
    <p:sldId id="498" r:id="rId10"/>
    <p:sldId id="495" r:id="rId11"/>
    <p:sldId id="500" r:id="rId12"/>
    <p:sldId id="496" r:id="rId13"/>
    <p:sldId id="499" r:id="rId14"/>
    <p:sldId id="406" r:id="rId15"/>
    <p:sldId id="40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FEF"/>
    <a:srgbClr val="CEEDFD"/>
    <a:srgbClr val="0033CC"/>
    <a:srgbClr val="FFF5D9"/>
    <a:srgbClr val="0894DB"/>
    <a:srgbClr val="1A93C8"/>
    <a:srgbClr val="6DB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1" autoAdjust="0"/>
    <p:restoredTop sz="96292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3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6EA28D0-54CC-4DC0-875A-CBDC42279A8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8060A46-4549-48CA-A296-3A696586F5F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5127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B022610-EA77-4368-8D55-67002883254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37EEFE3-FC16-4B35-BB03-B5378B1D34F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4105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3EB6AFA-07F9-4B2F-B9C8-2164480D6D9D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32A990-8E08-444F-8404-61A1401A7F74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1920F1-B852-4993-A1DE-274581F75F76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4F5AF9A-86ED-431A-996B-4869126EEB0B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E94470-C192-48BC-9A3C-5C46C01E105E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C9CBBA-FE1B-4B6B-BAE8-D82EF24BD4CE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2D8992-0C65-41E4-872C-AAAC9167B129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3B7002D-A4C9-4890-B039-8F27EC0FC89B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52266FF-89BB-4357-A79D-58D60BE9BE0A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602270-58FD-4FFD-9E65-A544C9A6710B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4E9C9B-E562-404D-851E-15F826BEDDF0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633B436-79D3-4C6A-B5BB-6B12D8B1B9CD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gray">
          <a:xfrm>
            <a:off x="-12700" y="2276872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CEE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 bwMode="gray">
          <a:xfrm>
            <a:off x="-3175" y="2553097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0"/>
            <a:ext cx="9164638" cy="1216025"/>
          </a:xfrm>
          <a:custGeom>
            <a:avLst/>
            <a:gdLst>
              <a:gd name="T0" fmla="*/ 9178429 w 9164371"/>
              <a:gd name="T1" fmla="*/ 3 h 1402412"/>
              <a:gd name="T2" fmla="*/ 9187991 w 9164371"/>
              <a:gd name="T3" fmla="*/ 3 h 1402412"/>
              <a:gd name="T4" fmla="*/ 9172638 w 9164371"/>
              <a:gd name="T5" fmla="*/ 3 h 1402412"/>
              <a:gd name="T6" fmla="*/ 6521420 w 9164371"/>
              <a:gd name="T7" fmla="*/ 3 h 1402412"/>
              <a:gd name="T8" fmla="*/ 3124531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5267 w 9164371"/>
              <a:gd name="T19" fmla="*/ 3 h 1402412"/>
              <a:gd name="T20" fmla="*/ 6467536 w 9164371"/>
              <a:gd name="T21" fmla="*/ 3 h 1402412"/>
              <a:gd name="T22" fmla="*/ 9198878 w 9164371"/>
              <a:gd name="T23" fmla="*/ 0 h 1402412"/>
              <a:gd name="T24" fmla="*/ 9178429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CEE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215900"/>
            <a:ext cx="9144000" cy="731838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29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58356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9880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667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106362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425132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A_图片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Unit5_PartB_Let&#8217;s_sing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Unit5_PartB_Let&#8217;s_sing&#35838;&#25991;&#24405;&#38899;_128k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4.mp3" TargetMode="External"/><Relationship Id="rId13" Type="http://schemas.openxmlformats.org/officeDocument/2006/relationships/slideLayout" Target="../slideLayouts/slideLayout2.xml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4.mp3" TargetMode="External"/><Relationship Id="rId1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6.mp3" TargetMode="Externa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3.mp3" TargetMode="External"/><Relationship Id="rId1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6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3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2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5.mp3" TargetMode="Externa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0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8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0.mp3" TargetMode="External"/><Relationship Id="rId12" Type="http://schemas.openxmlformats.org/officeDocument/2006/relationships/image" Target="../media/image2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7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7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9.mp3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9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1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08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1.mp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2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4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2.mp3" TargetMode="External"/><Relationship Id="rId12" Type="http://schemas.openxmlformats.org/officeDocument/2006/relationships/image" Target="../media/image2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5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5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3.mp3" TargetMode="External"/><Relationship Id="rId11" Type="http://schemas.openxmlformats.org/officeDocument/2006/relationships/image" Target="../media/image21.png"/><Relationship Id="rId5" Type="http://schemas.microsoft.com/office/2007/relationships/media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3.mp3" TargetMode="External"/><Relationship Id="rId10" Type="http://schemas.openxmlformats.org/officeDocument/2006/relationships/notesSlide" Target="../notesSlides/notesSlide7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6&#19979;\Unit5%20What%20Is%20He%20Like&#65311;\Unit5%20What%20Is%20He%20Like%20&#31532;3&#35838;&#26102;&#25945;&#23398;&#35838;&#20214;\14.mp3" TargetMode="Externa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58705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7214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58705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7214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A_图片 1" hidden="1"/>
          <p:cNvPicPr>
            <a:picLocks noGrp="1" noRot="1" noChangeAspect="1" noMove="1" noResize="1" noEditPoints="1" noChangeShapeType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658813"/>
            <a:ext cx="427513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PA_文本框 123" hidden="1"/>
          <p:cNvSpPr>
            <a:spLocks noGrp="1" noRot="1" noChangeAspect="1" noMove="1" noResize="1" noEditPoint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16050" y="4078288"/>
            <a:ext cx="6435725" cy="1246187"/>
          </a:xfrm>
          <a:custGeom>
            <a:avLst/>
            <a:gdLst>
              <a:gd name="T0" fmla="*/ 25559 w 10306347"/>
              <a:gd name="T1" fmla="*/ 70864 h 1778496"/>
              <a:gd name="T2" fmla="*/ 18588 w 10306347"/>
              <a:gd name="T3" fmla="*/ 93764 h 1778496"/>
              <a:gd name="T4" fmla="*/ 7518 w 10306347"/>
              <a:gd name="T5" fmla="*/ 93764 h 1778496"/>
              <a:gd name="T6" fmla="*/ 4510 w 10306347"/>
              <a:gd name="T7" fmla="*/ 63950 h 1778496"/>
              <a:gd name="T8" fmla="*/ 32666 w 10306347"/>
              <a:gd name="T9" fmla="*/ 93332 h 1778496"/>
              <a:gd name="T10" fmla="*/ 0 w 10306347"/>
              <a:gd name="T11" fmla="*/ 101110 h 1778496"/>
              <a:gd name="T12" fmla="*/ 4510 w 10306347"/>
              <a:gd name="T13" fmla="*/ 63950 h 1778496"/>
              <a:gd name="T14" fmla="*/ 168116 w 10306347"/>
              <a:gd name="T15" fmla="*/ 63086 h 1778496"/>
              <a:gd name="T16" fmla="*/ 168116 w 10306347"/>
              <a:gd name="T17" fmla="*/ 56172 h 1778496"/>
              <a:gd name="T18" fmla="*/ 75037 w 10306347"/>
              <a:gd name="T19" fmla="*/ 60493 h 1778496"/>
              <a:gd name="T20" fmla="*/ 112761 w 10306347"/>
              <a:gd name="T21" fmla="*/ 38456 h 1778496"/>
              <a:gd name="T22" fmla="*/ 112761 w 10306347"/>
              <a:gd name="T23" fmla="*/ 38456 h 1778496"/>
              <a:gd name="T24" fmla="*/ 3554 w 10306347"/>
              <a:gd name="T25" fmla="*/ 60493 h 1778496"/>
              <a:gd name="T26" fmla="*/ 110027 w 10306347"/>
              <a:gd name="T27" fmla="*/ 31111 h 1778496"/>
              <a:gd name="T28" fmla="*/ 123422 w 10306347"/>
              <a:gd name="T29" fmla="*/ 77344 h 1778496"/>
              <a:gd name="T30" fmla="*/ 112761 w 10306347"/>
              <a:gd name="T31" fmla="*/ 81233 h 1778496"/>
              <a:gd name="T32" fmla="*/ 110027 w 10306347"/>
              <a:gd name="T33" fmla="*/ 31111 h 1778496"/>
              <a:gd name="T34" fmla="*/ 168116 w 10306347"/>
              <a:gd name="T35" fmla="*/ 17284 h 1778496"/>
              <a:gd name="T36" fmla="*/ 132170 w 10306347"/>
              <a:gd name="T37" fmla="*/ 10803 h 1778496"/>
              <a:gd name="T38" fmla="*/ 131486 w 10306347"/>
              <a:gd name="T39" fmla="*/ 18147 h 1778496"/>
              <a:gd name="T40" fmla="*/ 123148 w 10306347"/>
              <a:gd name="T41" fmla="*/ 92900 h 1778496"/>
              <a:gd name="T42" fmla="*/ 112078 w 10306347"/>
              <a:gd name="T43" fmla="*/ 18147 h 1778496"/>
              <a:gd name="T44" fmla="*/ 163879 w 10306347"/>
              <a:gd name="T45" fmla="*/ 10370 h 1778496"/>
              <a:gd name="T46" fmla="*/ 170439 w 10306347"/>
              <a:gd name="T47" fmla="*/ 17284 h 1778496"/>
              <a:gd name="T48" fmla="*/ 170439 w 10306347"/>
              <a:gd name="T49" fmla="*/ 81665 h 1778496"/>
              <a:gd name="T50" fmla="*/ 162034 w 10306347"/>
              <a:gd name="T51" fmla="*/ 88363 h 1778496"/>
              <a:gd name="T52" fmla="*/ 160872 w 10306347"/>
              <a:gd name="T53" fmla="*/ 17284 h 1778496"/>
              <a:gd name="T54" fmla="*/ 9841 w 10306347"/>
              <a:gd name="T55" fmla="*/ 17284 h 1778496"/>
              <a:gd name="T56" fmla="*/ 82144 w 10306347"/>
              <a:gd name="T57" fmla="*/ 4321 h 1778496"/>
              <a:gd name="T58" fmla="*/ 70800 w 10306347"/>
              <a:gd name="T59" fmla="*/ 32839 h 1778496"/>
              <a:gd name="T60" fmla="*/ 81256 w 10306347"/>
              <a:gd name="T61" fmla="*/ 90091 h 1778496"/>
              <a:gd name="T62" fmla="*/ 76814 w 10306347"/>
              <a:gd name="T63" fmla="*/ 89010 h 1778496"/>
              <a:gd name="T64" fmla="*/ 72987 w 10306347"/>
              <a:gd name="T65" fmla="*/ 65246 h 1778496"/>
              <a:gd name="T66" fmla="*/ 67110 w 10306347"/>
              <a:gd name="T67" fmla="*/ 97221 h 1778496"/>
              <a:gd name="T68" fmla="*/ 68476 w 10306347"/>
              <a:gd name="T69" fmla="*/ 32839 h 1778496"/>
              <a:gd name="T70" fmla="*/ 61233 w 10306347"/>
              <a:gd name="T71" fmla="*/ 4321 h 1778496"/>
              <a:gd name="T72" fmla="*/ 66563 w 10306347"/>
              <a:gd name="T73" fmla="*/ 34567 h 1778496"/>
              <a:gd name="T74" fmla="*/ 57952 w 10306347"/>
              <a:gd name="T75" fmla="*/ 55740 h 1778496"/>
              <a:gd name="T76" fmla="*/ 61916 w 10306347"/>
              <a:gd name="T77" fmla="*/ 99381 h 1778496"/>
              <a:gd name="T78" fmla="*/ 55492 w 10306347"/>
              <a:gd name="T79" fmla="*/ 100678 h 1778496"/>
              <a:gd name="T80" fmla="*/ 58226 w 10306347"/>
              <a:gd name="T81" fmla="*/ 6914 h 1778496"/>
              <a:gd name="T82" fmla="*/ 61370 w 10306347"/>
              <a:gd name="T83" fmla="*/ 14692 h 1778496"/>
              <a:gd name="T84" fmla="*/ 183151 w 10306347"/>
              <a:gd name="T85" fmla="*/ 18580 h 1778496"/>
              <a:gd name="T86" fmla="*/ 183151 w 10306347"/>
              <a:gd name="T87" fmla="*/ 43209 h 1778496"/>
              <a:gd name="T88" fmla="*/ 189302 w 10306347"/>
              <a:gd name="T89" fmla="*/ 96356 h 1778496"/>
              <a:gd name="T90" fmla="*/ 172353 w 10306347"/>
              <a:gd name="T91" fmla="*/ 88579 h 1778496"/>
              <a:gd name="T92" fmla="*/ 177274 w 10306347"/>
              <a:gd name="T93" fmla="*/ 27654 h 1778496"/>
              <a:gd name="T94" fmla="*/ 180691 w 10306347"/>
              <a:gd name="T95" fmla="*/ 18580 h 1778496"/>
              <a:gd name="T96" fmla="*/ 16948 w 10306347"/>
              <a:gd name="T97" fmla="*/ 13395 h 1778496"/>
              <a:gd name="T98" fmla="*/ 26789 w 10306347"/>
              <a:gd name="T99" fmla="*/ 20309 h 1778496"/>
              <a:gd name="T100" fmla="*/ 29250 w 10306347"/>
              <a:gd name="T101" fmla="*/ 60926 h 1778496"/>
              <a:gd name="T102" fmla="*/ 11071 w 10306347"/>
              <a:gd name="T103" fmla="*/ 61790 h 1778496"/>
              <a:gd name="T104" fmla="*/ 15992 w 10306347"/>
              <a:gd name="T105" fmla="*/ 20309 h 1778496"/>
              <a:gd name="T106" fmla="*/ 15855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PA_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6153" name="PA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标题 1"/>
          <p:cNvSpPr txBox="1"/>
          <p:nvPr/>
        </p:nvSpPr>
        <p:spPr bwMode="auto">
          <a:xfrm>
            <a:off x="683568" y="908720"/>
            <a:ext cx="3887911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陕旅版六年级下册</a:t>
            </a:r>
          </a:p>
        </p:txBody>
      </p:sp>
      <p:pic>
        <p:nvPicPr>
          <p:cNvPr id="6155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19551" y="254645"/>
            <a:ext cx="25368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9552" y="3284984"/>
            <a:ext cx="66516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10"/>
          <p:cNvSpPr>
            <a:spLocks noChangeArrowheads="1"/>
          </p:cNvSpPr>
          <p:nvPr/>
        </p:nvSpPr>
        <p:spPr bwMode="auto">
          <a:xfrm>
            <a:off x="5004048" y="4569837"/>
            <a:ext cx="3919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第三课时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87057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68313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Practice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27100"/>
            <a:ext cx="4303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the pictures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5650" y="1481138"/>
            <a:ext cx="36004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55576" y="3861048"/>
            <a:ext cx="153667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图片 10"/>
          <p:cNvPicPr>
            <a:picLocks noChangeAspect="1"/>
          </p:cNvPicPr>
          <p:nvPr/>
        </p:nvPicPr>
        <p:blipFill>
          <a:blip r:embed="rId4" cstate="email"/>
          <a:srcRect b="21758"/>
          <a:stretch>
            <a:fillRect/>
          </a:stretch>
        </p:blipFill>
        <p:spPr bwMode="auto">
          <a:xfrm>
            <a:off x="2009775" y="2216150"/>
            <a:ext cx="188753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704459" y="2194019"/>
            <a:ext cx="1821126" cy="123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图片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1838" y="4324350"/>
            <a:ext cx="21669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868144" y="4183471"/>
            <a:ext cx="2520280" cy="176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658938" y="1417638"/>
            <a:ext cx="698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Read again and finish the tasks.</a:t>
            </a:r>
          </a:p>
          <a:p>
            <a:pPr eaLnBrk="1" hangingPunct="1">
              <a:defRPr/>
            </a:pPr>
            <a:endParaRPr lang="en-US" altLang="zh-CN" sz="32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65413" y="3573463"/>
            <a:ext cx="576262" cy="50323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3</a:t>
            </a:r>
            <a:endParaRPr lang="zh-CN" altLang="en-US" sz="3600" dirty="0"/>
          </a:p>
        </p:txBody>
      </p:sp>
      <p:sp>
        <p:nvSpPr>
          <p:cNvPr id="17" name="椭圆 16"/>
          <p:cNvSpPr/>
          <p:nvPr/>
        </p:nvSpPr>
        <p:spPr>
          <a:xfrm>
            <a:off x="5151438" y="3508375"/>
            <a:ext cx="576262" cy="504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18" name="椭圆 17"/>
          <p:cNvSpPr/>
          <p:nvPr/>
        </p:nvSpPr>
        <p:spPr>
          <a:xfrm>
            <a:off x="1336675" y="5949950"/>
            <a:ext cx="576263" cy="5032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5</a:t>
            </a:r>
            <a:endParaRPr lang="zh-CN" altLang="en-US" sz="3600" dirty="0"/>
          </a:p>
        </p:txBody>
      </p:sp>
      <p:sp>
        <p:nvSpPr>
          <p:cNvPr id="19" name="椭圆 18"/>
          <p:cNvSpPr/>
          <p:nvPr/>
        </p:nvSpPr>
        <p:spPr>
          <a:xfrm>
            <a:off x="3932238" y="5949950"/>
            <a:ext cx="576262" cy="5032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4</a:t>
            </a:r>
            <a:endParaRPr lang="zh-CN" altLang="en-US" sz="3600" dirty="0"/>
          </a:p>
        </p:txBody>
      </p:sp>
      <p:sp>
        <p:nvSpPr>
          <p:cNvPr id="20" name="椭圆 19"/>
          <p:cNvSpPr/>
          <p:nvPr/>
        </p:nvSpPr>
        <p:spPr>
          <a:xfrm>
            <a:off x="6840538" y="6021388"/>
            <a:ext cx="576262" cy="50323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2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468313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Practice</a:t>
            </a:r>
          </a:p>
        </p:txBody>
      </p:sp>
      <p:grpSp>
        <p:nvGrpSpPr>
          <p:cNvPr id="3" name="Group 6"/>
          <p:cNvGrpSpPr/>
          <p:nvPr/>
        </p:nvGrpSpPr>
        <p:grpSpPr bwMode="auto">
          <a:xfrm>
            <a:off x="6391275" y="3429000"/>
            <a:ext cx="2051050" cy="2160588"/>
            <a:chOff x="0" y="0"/>
            <a:chExt cx="1633" cy="1815"/>
          </a:xfrm>
        </p:grpSpPr>
        <p:pic>
          <p:nvPicPr>
            <p:cNvPr id="25616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73" y="480"/>
              <a:ext cx="1480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Act in roles.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分角色演）</a:t>
              </a:r>
            </a:p>
          </p:txBody>
        </p:sp>
      </p:grpSp>
      <p:grpSp>
        <p:nvGrpSpPr>
          <p:cNvPr id="6" name="Group 9"/>
          <p:cNvGrpSpPr/>
          <p:nvPr/>
        </p:nvGrpSpPr>
        <p:grpSpPr bwMode="auto">
          <a:xfrm>
            <a:off x="1177925" y="3398838"/>
            <a:ext cx="1803400" cy="2160587"/>
            <a:chOff x="0" y="0"/>
            <a:chExt cx="1514" cy="1814"/>
          </a:xfrm>
        </p:grpSpPr>
        <p:pic>
          <p:nvPicPr>
            <p:cNvPr id="25614" name="Picture 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grpSp>
        <p:nvGrpSpPr>
          <p:cNvPr id="9" name="Group 16"/>
          <p:cNvGrpSpPr/>
          <p:nvPr/>
        </p:nvGrpSpPr>
        <p:grpSpPr bwMode="auto">
          <a:xfrm>
            <a:off x="3617913" y="3398838"/>
            <a:ext cx="2041525" cy="2374900"/>
            <a:chOff x="2138" y="1559"/>
            <a:chExt cx="1714" cy="1995"/>
          </a:xfrm>
        </p:grpSpPr>
        <p:pic>
          <p:nvPicPr>
            <p:cNvPr id="25612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38" y="1559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305" y="2064"/>
              <a:ext cx="1518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（分角色读）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720725" y="1268413"/>
            <a:ext cx="3779838" cy="16192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两人一组，先朗读再表演这个有趣的故事吧。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876256" y="1355355"/>
            <a:ext cx="1163795" cy="134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158955" y="1355355"/>
            <a:ext cx="1821126" cy="123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椭圆 15"/>
          <p:cNvSpPr/>
          <p:nvPr/>
        </p:nvSpPr>
        <p:spPr>
          <a:xfrm>
            <a:off x="5875338" y="3268663"/>
            <a:ext cx="576262" cy="50323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3</a:t>
            </a:r>
            <a:endParaRPr lang="zh-CN" altLang="en-US" sz="3600" dirty="0"/>
          </a:p>
        </p:txBody>
      </p:sp>
      <p:sp>
        <p:nvSpPr>
          <p:cNvPr id="17" name="椭圆 16"/>
          <p:cNvSpPr/>
          <p:nvPr/>
        </p:nvSpPr>
        <p:spPr>
          <a:xfrm>
            <a:off x="720725" y="3254375"/>
            <a:ext cx="576263" cy="504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18" name="椭圆 17"/>
          <p:cNvSpPr/>
          <p:nvPr/>
        </p:nvSpPr>
        <p:spPr>
          <a:xfrm>
            <a:off x="3335338" y="3254375"/>
            <a:ext cx="576262" cy="5048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2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68313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Practice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962025"/>
            <a:ext cx="4303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judge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5650" y="1481138"/>
            <a:ext cx="29527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3238" y="1417638"/>
            <a:ext cx="86407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200000"/>
              </a:lnSpc>
              <a:buFontTx/>
              <a:buAutoNum type="arabicParenBoth"/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Jack got up late this morning.        (    )</a:t>
            </a:r>
          </a:p>
          <a:p>
            <a:pPr marL="514350" indent="-514350" eaLnBrk="1" hangingPunct="1">
              <a:lnSpc>
                <a:spcPct val="200000"/>
              </a:lnSpc>
              <a:buFontTx/>
              <a:buAutoNum type="arabicParenBoth"/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Jack ran to school.                         (    )</a:t>
            </a:r>
          </a:p>
          <a:p>
            <a:pPr marL="514350" indent="-514350" eaLnBrk="1" hangingPunct="1">
              <a:lnSpc>
                <a:spcPct val="200000"/>
              </a:lnSpc>
              <a:buFontTx/>
              <a:buAutoNum type="arabicParenBoth"/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Jack had breakfast at 8:00.            (    )</a:t>
            </a:r>
          </a:p>
          <a:p>
            <a:pPr marL="514350" indent="-514350" eaLnBrk="1" hangingPunct="1">
              <a:lnSpc>
                <a:spcPct val="200000"/>
              </a:lnSpc>
              <a:buFontTx/>
              <a:buAutoNum type="arabicParenBoth"/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Mrs. Brown is his English teacher. (    )</a:t>
            </a:r>
          </a:p>
          <a:p>
            <a:pPr marL="514350" indent="-514350" eaLnBrk="1" hangingPunct="1">
              <a:lnSpc>
                <a:spcPct val="200000"/>
              </a:lnSpc>
              <a:buFontTx/>
              <a:buAutoNum type="arabicParenBoth"/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Mrs. Brown was very kind.             (    )</a:t>
            </a:r>
          </a:p>
          <a:p>
            <a:pPr eaLnBrk="1" hangingPunct="1">
              <a:defRPr/>
            </a:pPr>
            <a:endParaRPr lang="en-US" altLang="zh-CN" sz="32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380288" y="1501775"/>
            <a:ext cx="79216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6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380288" y="2413000"/>
            <a:ext cx="79216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6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407275" y="3289300"/>
            <a:ext cx="79216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6000" b="1">
                <a:solidFill>
                  <a:srgbClr val="FF0000"/>
                </a:solidFill>
                <a:ea typeface="微软雅黑" panose="020B0503020204020204" pitchFamily="34" charset="-122"/>
              </a:rPr>
              <a:t>×</a:t>
            </a:r>
            <a:endParaRPr lang="zh-CN" altLang="en-US" sz="6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407275" y="4287838"/>
            <a:ext cx="7921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6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419975" y="5332413"/>
            <a:ext cx="79216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6000" b="1">
                <a:solidFill>
                  <a:srgbClr val="FF0000"/>
                </a:solidFill>
                <a:ea typeface="微软雅黑" panose="020B0503020204020204" pitchFamily="34" charset="-122"/>
              </a:rPr>
              <a:t>×</a:t>
            </a:r>
            <a:endParaRPr lang="zh-CN" altLang="en-US" sz="6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心形 1"/>
          <p:cNvSpPr/>
          <p:nvPr/>
        </p:nvSpPr>
        <p:spPr>
          <a:xfrm>
            <a:off x="6156325" y="5456238"/>
            <a:ext cx="1079500" cy="1141412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</a:rPr>
              <a:t>答案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68313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Practice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844824"/>
            <a:ext cx="2891424" cy="428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9300" y="1308100"/>
            <a:ext cx="5832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Over the mountain, by the ocean,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There are two little girls.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One is Mary, the other is Helen,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They enjoy singing and dancing.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9300" y="3727450"/>
            <a:ext cx="58324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Over the mountain, by the ocean,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There are two little girls.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One is Mary, the other is Helen,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They are lucky and happy.</a:t>
            </a:r>
          </a:p>
        </p:txBody>
      </p:sp>
      <p:sp>
        <p:nvSpPr>
          <p:cNvPr id="29702" name="标题 2"/>
          <p:cNvSpPr txBox="1"/>
          <p:nvPr/>
        </p:nvSpPr>
        <p:spPr bwMode="auto">
          <a:xfrm>
            <a:off x="468313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Practice</a:t>
            </a: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611188" y="933450"/>
            <a:ext cx="4303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sing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49300" y="1457325"/>
            <a:ext cx="16621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nit5_PartB_Let’s_sing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5656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800100" y="1724025"/>
            <a:ext cx="7691438" cy="42259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9461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590675" y="2179638"/>
            <a:ext cx="59309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根据图片提示简要复述课文内容</a:t>
            </a:r>
          </a:p>
        </p:txBody>
      </p:sp>
      <p:sp>
        <p:nvSpPr>
          <p:cNvPr id="7" name="五角星 6"/>
          <p:cNvSpPr/>
          <p:nvPr/>
        </p:nvSpPr>
        <p:spPr>
          <a:xfrm>
            <a:off x="1087438" y="225266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386277" y="3526158"/>
            <a:ext cx="153667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图片 11"/>
          <p:cNvPicPr>
            <a:picLocks noChangeAspect="1"/>
          </p:cNvPicPr>
          <p:nvPr/>
        </p:nvPicPr>
        <p:blipFill>
          <a:blip r:embed="rId4" cstate="email"/>
          <a:srcRect b="21758"/>
          <a:stretch>
            <a:fillRect/>
          </a:stretch>
        </p:blipFill>
        <p:spPr bwMode="auto">
          <a:xfrm>
            <a:off x="1085850" y="3836988"/>
            <a:ext cx="22955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329081" y="2717038"/>
            <a:ext cx="1821126" cy="123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4" name="图片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2863" y="3924300"/>
            <a:ext cx="21685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4865790" y="2764065"/>
            <a:ext cx="1747553" cy="122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文本框 1"/>
          <p:cNvSpPr txBox="1">
            <a:spLocks noChangeArrowheads="1"/>
          </p:cNvSpPr>
          <p:nvPr/>
        </p:nvSpPr>
        <p:spPr bwMode="auto">
          <a:xfrm>
            <a:off x="2001838" y="2665413"/>
            <a:ext cx="5048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31757" name="文本框 13"/>
          <p:cNvSpPr txBox="1">
            <a:spLocks noChangeArrowheads="1"/>
          </p:cNvSpPr>
          <p:nvPr/>
        </p:nvSpPr>
        <p:spPr bwMode="auto">
          <a:xfrm>
            <a:off x="4476750" y="2674938"/>
            <a:ext cx="504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31758" name="文本框 16"/>
          <p:cNvSpPr txBox="1">
            <a:spLocks noChangeArrowheads="1"/>
          </p:cNvSpPr>
          <p:nvPr/>
        </p:nvSpPr>
        <p:spPr bwMode="auto">
          <a:xfrm>
            <a:off x="950913" y="3762375"/>
            <a:ext cx="504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31759" name="文本框 17"/>
          <p:cNvSpPr txBox="1">
            <a:spLocks noChangeArrowheads="1"/>
          </p:cNvSpPr>
          <p:nvPr/>
        </p:nvSpPr>
        <p:spPr bwMode="auto">
          <a:xfrm>
            <a:off x="3524250" y="3757613"/>
            <a:ext cx="4635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31760" name="文本框 18"/>
          <p:cNvSpPr txBox="1">
            <a:spLocks noChangeArrowheads="1"/>
          </p:cNvSpPr>
          <p:nvPr/>
        </p:nvSpPr>
        <p:spPr bwMode="auto">
          <a:xfrm>
            <a:off x="6273800" y="3754438"/>
            <a:ext cx="4635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ea typeface="微软雅黑" panose="020B0503020204020204" pitchFamily="34" charset="-122"/>
              </a:rPr>
              <a:t>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 txBox="1"/>
          <p:nvPr/>
        </p:nvSpPr>
        <p:spPr bwMode="auto">
          <a:xfrm>
            <a:off x="468313" y="280988"/>
            <a:ext cx="40322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Homework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5088" y="46196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>
            <a:hlinkClick r:id="" action="ppaction://hlinkshowjump?jump=endshow"/>
          </p:cNvPr>
          <p:cNvSpPr/>
          <p:nvPr/>
        </p:nvSpPr>
        <p:spPr>
          <a:xfrm>
            <a:off x="6732240" y="564415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close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2775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958850" y="1647825"/>
            <a:ext cx="7473950" cy="393223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520825" y="1714500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</a:t>
            </a:r>
            <a:r>
              <a:rPr lang="en-US" altLang="zh-CN" sz="24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Let’s learn more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课文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内容复述给自己的家人</a:t>
            </a:r>
            <a:r>
              <a:rPr lang="en-US" altLang="zh-CN" sz="24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 Read the words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1189038" y="20208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1001713" y="34639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290638" y="34639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977900" y="41465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1311275" y="4146550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089025" y="44767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 txBox="1"/>
          <p:nvPr/>
        </p:nvSpPr>
        <p:spPr bwMode="auto">
          <a:xfrm>
            <a:off x="395288" y="333375"/>
            <a:ext cx="28908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/>
            </a:r>
            <a:b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</a:b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195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4213" y="3841750"/>
            <a:ext cx="42687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2"/>
          <p:cNvSpPr txBox="1"/>
          <p:nvPr/>
        </p:nvSpPr>
        <p:spPr bwMode="auto">
          <a:xfrm>
            <a:off x="395288" y="960438"/>
            <a:ext cx="53609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sentences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74663" y="1479550"/>
            <a:ext cx="2944812" cy="476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57275" y="1571625"/>
            <a:ext cx="373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-What is … like?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4738" y="2270125"/>
            <a:ext cx="688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-… is …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50925" y="3016250"/>
            <a:ext cx="688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-What do you think of …?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46163" y="3709988"/>
            <a:ext cx="688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-… is …</a:t>
            </a:r>
          </a:p>
        </p:txBody>
      </p:sp>
      <p:pic>
        <p:nvPicPr>
          <p:cNvPr id="820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6263" y="16462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6263" y="24003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6263" y="31321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375" y="38449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6275" y="1252538"/>
            <a:ext cx="146526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图片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69163" y="1169988"/>
            <a:ext cx="111283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 txBox="1"/>
          <p:nvPr/>
        </p:nvSpPr>
        <p:spPr bwMode="auto">
          <a:xfrm>
            <a:off x="468313" y="276225"/>
            <a:ext cx="7270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60438"/>
            <a:ext cx="53609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79550"/>
            <a:ext cx="15843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20763" y="1739900"/>
            <a:ext cx="5243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When do you get up?</a:t>
            </a:r>
          </a:p>
        </p:txBody>
      </p:sp>
      <p:pic>
        <p:nvPicPr>
          <p:cNvPr id="1024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788" y="18145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20763" y="2713038"/>
            <a:ext cx="7253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When do you have breakfast?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65213" y="3630613"/>
            <a:ext cx="7253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When do you come to school?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03313" y="4548188"/>
            <a:ext cx="7253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How do you come to school?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52513" y="5449888"/>
            <a:ext cx="725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When do you have English class?</a:t>
            </a:r>
          </a:p>
        </p:txBody>
      </p:sp>
      <p:pic>
        <p:nvPicPr>
          <p:cNvPr id="1025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213" y="28019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213" y="37417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38" y="46815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213" y="55387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8188" y="1468438"/>
            <a:ext cx="23050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 txBox="1"/>
          <p:nvPr/>
        </p:nvSpPr>
        <p:spPr bwMode="auto">
          <a:xfrm>
            <a:off x="468313" y="276225"/>
            <a:ext cx="7270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55625" y="960438"/>
            <a:ext cx="25828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and do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38175" y="1520825"/>
            <a:ext cx="2133600" cy="2063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7900" y="1620838"/>
            <a:ext cx="12906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59200" y="1408113"/>
            <a:ext cx="17748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5525" y="3600450"/>
            <a:ext cx="21018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9163" y="1435100"/>
            <a:ext cx="21288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1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92188" y="3640138"/>
            <a:ext cx="134937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1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32513" y="3600450"/>
            <a:ext cx="19446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93763" y="3009900"/>
            <a:ext cx="1622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get up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043363" y="2994025"/>
            <a:ext cx="973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run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08625" y="3013075"/>
            <a:ext cx="396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have breakfast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2413" y="4860925"/>
            <a:ext cx="305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36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have a read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100388" y="5378450"/>
            <a:ext cx="289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have a class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888038" y="5378450"/>
            <a:ext cx="289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play football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468313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27100"/>
            <a:ext cx="35290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imagine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46213"/>
            <a:ext cx="3141663" cy="349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603844" y="3364415"/>
            <a:ext cx="1800510" cy="253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图片 5"/>
          <p:cNvPicPr>
            <a:picLocks noChangeAspect="1"/>
          </p:cNvPicPr>
          <p:nvPr/>
        </p:nvPicPr>
        <p:blipFill>
          <a:blip r:embed="rId4" cstate="email"/>
          <a:srcRect b="21758"/>
          <a:stretch>
            <a:fillRect/>
          </a:stretch>
        </p:blipFill>
        <p:spPr bwMode="auto">
          <a:xfrm>
            <a:off x="76200" y="3619500"/>
            <a:ext cx="28130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547664" y="1600272"/>
            <a:ext cx="2782443" cy="188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3695700"/>
            <a:ext cx="25939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4788024" y="1472727"/>
            <a:ext cx="277491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 txBox="1"/>
          <p:nvPr/>
        </p:nvSpPr>
        <p:spPr bwMode="auto">
          <a:xfrm>
            <a:off x="468313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27100"/>
            <a:ext cx="4303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46213"/>
            <a:ext cx="3141663" cy="349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35038" y="1657350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Who was Jack’s English teacher?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66788" y="3038475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was she like?</a:t>
            </a:r>
          </a:p>
        </p:txBody>
      </p:sp>
      <p:pic>
        <p:nvPicPr>
          <p:cNvPr id="1639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3388" y="17462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888" y="31099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92188" y="2303463"/>
            <a:ext cx="290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Mrs. Brown.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25525" y="3689350"/>
            <a:ext cx="5349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She is very serious.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66788" y="4378325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Where is Jack’s English book?</a:t>
            </a:r>
          </a:p>
        </p:txBody>
      </p:sp>
      <p:pic>
        <p:nvPicPr>
          <p:cNvPr id="1639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700" y="44656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04888" y="5229225"/>
            <a:ext cx="752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It’s on the school bus just now.</a:t>
            </a:r>
          </a:p>
        </p:txBody>
      </p:sp>
      <p:pic>
        <p:nvPicPr>
          <p:cNvPr id="16398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203825"/>
            <a:ext cx="165258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68313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27100"/>
            <a:ext cx="4303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46213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8513" y="1447800"/>
            <a:ext cx="82057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Jack got up late this morning.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He ran to the school bus without breakfast. He got to the classroom at eight o’clock. Then he couldn’t find his English book.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His English teacher was very serious.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should he do?</a:t>
            </a:r>
          </a:p>
          <a:p>
            <a:pPr eaLnBrk="1" hangingPunct="1">
              <a:defRPr/>
            </a:pPr>
            <a:endParaRPr lang="en-US" altLang="zh-CN" sz="32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660525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425700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176588"/>
            <a:ext cx="406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881438"/>
            <a:ext cx="4413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62597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357813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468313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27100"/>
            <a:ext cx="4303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46213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41375" y="1627188"/>
            <a:ext cx="81375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Then it was the English class.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Mrs. Brown came in.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Jack said to her, “I’m so sorry, </a:t>
            </a:r>
            <a:r>
              <a:rPr lang="en-US" altLang="zh-CN" sz="3200" dirty="0" err="1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Mrs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Brown.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 can’t find my English book.”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Mrs. Brown wasn’t angry.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She took out a book and smiled, </a:t>
            </a:r>
          </a:p>
        </p:txBody>
      </p:sp>
      <p:sp>
        <p:nvSpPr>
          <p:cNvPr id="19462" name="标题 2"/>
          <p:cNvSpPr txBox="1"/>
          <p:nvPr/>
        </p:nvSpPr>
        <p:spPr bwMode="auto">
          <a:xfrm>
            <a:off x="463550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Presentation</a:t>
            </a:r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606425" y="927100"/>
            <a:ext cx="43037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0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849438"/>
            <a:ext cx="4349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8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568575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9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314700"/>
            <a:ext cx="466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824413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487988"/>
            <a:ext cx="4333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7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675188" y="3716338"/>
            <a:ext cx="364172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755650" y="1446213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标题 2"/>
          <p:cNvSpPr txBox="1"/>
          <p:nvPr/>
        </p:nvSpPr>
        <p:spPr bwMode="auto">
          <a:xfrm>
            <a:off x="463550" y="280988"/>
            <a:ext cx="3429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Presentation</a:t>
            </a:r>
          </a:p>
        </p:txBody>
      </p:sp>
      <p:sp>
        <p:nvSpPr>
          <p:cNvPr id="6" name="文本占位符 2"/>
          <p:cNvSpPr txBox="1"/>
          <p:nvPr/>
        </p:nvSpPr>
        <p:spPr bwMode="auto">
          <a:xfrm>
            <a:off x="606425" y="927100"/>
            <a:ext cx="43037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41375" y="1627188"/>
            <a:ext cx="81375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“Is this your English book?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 saw it on the school bus just now.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a hard-working boy!”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Jack’s face got red.</a:t>
            </a:r>
          </a:p>
        </p:txBody>
      </p:sp>
      <p:pic>
        <p:nvPicPr>
          <p:cNvPr id="9" name="1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0132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273425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01913"/>
            <a:ext cx="4365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2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871663"/>
            <a:ext cx="427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9035ebb1f1e43bf7d3261fcdb0433447c851"/>
  <p:tag name="ISPRING_RESOURCE_PATHS_HASH_PRESENTER" val="163377f26ae931f89d29b53ca96b2094dfe73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506</Words>
  <Application>Microsoft Office PowerPoint</Application>
  <PresentationFormat>全屏显示(4:3)</PresentationFormat>
  <Paragraphs>124</Paragraphs>
  <Slides>15</Slides>
  <Notes>12</Notes>
  <HiddenSlides>0</HiddenSlides>
  <MMClips>16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黑体</vt:lpstr>
      <vt:lpstr>宋体</vt:lpstr>
      <vt:lpstr>微软雅黑</vt:lpstr>
      <vt:lpstr>优教通专用字体logo</vt:lpstr>
      <vt:lpstr>幼圆</vt:lpstr>
      <vt:lpstr>Arial</vt:lpstr>
      <vt:lpstr>Arial Black</vt:lpstr>
      <vt:lpstr>Calibri</vt:lpstr>
      <vt:lpstr>Comic Sans MS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2023-01-16T15:13:31Z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8D52C9FC9B724F1B8456FB500AC4119E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