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7"/>
  </p:notesMasterIdLst>
  <p:handoutMasterIdLst>
    <p:handoutMasterId r:id="rId28"/>
  </p:handoutMasterIdLst>
  <p:sldIdLst>
    <p:sldId id="259" r:id="rId3"/>
    <p:sldId id="260" r:id="rId4"/>
    <p:sldId id="261" r:id="rId5"/>
    <p:sldId id="262" r:id="rId6"/>
    <p:sldId id="263" r:id="rId7"/>
    <p:sldId id="264" r:id="rId8"/>
    <p:sldId id="265" r:id="rId9"/>
    <p:sldId id="270" r:id="rId10"/>
    <p:sldId id="266" r:id="rId11"/>
    <p:sldId id="267" r:id="rId12"/>
    <p:sldId id="268" r:id="rId13"/>
    <p:sldId id="271" r:id="rId14"/>
    <p:sldId id="269" r:id="rId15"/>
    <p:sldId id="272" r:id="rId16"/>
    <p:sldId id="273" r:id="rId17"/>
    <p:sldId id="275" r:id="rId18"/>
    <p:sldId id="276" r:id="rId19"/>
    <p:sldId id="274" r:id="rId20"/>
    <p:sldId id="279" r:id="rId21"/>
    <p:sldId id="278" r:id="rId22"/>
    <p:sldId id="277"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DB0"/>
    <a:srgbClr val="58B86A"/>
    <a:srgbClr val="199270"/>
    <a:srgbClr val="90C75D"/>
    <a:srgbClr val="009B51"/>
    <a:srgbClr val="14AD5D"/>
    <a:srgbClr val="69D5B7"/>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140" autoAdjust="0"/>
  </p:normalViewPr>
  <p:slideViewPr>
    <p:cSldViewPr snapToGrid="0">
      <p:cViewPr>
        <p:scale>
          <a:sx n="100" d="100"/>
          <a:sy n="100" d="100"/>
        </p:scale>
        <p:origin x="-990" y="-204"/>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5" name="图片 4"/>
          <p:cNvPicPr>
            <a:picLocks noChangeAspect="1"/>
          </p:cNvPicPr>
          <p:nvPr userDrawn="1"/>
        </p:nvPicPr>
        <p:blipFill>
          <a:blip r:embed="rId3" cstate="email"/>
          <a:stretch>
            <a:fillRect/>
          </a:stretch>
        </p:blipFill>
        <p:spPr>
          <a:xfrm>
            <a:off x="0" y="0"/>
            <a:ext cx="12192000" cy="5715000"/>
          </a:xfrm>
          <a:prstGeom prst="rect">
            <a:avLst/>
          </a:prstGeom>
        </p:spPr>
      </p:pic>
      <p:pic>
        <p:nvPicPr>
          <p:cNvPr id="7" name="图片 6"/>
          <p:cNvPicPr>
            <a:picLocks noChangeAspect="1"/>
          </p:cNvPicPr>
          <p:nvPr userDrawn="1"/>
        </p:nvPicPr>
        <p:blipFill rotWithShape="1">
          <a:blip r:embed="rId4" cstate="screen"/>
          <a:srcRect b="-1"/>
          <a:stretch>
            <a:fillRect/>
          </a:stretch>
        </p:blipFill>
        <p:spPr>
          <a:xfrm>
            <a:off x="0" y="3912995"/>
            <a:ext cx="5129217" cy="2945006"/>
          </a:xfrm>
          <a:prstGeom prst="rect">
            <a:avLst/>
          </a:prstGeom>
        </p:spPr>
      </p:pic>
      <p:pic>
        <p:nvPicPr>
          <p:cNvPr id="9" name="图片 8"/>
          <p:cNvPicPr>
            <a:picLocks noChangeAspect="1"/>
          </p:cNvPicPr>
          <p:nvPr userDrawn="1"/>
        </p:nvPicPr>
        <p:blipFill rotWithShape="1">
          <a:blip r:embed="rId5" cstate="email"/>
          <a:stretch>
            <a:fillRect/>
          </a:stretch>
        </p:blipFill>
        <p:spPr>
          <a:xfrm>
            <a:off x="4524376" y="893715"/>
            <a:ext cx="2916484" cy="4211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69D5B7"/>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69D5B7"/>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5" name="图片 4"/>
          <p:cNvPicPr>
            <a:picLocks noChangeAspect="1"/>
          </p:cNvPicPr>
          <p:nvPr userDrawn="1"/>
        </p:nvPicPr>
        <p:blipFill rotWithShape="1">
          <a:blip r:embed="rId3" cstate="screen"/>
          <a:srcRect b="-1"/>
          <a:stretch>
            <a:fillRect/>
          </a:stretch>
        </p:blipFill>
        <p:spPr>
          <a:xfrm>
            <a:off x="0" y="3912995"/>
            <a:ext cx="5129217" cy="2945006"/>
          </a:xfrm>
          <a:prstGeom prst="rect">
            <a:avLst/>
          </a:prstGeom>
        </p:spPr>
      </p:pic>
      <p:pic>
        <p:nvPicPr>
          <p:cNvPr id="6" name="图片 5"/>
          <p:cNvPicPr>
            <a:picLocks noChangeAspect="1"/>
          </p:cNvPicPr>
          <p:nvPr userDrawn="1"/>
        </p:nvPicPr>
        <p:blipFill rotWithShape="1">
          <a:blip r:embed="rId4" cstate="email"/>
          <a:srcRect/>
          <a:stretch>
            <a:fillRect/>
          </a:stretch>
        </p:blipFill>
        <p:spPr>
          <a:xfrm>
            <a:off x="723332" y="1067093"/>
            <a:ext cx="2462426" cy="3559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9404" y="6744209"/>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9130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cs typeface="+mn-ea"/>
                <a:sym typeface="+mn-lt"/>
              </a:rPr>
              <a:t>谷雨的风俗</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02</a:t>
            </a:r>
          </a:p>
        </p:txBody>
      </p:sp>
      <p:sp>
        <p:nvSpPr>
          <p:cNvPr id="7" name="文本框 6"/>
          <p:cNvSpPr txBox="1"/>
          <p:nvPr/>
        </p:nvSpPr>
        <p:spPr>
          <a:xfrm>
            <a:off x="1404552" y="1669613"/>
            <a:ext cx="1338828" cy="369332"/>
          </a:xfrm>
          <a:prstGeom prst="rect">
            <a:avLst/>
          </a:prstGeom>
          <a:noFill/>
        </p:spPr>
        <p:txBody>
          <a:bodyPr wrap="none" rtlCol="0">
            <a:spAutoFit/>
          </a:bodyPr>
          <a:lstStyle/>
          <a:p>
            <a:pPr defTabSz="914400"/>
            <a:r>
              <a:rPr lang="zh-CN" altLang="en-US" dirty="0">
                <a:solidFill>
                  <a:srgbClr val="323F4F"/>
                </a:solidFill>
                <a:cs typeface="+mn-ea"/>
                <a:sym typeface="+mn-lt"/>
              </a:rPr>
              <a:t>桃花水洗浴</a:t>
            </a:r>
          </a:p>
        </p:txBody>
      </p:sp>
      <p:sp>
        <p:nvSpPr>
          <p:cNvPr id="8" name="文本框 7"/>
          <p:cNvSpPr txBox="1"/>
          <p:nvPr/>
        </p:nvSpPr>
        <p:spPr>
          <a:xfrm>
            <a:off x="1404551" y="2058173"/>
            <a:ext cx="3883087" cy="1384995"/>
          </a:xfrm>
          <a:prstGeom prst="rect">
            <a:avLst/>
          </a:prstGeom>
          <a:noFill/>
        </p:spPr>
        <p:txBody>
          <a:bodyPr wrap="square" rtlCol="0">
            <a:spAutoFit/>
          </a:bodyPr>
          <a:lstStyle>
            <a:defPPr>
              <a:defRPr lang="en-US"/>
            </a:defPPr>
            <a:lvl1pPr defTabSz="914400">
              <a:lnSpc>
                <a:spcPct val="15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谷雨的河水也非常珍贵。在西北地区，旧时，人们将谷雨的河水称为“桃花水”，传说以它洗浴，可消灾避祸。谷雨节人们以“桃花水”洗浴，举行射猎、跳舞等活动庆祝。</a:t>
            </a:r>
          </a:p>
        </p:txBody>
      </p:sp>
      <p:sp>
        <p:nvSpPr>
          <p:cNvPr id="11" name="文本框 10"/>
          <p:cNvSpPr txBox="1"/>
          <p:nvPr/>
        </p:nvSpPr>
        <p:spPr>
          <a:xfrm>
            <a:off x="1380558" y="3775032"/>
            <a:ext cx="1107996" cy="369332"/>
          </a:xfrm>
          <a:prstGeom prst="rect">
            <a:avLst/>
          </a:prstGeom>
          <a:noFill/>
        </p:spPr>
        <p:txBody>
          <a:bodyPr wrap="none" rtlCol="0">
            <a:spAutoFit/>
          </a:bodyPr>
          <a:lstStyle/>
          <a:p>
            <a:pPr defTabSz="914400"/>
            <a:r>
              <a:rPr lang="zh-CN" altLang="en-US" dirty="0">
                <a:solidFill>
                  <a:srgbClr val="323F4F"/>
                </a:solidFill>
                <a:cs typeface="+mn-ea"/>
                <a:sym typeface="+mn-lt"/>
              </a:rPr>
              <a:t>禁蝎咒符</a:t>
            </a:r>
          </a:p>
        </p:txBody>
      </p:sp>
      <p:sp>
        <p:nvSpPr>
          <p:cNvPr id="12" name="文本框 11"/>
          <p:cNvSpPr txBox="1"/>
          <p:nvPr/>
        </p:nvSpPr>
        <p:spPr>
          <a:xfrm>
            <a:off x="1380558" y="4122648"/>
            <a:ext cx="4074038" cy="1672061"/>
          </a:xfrm>
          <a:prstGeom prst="rect">
            <a:avLst/>
          </a:prstGeom>
          <a:noFill/>
        </p:spPr>
        <p:txBody>
          <a:bodyPr wrap="square" rtlCol="0">
            <a:spAutoFit/>
          </a:bodyPr>
          <a:lstStyle>
            <a:defPPr>
              <a:defRPr lang="en-US"/>
            </a:defPPr>
            <a:lvl1pPr defTabSz="914400">
              <a:lnSpc>
                <a:spcPct val="15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　旧时，山西临汾一带谷雨日画张天师符贴在门上，名日“禁蝎”。陕西凤翔一带的禁蝎咒符，以木刻印制，可见需求量是很大的。其上印有：“谷雨三月中，蝎子逞威风。神鸡叼一嘴，毒虫化为水</a:t>
            </a:r>
            <a:r>
              <a:rPr lang="en-US" altLang="zh-CN" dirty="0">
                <a:latin typeface="+mn-lt"/>
                <a:ea typeface="+mn-ea"/>
                <a:cs typeface="+mn-ea"/>
                <a:sym typeface="+mn-lt"/>
              </a:rPr>
              <a:t>·</a:t>
            </a:r>
            <a:r>
              <a:rPr lang="zh-CN" altLang="en-US" dirty="0">
                <a:latin typeface="+mn-lt"/>
                <a:ea typeface="+mn-ea"/>
                <a:cs typeface="+mn-ea"/>
                <a:sym typeface="+mn-lt"/>
              </a:rPr>
              <a:t>，</a:t>
            </a:r>
            <a:r>
              <a:rPr lang="en-US" altLang="zh-CN" dirty="0">
                <a:latin typeface="+mn-lt"/>
                <a:ea typeface="+mn-ea"/>
                <a:cs typeface="+mn-ea"/>
                <a:sym typeface="+mn-lt"/>
              </a:rPr>
              <a:t>·…”</a:t>
            </a:r>
            <a:r>
              <a:rPr lang="zh-CN" altLang="en-US" dirty="0">
                <a:latin typeface="+mn-lt"/>
                <a:ea typeface="+mn-ea"/>
                <a:cs typeface="+mn-ea"/>
                <a:sym typeface="+mn-lt"/>
              </a:rPr>
              <a:t>画面中央雄鸡衔虫，爪下还有一只大蝎子。画上印有咒符。</a:t>
            </a:r>
          </a:p>
        </p:txBody>
      </p:sp>
      <p:sp>
        <p:nvSpPr>
          <p:cNvPr id="15" name="六边形 14"/>
          <p:cNvSpPr/>
          <p:nvPr/>
        </p:nvSpPr>
        <p:spPr>
          <a:xfrm>
            <a:off x="8518496" y="4900189"/>
            <a:ext cx="1468341" cy="1265811"/>
          </a:xfrm>
          <a:prstGeom prst="hexagon">
            <a:avLst/>
          </a:prstGeom>
          <a:solidFill>
            <a:srgbClr val="7ABD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pic>
        <p:nvPicPr>
          <p:cNvPr id="3" name="图片 2"/>
          <p:cNvPicPr>
            <a:picLocks noChangeAspect="1"/>
          </p:cNvPicPr>
          <p:nvPr/>
        </p:nvPicPr>
        <p:blipFill>
          <a:blip r:embed="rId3" cstate="email"/>
          <a:stretch>
            <a:fillRect/>
          </a:stretch>
        </p:blipFill>
        <p:spPr>
          <a:xfrm>
            <a:off x="5454596" y="1523034"/>
            <a:ext cx="3751161" cy="4010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35" presetClass="path" presetSubtype="0" decel="100000" fill="hold" grpId="1" nodeType="withEffect">
                                  <p:stCondLst>
                                    <p:cond delay="2500"/>
                                  </p:stCondLst>
                                  <p:childTnLst>
                                    <p:animMotion origin="layout" path="M -2.08333E-6 -3.7037E-7 L -0.04557 -3.7037E-7 " pathEditMode="relative" rAng="0" ptsTypes="AA">
                                      <p:cBhvr>
                                        <p:cTn id="18" dur="1500" spd="-100000" fill="hold"/>
                                        <p:tgtEl>
                                          <p:spTgt spid="7"/>
                                        </p:tgtEl>
                                        <p:attrNameLst>
                                          <p:attrName>ppt_x</p:attrName>
                                          <p:attrName>ppt_y</p:attrName>
                                        </p:attrNameLst>
                                      </p:cBhvr>
                                      <p:rCtr x="-2279" y="0"/>
                                    </p:animMotion>
                                  </p:childTnLst>
                                </p:cTn>
                              </p:par>
                              <p:par>
                                <p:cTn id="19" presetID="10" presetClass="entr" presetSubtype="0" fill="hold" grpId="0" nodeType="withEffect">
                                  <p:stCondLst>
                                    <p:cond delay="2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35" presetClass="path" presetSubtype="0" decel="100000" fill="hold" grpId="1" nodeType="withEffect">
                                  <p:stCondLst>
                                    <p:cond delay="2750"/>
                                  </p:stCondLst>
                                  <p:childTnLst>
                                    <p:animMotion origin="layout" path="M 8.33333E-7 1.85185E-6 L -0.04557 1.85185E-6 " pathEditMode="relative" rAng="0" ptsTypes="AA">
                                      <p:cBhvr>
                                        <p:cTn id="23" dur="1500" spd="-100000" fill="hold"/>
                                        <p:tgtEl>
                                          <p:spTgt spid="8"/>
                                        </p:tgtEl>
                                        <p:attrNameLst>
                                          <p:attrName>ppt_x</p:attrName>
                                          <p:attrName>ppt_y</p:attrName>
                                        </p:attrNameLst>
                                      </p:cBhvr>
                                      <p:rCtr x="-2279" y="0"/>
                                    </p:animMotion>
                                  </p:childTnLst>
                                </p:cTn>
                              </p:par>
                              <p:par>
                                <p:cTn id="24" presetID="10" presetClass="entr" presetSubtype="0" fill="hold" grpId="0" nodeType="withEffect">
                                  <p:stCondLst>
                                    <p:cond delay="2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childTnLst>
                                </p:cTn>
                              </p:par>
                              <p:par>
                                <p:cTn id="27" presetID="35" presetClass="path" presetSubtype="0" decel="100000" fill="hold" grpId="1" nodeType="withEffect">
                                  <p:stCondLst>
                                    <p:cond delay="2500"/>
                                  </p:stCondLst>
                                  <p:childTnLst>
                                    <p:animMotion origin="layout" path="M -3.95833E-6 -4.81481E-6 L -0.04557 -4.81481E-6 " pathEditMode="relative" rAng="0" ptsTypes="AA">
                                      <p:cBhvr>
                                        <p:cTn id="28" dur="1500" spd="-100000" fill="hold"/>
                                        <p:tgtEl>
                                          <p:spTgt spid="11"/>
                                        </p:tgtEl>
                                        <p:attrNameLst>
                                          <p:attrName>ppt_x</p:attrName>
                                          <p:attrName>ppt_y</p:attrName>
                                        </p:attrNameLst>
                                      </p:cBhvr>
                                      <p:rCtr x="-2279" y="0"/>
                                    </p:animMotion>
                                  </p:childTnLst>
                                </p:cTn>
                              </p:par>
                              <p:par>
                                <p:cTn id="29" presetID="10" presetClass="entr" presetSubtype="0" fill="hold" grpId="0" nodeType="withEffect">
                                  <p:stCondLst>
                                    <p:cond delay="27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par>
                                <p:cTn id="32" presetID="35" presetClass="path" presetSubtype="0" decel="100000" fill="hold" grpId="1" nodeType="withEffect">
                                  <p:stCondLst>
                                    <p:cond delay="2750"/>
                                  </p:stCondLst>
                                  <p:childTnLst>
                                    <p:animMotion origin="layout" path="M 1.45833E-6 3.7037E-6 L -0.04557 3.7037E-6 " pathEditMode="relative" rAng="0" ptsTypes="AA">
                                      <p:cBhvr>
                                        <p:cTn id="33" dur="1500" spd="-100000" fill="hold"/>
                                        <p:tgtEl>
                                          <p:spTgt spid="12"/>
                                        </p:tgtEl>
                                        <p:attrNameLst>
                                          <p:attrName>ppt_x</p:attrName>
                                          <p:attrName>ppt_y</p:attrName>
                                        </p:attrNameLst>
                                      </p:cBhvr>
                                      <p:rCtr x="-2279" y="0"/>
                                    </p:animMotion>
                                  </p:childTnLst>
                                </p:cTn>
                              </p:par>
                              <p:par>
                                <p:cTn id="34" presetID="10" presetClass="entr" presetSubtype="0" fill="hold" grpId="0" nodeType="withEffect">
                                  <p:stCondLst>
                                    <p:cond delay="325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3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11" grpId="0"/>
      <p:bldP spid="11" grpId="1"/>
      <p:bldP spid="12" grpId="0"/>
      <p:bldP spid="12" grpId="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tretch>
            <a:fillRect/>
          </a:stretch>
        </p:blipFill>
        <p:spPr>
          <a:xfrm>
            <a:off x="0" y="89186"/>
            <a:ext cx="12192000" cy="5715000"/>
          </a:xfrm>
          <a:prstGeom prst="rect">
            <a:avLst/>
          </a:prstGeom>
        </p:spPr>
      </p:pic>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9130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cs typeface="+mn-ea"/>
                <a:sym typeface="+mn-lt"/>
              </a:rPr>
              <a:t>谷雨的风俗</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02</a:t>
            </a:r>
          </a:p>
        </p:txBody>
      </p:sp>
      <p:sp>
        <p:nvSpPr>
          <p:cNvPr id="7" name="文本框 6"/>
          <p:cNvSpPr txBox="1"/>
          <p:nvPr/>
        </p:nvSpPr>
        <p:spPr>
          <a:xfrm>
            <a:off x="3725970" y="2086094"/>
            <a:ext cx="877163" cy="369332"/>
          </a:xfrm>
          <a:prstGeom prst="rect">
            <a:avLst/>
          </a:prstGeom>
          <a:noFill/>
        </p:spPr>
        <p:txBody>
          <a:bodyPr wrap="none" rtlCol="0">
            <a:spAutoFit/>
          </a:bodyPr>
          <a:lstStyle/>
          <a:p>
            <a:pPr defTabSz="914400"/>
            <a:r>
              <a:rPr lang="zh-CN" altLang="en-US" dirty="0">
                <a:solidFill>
                  <a:srgbClr val="323F4F"/>
                </a:solidFill>
                <a:cs typeface="+mn-ea"/>
                <a:sym typeface="+mn-lt"/>
              </a:rPr>
              <a:t>走谷雨</a:t>
            </a:r>
          </a:p>
        </p:txBody>
      </p:sp>
      <p:sp>
        <p:nvSpPr>
          <p:cNvPr id="8" name="文本框 7"/>
          <p:cNvSpPr txBox="1"/>
          <p:nvPr/>
        </p:nvSpPr>
        <p:spPr>
          <a:xfrm>
            <a:off x="3725969" y="2474654"/>
            <a:ext cx="3883087" cy="891078"/>
          </a:xfrm>
          <a:prstGeom prst="rect">
            <a:avLst/>
          </a:prstGeom>
          <a:noFill/>
        </p:spPr>
        <p:txBody>
          <a:bodyPr wrap="square" rtlCol="0">
            <a:spAutoFit/>
          </a:bodyPr>
          <a:lstStyle>
            <a:defPPr>
              <a:defRPr lang="en-US"/>
            </a:defPPr>
            <a:lvl1pPr defTabSz="914400">
              <a:lnSpc>
                <a:spcPct val="15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pPr>
              <a:lnSpc>
                <a:spcPct val="200000"/>
              </a:lnSpc>
            </a:pPr>
            <a:r>
              <a:rPr lang="zh-CN" altLang="en-US" dirty="0">
                <a:latin typeface="+mn-lt"/>
                <a:ea typeface="+mn-ea"/>
                <a:cs typeface="+mn-ea"/>
                <a:sym typeface="+mn-lt"/>
              </a:rPr>
              <a:t>古时有“走谷雨”的风俗，谷雨这天青年妇女走村串亲，有的到野外走一圈就回来。</a:t>
            </a:r>
          </a:p>
        </p:txBody>
      </p:sp>
      <p:sp>
        <p:nvSpPr>
          <p:cNvPr id="9" name="文本框 8"/>
          <p:cNvSpPr txBox="1"/>
          <p:nvPr/>
        </p:nvSpPr>
        <p:spPr>
          <a:xfrm>
            <a:off x="1707514" y="3412729"/>
            <a:ext cx="877163" cy="369332"/>
          </a:xfrm>
          <a:prstGeom prst="rect">
            <a:avLst/>
          </a:prstGeom>
          <a:noFill/>
        </p:spPr>
        <p:txBody>
          <a:bodyPr wrap="none" rtlCol="0">
            <a:spAutoFit/>
          </a:bodyPr>
          <a:lstStyle/>
          <a:p>
            <a:pPr defTabSz="914400"/>
            <a:r>
              <a:rPr lang="zh-CN" altLang="en-US" dirty="0">
                <a:solidFill>
                  <a:srgbClr val="323F4F"/>
                </a:solidFill>
                <a:cs typeface="+mn-ea"/>
                <a:sym typeface="+mn-lt"/>
              </a:rPr>
              <a:t>食香椿</a:t>
            </a:r>
          </a:p>
        </p:txBody>
      </p:sp>
      <p:sp>
        <p:nvSpPr>
          <p:cNvPr id="10" name="文本框 9"/>
          <p:cNvSpPr txBox="1"/>
          <p:nvPr/>
        </p:nvSpPr>
        <p:spPr>
          <a:xfrm>
            <a:off x="1707514" y="3760345"/>
            <a:ext cx="4074038" cy="1752852"/>
          </a:xfrm>
          <a:prstGeom prst="rect">
            <a:avLst/>
          </a:prstGeom>
          <a:noFill/>
        </p:spPr>
        <p:txBody>
          <a:bodyPr wrap="square" rtlCol="0">
            <a:spAutoFit/>
          </a:bodyPr>
          <a:lstStyle>
            <a:defPPr>
              <a:defRPr lang="en-US"/>
            </a:defPPr>
            <a:lvl1pPr defTabSz="914400">
              <a:lnSpc>
                <a:spcPct val="20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北方谷雨食香椿习俗，谷雨前后是香椿上市的时节，这时的香椿醇香爽口营养价值高，有“雨前香椿嫩如丝”之说。香椿具有提高机体免疫力、健胃、理气、止泻、润肤、抗菌、消炎、杀虫之功效。</a:t>
            </a:r>
          </a:p>
        </p:txBody>
      </p:sp>
      <p:pic>
        <p:nvPicPr>
          <p:cNvPr id="3" name="图片 2"/>
          <p:cNvPicPr>
            <a:picLocks noChangeAspect="1"/>
          </p:cNvPicPr>
          <p:nvPr/>
        </p:nvPicPr>
        <p:blipFill rotWithShape="1">
          <a:blip r:embed="rId4" cstate="email"/>
          <a:srcRect/>
          <a:stretch>
            <a:fillRect/>
          </a:stretch>
        </p:blipFill>
        <p:spPr>
          <a:xfrm>
            <a:off x="7117825" y="2315581"/>
            <a:ext cx="4235314" cy="4465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35" presetClass="path" presetSubtype="0" decel="100000" fill="hold" grpId="1" nodeType="withEffect">
                                  <p:stCondLst>
                                    <p:cond delay="2500"/>
                                  </p:stCondLst>
                                  <p:childTnLst>
                                    <p:animMotion origin="layout" path="M 3.54167E-6 1.48148E-6 L -0.04558 1.48148E-6 " pathEditMode="relative" rAng="0" ptsTypes="AA">
                                      <p:cBhvr>
                                        <p:cTn id="18" dur="1500" spd="-100000" fill="hold"/>
                                        <p:tgtEl>
                                          <p:spTgt spid="7"/>
                                        </p:tgtEl>
                                        <p:attrNameLst>
                                          <p:attrName>ppt_x</p:attrName>
                                          <p:attrName>ppt_y</p:attrName>
                                        </p:attrNameLst>
                                      </p:cBhvr>
                                      <p:rCtr x="-2279" y="0"/>
                                    </p:animMotion>
                                  </p:childTnLst>
                                </p:cTn>
                              </p:par>
                              <p:par>
                                <p:cTn id="19" presetID="10" presetClass="entr" presetSubtype="0" fill="hold" grpId="0" nodeType="withEffect">
                                  <p:stCondLst>
                                    <p:cond delay="2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35" presetClass="path" presetSubtype="0" decel="100000" fill="hold" grpId="1" nodeType="withEffect">
                                  <p:stCondLst>
                                    <p:cond delay="2750"/>
                                  </p:stCondLst>
                                  <p:childTnLst>
                                    <p:animMotion origin="layout" path="M -3.75E-6 -4.44444E-6 L -0.04557 -4.44444E-6 " pathEditMode="relative" rAng="0" ptsTypes="AA">
                                      <p:cBhvr>
                                        <p:cTn id="23" dur="1500" spd="-100000" fill="hold"/>
                                        <p:tgtEl>
                                          <p:spTgt spid="8"/>
                                        </p:tgtEl>
                                        <p:attrNameLst>
                                          <p:attrName>ppt_x</p:attrName>
                                          <p:attrName>ppt_y</p:attrName>
                                        </p:attrNameLst>
                                      </p:cBhvr>
                                      <p:rCtr x="-2279" y="0"/>
                                    </p:animMotion>
                                  </p:childTnLst>
                                </p:cTn>
                              </p:par>
                              <p:par>
                                <p:cTn id="24" presetID="10" presetClass="entr" presetSubtype="0" fill="hold" grpId="0" nodeType="withEffect">
                                  <p:stCondLst>
                                    <p:cond delay="2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par>
                                <p:cTn id="27" presetID="35" presetClass="path" presetSubtype="0" decel="100000" fill="hold" grpId="1" nodeType="withEffect">
                                  <p:stCondLst>
                                    <p:cond delay="2500"/>
                                  </p:stCondLst>
                                  <p:childTnLst>
                                    <p:animMotion origin="layout" path="M -1.66667E-6 2.96296E-6 L -0.04557 2.96296E-6 " pathEditMode="relative" rAng="0" ptsTypes="AA">
                                      <p:cBhvr>
                                        <p:cTn id="28" dur="1500" spd="-100000" fill="hold"/>
                                        <p:tgtEl>
                                          <p:spTgt spid="9"/>
                                        </p:tgtEl>
                                        <p:attrNameLst>
                                          <p:attrName>ppt_x</p:attrName>
                                          <p:attrName>ppt_y</p:attrName>
                                        </p:attrNameLst>
                                      </p:cBhvr>
                                      <p:rCtr x="-2279" y="0"/>
                                    </p:animMotion>
                                  </p:childTnLst>
                                </p:cTn>
                              </p:par>
                              <p:par>
                                <p:cTn id="29" presetID="10" presetClass="entr" presetSubtype="0" fill="hold" grpId="0" nodeType="withEffect">
                                  <p:stCondLst>
                                    <p:cond delay="27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35" presetClass="path" presetSubtype="0" decel="100000" fill="hold" grpId="1" nodeType="withEffect">
                                  <p:stCondLst>
                                    <p:cond delay="2750"/>
                                  </p:stCondLst>
                                  <p:childTnLst>
                                    <p:animMotion origin="layout" path="M -1.45833E-6 2.59259E-6 L -0.04557 2.59259E-6 " pathEditMode="relative" rAng="0" ptsTypes="AA">
                                      <p:cBhvr>
                                        <p:cTn id="33" dur="1500" spd="-100000" fill="hold"/>
                                        <p:tgtEl>
                                          <p:spTgt spid="10"/>
                                        </p:tgtEl>
                                        <p:attrNameLst>
                                          <p:attrName>ppt_x</p:attrName>
                                          <p:attrName>ppt_y</p:attrName>
                                        </p:attrNameLst>
                                      </p:cBhvr>
                                      <p:rCtr x="-2279" y="0"/>
                                    </p:animMotion>
                                  </p:childTnLst>
                                </p:cTn>
                              </p:par>
                              <p:par>
                                <p:cTn id="34" presetID="2" presetClass="entr" presetSubtype="2" fill="hold" nodeType="withEffect">
                                  <p:stCondLst>
                                    <p:cond delay="275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2700" y="2700020"/>
            <a:ext cx="6103620" cy="3155950"/>
          </a:xfrm>
          <a:prstGeom prst="rect">
            <a:avLst/>
          </a:prstGeom>
          <a:solidFill>
            <a:srgbClr val="1992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565015" y="-9525"/>
            <a:ext cx="150495" cy="6877050"/>
            <a:chOff x="7189" y="-15"/>
            <a:chExt cx="237" cy="10830"/>
          </a:xfrm>
        </p:grpSpPr>
        <p:grpSp>
          <p:nvGrpSpPr>
            <p:cNvPr id="5" name="组合 4"/>
            <p:cNvGrpSpPr/>
            <p:nvPr/>
          </p:nvGrpSpPr>
          <p:grpSpPr>
            <a:xfrm>
              <a:off x="7302" y="-15"/>
              <a:ext cx="11" cy="10830"/>
              <a:chOff x="7302" y="-15"/>
              <a:chExt cx="11" cy="10830"/>
            </a:xfrm>
          </p:grpSpPr>
          <p:cxnSp>
            <p:nvCxnSpPr>
              <p:cNvPr id="7" name="直接连接符 6"/>
              <p:cNvCxnSpPr/>
              <p:nvPr/>
            </p:nvCxnSpPr>
            <p:spPr>
              <a:xfrm>
                <a:off x="7313" y="-15"/>
                <a:ext cx="0" cy="10830"/>
              </a:xfrm>
              <a:prstGeom prst="line">
                <a:avLst/>
              </a:prstGeom>
              <a:ln w="28575" cmpd="sng">
                <a:solidFill>
                  <a:srgbClr val="7ABDB0">
                    <a:alpha val="7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2" y="4252"/>
                <a:ext cx="11" cy="4969"/>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7189" y="5658"/>
              <a:ext cx="237" cy="2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227330" y="3007995"/>
            <a:ext cx="4166235" cy="2215991"/>
          </a:xfrm>
          <a:prstGeom prst="rect">
            <a:avLst/>
          </a:prstGeom>
          <a:noFill/>
        </p:spPr>
        <p:txBody>
          <a:bodyPr wrap="square" rtlCol="0">
            <a:spAutoFit/>
          </a:bodyPr>
          <a:lstStyle/>
          <a:p>
            <a:pPr algn="ctr"/>
            <a:r>
              <a:rPr lang="en-US" altLang="zh-CN" sz="13800" b="1" dirty="0">
                <a:solidFill>
                  <a:schemeClr val="bg1"/>
                </a:solidFill>
                <a:cs typeface="+mn-ea"/>
                <a:sym typeface="+mn-lt"/>
              </a:rPr>
              <a:t>03</a:t>
            </a:r>
          </a:p>
        </p:txBody>
      </p:sp>
      <p:sp>
        <p:nvSpPr>
          <p:cNvPr id="10" name="文本框 9"/>
          <p:cNvSpPr txBox="1"/>
          <p:nvPr/>
        </p:nvSpPr>
        <p:spPr>
          <a:xfrm>
            <a:off x="6496685" y="3939540"/>
            <a:ext cx="3689985" cy="830997"/>
          </a:xfrm>
          <a:prstGeom prst="rect">
            <a:avLst/>
          </a:prstGeom>
          <a:noFill/>
        </p:spPr>
        <p:txBody>
          <a:bodyPr wrap="square" rtlCol="0">
            <a:spAutoFit/>
          </a:bodyPr>
          <a:lstStyle/>
          <a:p>
            <a:r>
              <a:rPr lang="zh-CN" altLang="en-US" sz="4800" dirty="0">
                <a:cs typeface="+mn-ea"/>
                <a:sym typeface="+mn-lt"/>
              </a:rPr>
              <a:t>谷雨茶</a:t>
            </a:r>
          </a:p>
        </p:txBody>
      </p:sp>
      <p:sp>
        <p:nvSpPr>
          <p:cNvPr id="11" name="文本框 10"/>
          <p:cNvSpPr txBox="1"/>
          <p:nvPr/>
        </p:nvSpPr>
        <p:spPr>
          <a:xfrm>
            <a:off x="5224145" y="2886075"/>
            <a:ext cx="3274060" cy="706755"/>
          </a:xfrm>
          <a:prstGeom prst="rect">
            <a:avLst/>
          </a:prstGeom>
          <a:noFill/>
        </p:spPr>
        <p:txBody>
          <a:bodyPr wrap="square" rtlCol="0">
            <a:spAutoFit/>
          </a:bodyPr>
          <a:lstStyle/>
          <a:p>
            <a:pPr algn="dist" fontAlgn="auto"/>
            <a:r>
              <a:rPr lang="en-US" altLang="zh-CN" sz="4000" dirty="0">
                <a:solidFill>
                  <a:schemeClr val="bg1"/>
                </a:solidFill>
                <a:cs typeface="+mn-ea"/>
                <a:sym typeface="+mn-lt"/>
              </a:rPr>
              <a:t>PA</a:t>
            </a:r>
            <a:r>
              <a:rPr lang="en-US" altLang="zh-CN" sz="4000" dirty="0">
                <a:solidFill>
                  <a:schemeClr val="tx1"/>
                </a:solidFill>
                <a:cs typeface="+mn-ea"/>
                <a:sym typeface="+mn-lt"/>
              </a:rPr>
              <a:t>RT THREE</a:t>
            </a:r>
          </a:p>
        </p:txBody>
      </p:sp>
      <p:pic>
        <p:nvPicPr>
          <p:cNvPr id="13" name="图片 12"/>
          <p:cNvPicPr>
            <a:picLocks noChangeAspect="1"/>
          </p:cNvPicPr>
          <p:nvPr/>
        </p:nvPicPr>
        <p:blipFill>
          <a:blip r:embed="rId3" cstate="email"/>
          <a:stretch>
            <a:fillRect/>
          </a:stretch>
        </p:blipFill>
        <p:spPr>
          <a:xfrm>
            <a:off x="8112508" y="-147931"/>
            <a:ext cx="4148324" cy="3914116"/>
          </a:xfrm>
          <a:prstGeom prst="rect">
            <a:avLst/>
          </a:prstGeom>
        </p:spPr>
      </p:pic>
      <p:pic>
        <p:nvPicPr>
          <p:cNvPr id="15" name="图片 14"/>
          <p:cNvPicPr>
            <a:picLocks noChangeAspect="1"/>
          </p:cNvPicPr>
          <p:nvPr/>
        </p:nvPicPr>
        <p:blipFill rotWithShape="1">
          <a:blip r:embed="rId4" cstate="email"/>
          <a:srcRect/>
          <a:stretch>
            <a:fillRect/>
          </a:stretch>
        </p:blipFill>
        <p:spPr>
          <a:xfrm>
            <a:off x="0" y="4770537"/>
            <a:ext cx="4654253" cy="209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9" grpId="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241583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cs typeface="+mn-ea"/>
                <a:sym typeface="+mn-lt"/>
              </a:rPr>
              <a:t>谷雨茶</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03</a:t>
            </a:r>
          </a:p>
        </p:txBody>
      </p:sp>
      <p:pic>
        <p:nvPicPr>
          <p:cNvPr id="3" name="图片 2"/>
          <p:cNvPicPr>
            <a:picLocks noChangeAspect="1"/>
          </p:cNvPicPr>
          <p:nvPr/>
        </p:nvPicPr>
        <p:blipFill>
          <a:blip r:embed="rId3" cstate="email"/>
          <a:stretch>
            <a:fillRect/>
          </a:stretch>
        </p:blipFill>
        <p:spPr>
          <a:xfrm>
            <a:off x="0" y="2752618"/>
            <a:ext cx="6319294" cy="4282803"/>
          </a:xfrm>
          <a:prstGeom prst="rect">
            <a:avLst/>
          </a:prstGeom>
        </p:spPr>
      </p:pic>
      <p:sp>
        <p:nvSpPr>
          <p:cNvPr id="13" name="文本框 12"/>
          <p:cNvSpPr txBox="1"/>
          <p:nvPr/>
        </p:nvSpPr>
        <p:spPr>
          <a:xfrm>
            <a:off x="4026090" y="2227486"/>
            <a:ext cx="5901579" cy="2677656"/>
          </a:xfrm>
          <a:prstGeom prst="rect">
            <a:avLst/>
          </a:prstGeom>
          <a:noFill/>
        </p:spPr>
        <p:txBody>
          <a:bodyPr wrap="square" rtlCol="0">
            <a:spAutoFit/>
          </a:bodyPr>
          <a:lstStyle/>
          <a:p>
            <a:pPr defTabSz="914400">
              <a:lnSpc>
                <a:spcPct val="200000"/>
              </a:lnSpc>
            </a:pPr>
            <a:r>
              <a:rPr lang="zh-CN" altLang="en-US" sz="1400" dirty="0">
                <a:solidFill>
                  <a:srgbClr val="323F4F"/>
                </a:solidFill>
                <a:cs typeface="+mn-ea"/>
                <a:sym typeface="+mn-lt"/>
              </a:rPr>
              <a:t>在南方，到了谷雨前后，雨最充沛，加上茶树经半年冬季的休养生息，使得春梢芽叶肥硕，色泽翠绿，叶质柔软、富含多种维生素和氨基酸。这种</a:t>
            </a:r>
            <a:endParaRPr lang="en-US" altLang="zh-CN" sz="1400" dirty="0">
              <a:solidFill>
                <a:srgbClr val="323F4F"/>
              </a:solidFill>
              <a:cs typeface="+mn-ea"/>
              <a:sym typeface="+mn-lt"/>
            </a:endParaRPr>
          </a:p>
          <a:p>
            <a:pPr defTabSz="914400">
              <a:lnSpc>
                <a:spcPct val="200000"/>
              </a:lnSpc>
            </a:pPr>
            <a:r>
              <a:rPr lang="en-US" altLang="zh-CN" sz="1400" dirty="0">
                <a:solidFill>
                  <a:srgbClr val="323F4F"/>
                </a:solidFill>
                <a:cs typeface="+mn-ea"/>
                <a:sym typeface="+mn-lt"/>
              </a:rPr>
              <a:t>         </a:t>
            </a:r>
            <a:r>
              <a:rPr lang="zh-CN" altLang="en-US" sz="1400" dirty="0">
                <a:solidFill>
                  <a:srgbClr val="323F4F"/>
                </a:solidFill>
                <a:cs typeface="+mn-ea"/>
                <a:sym typeface="+mn-lt"/>
              </a:rPr>
              <a:t>   茶叶滋味鲜活，香气怡人，所以谷雨是采摘春茶的好时节。传说</a:t>
            </a:r>
            <a:endParaRPr lang="en-US" altLang="zh-CN" sz="1400" dirty="0">
              <a:solidFill>
                <a:srgbClr val="323F4F"/>
              </a:solidFill>
              <a:cs typeface="+mn-ea"/>
              <a:sym typeface="+mn-lt"/>
            </a:endParaRPr>
          </a:p>
          <a:p>
            <a:pPr defTabSz="914400">
              <a:lnSpc>
                <a:spcPct val="200000"/>
              </a:lnSpc>
            </a:pPr>
            <a:r>
              <a:rPr lang="en-US" altLang="zh-CN" sz="1400" dirty="0">
                <a:solidFill>
                  <a:srgbClr val="323F4F"/>
                </a:solidFill>
                <a:cs typeface="+mn-ea"/>
                <a:sym typeface="+mn-lt"/>
              </a:rPr>
              <a:t>                   </a:t>
            </a:r>
            <a:r>
              <a:rPr lang="zh-CN" altLang="en-US" sz="1400" dirty="0">
                <a:solidFill>
                  <a:srgbClr val="323F4F"/>
                </a:solidFill>
                <a:cs typeface="+mn-ea"/>
                <a:sym typeface="+mn-lt"/>
              </a:rPr>
              <a:t>谷雨当天采的茶喝了有清火、辟邪、明目等功效。所以谷</a:t>
            </a:r>
            <a:endParaRPr lang="en-US" altLang="zh-CN" sz="1400" dirty="0">
              <a:solidFill>
                <a:srgbClr val="323F4F"/>
              </a:solidFill>
              <a:cs typeface="+mn-ea"/>
              <a:sym typeface="+mn-lt"/>
            </a:endParaRPr>
          </a:p>
          <a:p>
            <a:pPr defTabSz="914400">
              <a:lnSpc>
                <a:spcPct val="200000"/>
              </a:lnSpc>
            </a:pPr>
            <a:r>
              <a:rPr lang="en-US" altLang="zh-CN" sz="1400" dirty="0">
                <a:solidFill>
                  <a:srgbClr val="323F4F"/>
                </a:solidFill>
                <a:cs typeface="+mn-ea"/>
                <a:sym typeface="+mn-lt"/>
              </a:rPr>
              <a:t>                                   </a:t>
            </a:r>
            <a:r>
              <a:rPr lang="zh-CN" altLang="en-US" sz="1400" dirty="0">
                <a:solidFill>
                  <a:srgbClr val="323F4F"/>
                </a:solidFill>
                <a:cs typeface="+mn-ea"/>
                <a:sym typeface="+mn-lt"/>
              </a:rPr>
              <a:t>雨这天不管是什么天气，人们都会去茶山摘一些</a:t>
            </a:r>
            <a:endParaRPr lang="en-US" altLang="zh-CN" sz="1400" dirty="0">
              <a:solidFill>
                <a:srgbClr val="323F4F"/>
              </a:solidFill>
              <a:cs typeface="+mn-ea"/>
              <a:sym typeface="+mn-lt"/>
            </a:endParaRPr>
          </a:p>
          <a:p>
            <a:pPr defTabSz="914400">
              <a:lnSpc>
                <a:spcPct val="200000"/>
              </a:lnSpc>
            </a:pPr>
            <a:r>
              <a:rPr lang="en-US" altLang="zh-CN" sz="1400" dirty="0">
                <a:solidFill>
                  <a:srgbClr val="323F4F"/>
                </a:solidFill>
                <a:cs typeface="+mn-ea"/>
                <a:sym typeface="+mn-lt"/>
              </a:rPr>
              <a:t>                                         </a:t>
            </a:r>
            <a:r>
              <a:rPr lang="zh-CN" altLang="en-US" sz="1400" dirty="0">
                <a:solidFill>
                  <a:srgbClr val="323F4F"/>
                </a:solidFill>
                <a:cs typeface="+mn-ea"/>
                <a:sym typeface="+mn-lt"/>
              </a:rPr>
              <a:t>新茶回来喝。</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childTnLst>
                          </p:cTn>
                        </p:par>
                        <p:par>
                          <p:cTn id="18" fill="hold">
                            <p:stCondLst>
                              <p:cond delay="2000"/>
                            </p:stCondLst>
                            <p:childTnLst>
                              <p:par>
                                <p:cTn id="19" presetID="35" presetClass="path" presetSubtype="0" decel="100000" fill="hold" grpId="1" nodeType="afterEffect">
                                  <p:stCondLst>
                                    <p:cond delay="0"/>
                                  </p:stCondLst>
                                  <p:childTnLst>
                                    <p:animMotion origin="layout" path="M 4.375E-6 2.22222E-6 L -0.04558 2.22222E-6 " pathEditMode="relative" rAng="0" ptsTypes="AA">
                                      <p:cBhvr>
                                        <p:cTn id="20" dur="1500" spd="-100000" fill="hold"/>
                                        <p:tgtEl>
                                          <p:spTgt spid="13"/>
                                        </p:tgtEl>
                                        <p:attrNameLst>
                                          <p:attrName>ppt_x</p:attrName>
                                          <p:attrName>ppt_y</p:attrName>
                                        </p:attrNameLst>
                                      </p:cBhvr>
                                      <p:rCtr x="-2279" y="0"/>
                                    </p:animMotion>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p:cNvSpPr txBox="1"/>
          <p:nvPr/>
        </p:nvSpPr>
        <p:spPr>
          <a:xfrm>
            <a:off x="1350900" y="5295569"/>
            <a:ext cx="3126505" cy="56900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sz="2800" b="1" dirty="0">
                <a:solidFill>
                  <a:srgbClr val="049373"/>
                </a:solidFill>
                <a:cs typeface="+mn-ea"/>
                <a:sym typeface="+mn-lt"/>
              </a:rPr>
              <a:t>茶地采茶</a:t>
            </a:r>
          </a:p>
        </p:txBody>
      </p:sp>
      <p:sp>
        <p:nvSpPr>
          <p:cNvPr id="8" name="文本框 7"/>
          <p:cNvSpPr txBox="1"/>
          <p:nvPr/>
        </p:nvSpPr>
        <p:spPr>
          <a:xfrm>
            <a:off x="5332729" y="4225965"/>
            <a:ext cx="3399962" cy="1384995"/>
          </a:xfrm>
          <a:prstGeom prst="rect">
            <a:avLst/>
          </a:prstGeom>
          <a:noFill/>
        </p:spPr>
        <p:txBody>
          <a:bodyPr wrap="square" rtlCol="0">
            <a:spAutoFit/>
          </a:bodyPr>
          <a:lstStyle>
            <a:defPPr>
              <a:defRPr lang="en-US"/>
            </a:defPPr>
            <a:lvl1pPr defTabSz="914400">
              <a:lnSpc>
                <a:spcPct val="200000"/>
              </a:lnSpc>
              <a:defRPr sz="1400">
                <a:solidFill>
                  <a:srgbClr val="323F4F"/>
                </a:solidFill>
                <a:latin typeface="Century Gothic" panose="020B0502020202020204" pitchFamily="34" charset="0"/>
                <a:ea typeface="微软雅黑" panose="020B0503020204020204" pitchFamily="34" charset="-122"/>
              </a:defRPr>
            </a:lvl1pPr>
          </a:lstStyle>
          <a:p>
            <a:pPr>
              <a:lnSpc>
                <a:spcPct val="150000"/>
              </a:lnSpc>
            </a:pPr>
            <a:r>
              <a:rPr lang="zh-CN" altLang="en-US" dirty="0">
                <a:latin typeface="+mn-lt"/>
                <a:ea typeface="+mn-ea"/>
                <a:cs typeface="+mn-ea"/>
                <a:sym typeface="+mn-lt"/>
              </a:rPr>
              <a:t>茶喜欢高温湿润的气候，我国产茶的区域，大多在北纬二十三度和三十二度之间，天时、土地都适宜茶的生长，出产的茶叶品质之佳，可称世界之冠</a:t>
            </a:r>
          </a:p>
        </p:txBody>
      </p:sp>
      <p:sp>
        <p:nvSpPr>
          <p:cNvPr id="9" name="文本框 8"/>
          <p:cNvSpPr txBox="1"/>
          <p:nvPr/>
        </p:nvSpPr>
        <p:spPr>
          <a:xfrm>
            <a:off x="5474970" y="3890010"/>
            <a:ext cx="2802890" cy="4008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rgbClr val="049373"/>
                </a:solidFill>
                <a:cs typeface="+mn-ea"/>
                <a:sym typeface="+mn-lt"/>
              </a:rPr>
              <a:t>茶  地</a:t>
            </a:r>
          </a:p>
        </p:txBody>
      </p:sp>
      <p:sp>
        <p:nvSpPr>
          <p:cNvPr id="10" name="文本框 9"/>
          <p:cNvSpPr txBox="1"/>
          <p:nvPr/>
        </p:nvSpPr>
        <p:spPr>
          <a:xfrm>
            <a:off x="8875567" y="3279759"/>
            <a:ext cx="3128341" cy="1708160"/>
          </a:xfrm>
          <a:prstGeom prst="rect">
            <a:avLst/>
          </a:prstGeom>
          <a:noFill/>
        </p:spPr>
        <p:txBody>
          <a:bodyPr wrap="square" rtlCol="0">
            <a:spAutoFit/>
          </a:bodyPr>
          <a:lstStyle>
            <a:defPPr>
              <a:defRPr lang="en-US"/>
            </a:defPPr>
            <a:lvl1pPr defTabSz="914400">
              <a:lnSpc>
                <a:spcPct val="150000"/>
              </a:lnSpc>
              <a:defRPr sz="1400">
                <a:solidFill>
                  <a:srgbClr val="323F4F"/>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茶一向在谷雨前后采摘。</a:t>
            </a:r>
            <a:r>
              <a:rPr lang="en-US" altLang="zh-CN" dirty="0">
                <a:latin typeface="+mn-lt"/>
                <a:ea typeface="+mn-ea"/>
                <a:cs typeface="+mn-ea"/>
                <a:sym typeface="+mn-lt"/>
              </a:rPr>
              <a:t>《</a:t>
            </a:r>
            <a:r>
              <a:rPr lang="zh-CN" altLang="en-US" dirty="0">
                <a:latin typeface="+mn-lt"/>
                <a:ea typeface="+mn-ea"/>
                <a:cs typeface="+mn-ea"/>
                <a:sym typeface="+mn-lt"/>
              </a:rPr>
              <a:t>茶疏</a:t>
            </a:r>
            <a:r>
              <a:rPr lang="en-US" altLang="zh-CN" dirty="0">
                <a:latin typeface="+mn-lt"/>
                <a:ea typeface="+mn-ea"/>
                <a:cs typeface="+mn-ea"/>
                <a:sym typeface="+mn-lt"/>
              </a:rPr>
              <a:t>》</a:t>
            </a:r>
            <a:r>
              <a:rPr lang="zh-CN" altLang="en-US" dirty="0">
                <a:latin typeface="+mn-lt"/>
                <a:ea typeface="+mn-ea"/>
                <a:cs typeface="+mn-ea"/>
                <a:sym typeface="+mn-lt"/>
              </a:rPr>
              <a:t>中载：“清明、谷雨，摘茶之候也。清明太早，立夏太迟，谷雨前后，其时适中。若宜再迟一二日，期待其气力完足，香烈尤倍，易于收藏。”</a:t>
            </a:r>
          </a:p>
        </p:txBody>
      </p:sp>
      <p:sp>
        <p:nvSpPr>
          <p:cNvPr id="11" name="文本框 10"/>
          <p:cNvSpPr txBox="1"/>
          <p:nvPr/>
        </p:nvSpPr>
        <p:spPr>
          <a:xfrm>
            <a:off x="9057873" y="2928135"/>
            <a:ext cx="2499761" cy="399918"/>
          </a:xfrm>
          <a:prstGeom prst="rect">
            <a:avLst/>
          </a:prstGeom>
          <a:noFill/>
        </p:spPr>
        <p:txBody>
          <a:bodyPr wrap="square" rtlCol="0">
            <a:spAutoFit/>
          </a:bodyPr>
          <a:lstStyle>
            <a:defPPr>
              <a:defRPr lang="en-US"/>
            </a:defPPr>
            <a:lvl1pPr defTabSz="914400">
              <a:lnSpc>
                <a:spcPct val="120000"/>
              </a:lnSpc>
              <a:defRPr b="1">
                <a:solidFill>
                  <a:srgbClr val="049373"/>
                </a:solidFill>
                <a:latin typeface="微软雅黑" panose="020B0503020204020204" pitchFamily="34" charset="-122"/>
                <a:ea typeface="微软雅黑" panose="020B0503020204020204"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采  茶</a:t>
            </a:r>
          </a:p>
        </p:txBody>
      </p:sp>
      <p:grpSp>
        <p:nvGrpSpPr>
          <p:cNvPr id="12" name="组合 11"/>
          <p:cNvGrpSpPr/>
          <p:nvPr/>
        </p:nvGrpSpPr>
        <p:grpSpPr>
          <a:xfrm>
            <a:off x="683812" y="1049572"/>
            <a:ext cx="10824376" cy="4245997"/>
            <a:chOff x="683812" y="1049572"/>
            <a:chExt cx="10824376" cy="4245997"/>
          </a:xfrm>
          <a:blipFill dpi="0" rotWithShape="1">
            <a:blip r:embed="rId3"/>
            <a:srcRect/>
            <a:tile tx="-635000" ty="0" sx="60000" sy="60000" flip="none" algn="tl"/>
          </a:blipFill>
        </p:grpSpPr>
        <p:sp>
          <p:nvSpPr>
            <p:cNvPr id="13" name="矩形 12"/>
            <p:cNvSpPr/>
            <p:nvPr/>
          </p:nvSpPr>
          <p:spPr>
            <a:xfrm>
              <a:off x="683812" y="1049572"/>
              <a:ext cx="4460682" cy="42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474970" y="1049573"/>
              <a:ext cx="3128341" cy="28404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8933787" y="1049573"/>
              <a:ext cx="2574401" cy="18785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8312701" y="5295569"/>
            <a:ext cx="1290044" cy="830997"/>
          </a:xfrm>
          <a:prstGeom prst="rect">
            <a:avLst/>
          </a:prstGeom>
          <a:noFill/>
        </p:spPr>
        <p:txBody>
          <a:bodyPr wrap="square" rtlCol="0">
            <a:spAutoFit/>
          </a:bodyPr>
          <a:lstStyle/>
          <a:p>
            <a:pPr algn="ctr"/>
            <a:r>
              <a:rPr lang="en-US" altLang="zh-CN" sz="4800" b="1" dirty="0">
                <a:solidFill>
                  <a:srgbClr val="7ABDB0"/>
                </a:solidFill>
                <a:cs typeface="+mn-ea"/>
                <a:sym typeface="+mn-lt"/>
              </a:rPr>
              <a:t>03</a:t>
            </a:r>
          </a:p>
        </p:txBody>
      </p:sp>
      <p:sp>
        <p:nvSpPr>
          <p:cNvPr id="18" name="文本框 17"/>
          <p:cNvSpPr txBox="1"/>
          <p:nvPr/>
        </p:nvSpPr>
        <p:spPr>
          <a:xfrm>
            <a:off x="9472593" y="5295569"/>
            <a:ext cx="2348566" cy="830997"/>
          </a:xfrm>
          <a:prstGeom prst="rect">
            <a:avLst/>
          </a:prstGeom>
          <a:noFill/>
        </p:spPr>
        <p:txBody>
          <a:bodyPr wrap="square" rtlCol="0">
            <a:spAutoFit/>
          </a:bodyPr>
          <a:lstStyle/>
          <a:p>
            <a:pPr lvl="0" algn="ctr">
              <a:defRPr/>
            </a:pPr>
            <a:r>
              <a:rPr lang="zh-CN" altLang="en-US" sz="4800" dirty="0">
                <a:solidFill>
                  <a:prstClr val="black"/>
                </a:solidFill>
                <a:cs typeface="+mn-ea"/>
                <a:sym typeface="+mn-lt"/>
              </a:rPr>
              <a:t>谷雨茶</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4" presetClass="entr" presetSubtype="5" fill="hold" grpId="1"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vertical)">
                                      <p:cBhvr>
                                        <p:cTn id="23" dur="500"/>
                                        <p:tgtEl>
                                          <p:spTgt spid="10"/>
                                        </p:tgtEl>
                                      </p:cBhvr>
                                    </p:animEffect>
                                  </p:childTnLst>
                                </p:cTn>
                              </p:par>
                            </p:childTnLst>
                          </p:cTn>
                        </p:par>
                        <p:par>
                          <p:cTn id="24" fill="hold">
                            <p:stCondLst>
                              <p:cond delay="2500"/>
                            </p:stCondLst>
                            <p:childTnLst>
                              <p:par>
                                <p:cTn id="25" presetID="53" presetClass="entr" presetSubtype="16"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0" grpId="1"/>
      <p:bldP spid="11" grpId="0"/>
      <p:bldP spid="16" grpId="0"/>
      <p:bldP spid="16" grpId="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241583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cs typeface="+mn-ea"/>
                <a:sym typeface="+mn-lt"/>
              </a:rPr>
              <a:t>谷雨茶</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03</a:t>
            </a:r>
          </a:p>
        </p:txBody>
      </p:sp>
      <p:pic>
        <p:nvPicPr>
          <p:cNvPr id="7" name="图片 6"/>
          <p:cNvPicPr>
            <a:picLocks noChangeAspect="1"/>
          </p:cNvPicPr>
          <p:nvPr/>
        </p:nvPicPr>
        <p:blipFill>
          <a:blip r:embed="rId3" cstate="email"/>
          <a:stretch>
            <a:fillRect/>
          </a:stretch>
        </p:blipFill>
        <p:spPr>
          <a:xfrm>
            <a:off x="6857463" y="3481330"/>
            <a:ext cx="3970954" cy="3084108"/>
          </a:xfrm>
          <a:prstGeom prst="rect">
            <a:avLst/>
          </a:prstGeom>
        </p:spPr>
      </p:pic>
      <p:sp>
        <p:nvSpPr>
          <p:cNvPr id="8" name="任意多边形: 形状 7"/>
          <p:cNvSpPr/>
          <p:nvPr/>
        </p:nvSpPr>
        <p:spPr>
          <a:xfrm>
            <a:off x="5578936" y="2192662"/>
            <a:ext cx="919791" cy="95804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5578936" y="4156634"/>
            <a:ext cx="919791" cy="95804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p:cNvCxnSpPr/>
          <p:nvPr/>
        </p:nvCxnSpPr>
        <p:spPr>
          <a:xfrm>
            <a:off x="6096000" y="1704320"/>
            <a:ext cx="0" cy="4068327"/>
          </a:xfrm>
          <a:prstGeom prst="line">
            <a:avLst/>
          </a:prstGeom>
          <a:ln w="57150">
            <a:solidFill>
              <a:srgbClr val="7ABDB0"/>
            </a:solidFill>
          </a:ln>
        </p:spPr>
        <p:style>
          <a:lnRef idx="1">
            <a:schemeClr val="accent1"/>
          </a:lnRef>
          <a:fillRef idx="0">
            <a:schemeClr val="accent1"/>
          </a:fillRef>
          <a:effectRef idx="0">
            <a:schemeClr val="accent1"/>
          </a:effectRef>
          <a:fontRef idx="minor">
            <a:schemeClr val="tx1"/>
          </a:fontRef>
        </p:style>
      </p:cxnSp>
      <p:sp>
        <p:nvSpPr>
          <p:cNvPr id="11" name="garden-leaf_16335"/>
          <p:cNvSpPr>
            <a:spLocks noChangeAspect="1"/>
          </p:cNvSpPr>
          <p:nvPr/>
        </p:nvSpPr>
        <p:spPr bwMode="auto">
          <a:xfrm>
            <a:off x="5937672" y="4421014"/>
            <a:ext cx="372028" cy="429282"/>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7" h="3891">
                <a:moveTo>
                  <a:pt x="390" y="333"/>
                </a:moveTo>
                <a:cubicBezTo>
                  <a:pt x="513" y="590"/>
                  <a:pt x="512" y="895"/>
                  <a:pt x="385" y="1241"/>
                </a:cubicBezTo>
                <a:cubicBezTo>
                  <a:pt x="0" y="2291"/>
                  <a:pt x="407" y="2902"/>
                  <a:pt x="411" y="2908"/>
                </a:cubicBezTo>
                <a:cubicBezTo>
                  <a:pt x="642" y="3267"/>
                  <a:pt x="937" y="3449"/>
                  <a:pt x="1289" y="3449"/>
                </a:cubicBezTo>
                <a:cubicBezTo>
                  <a:pt x="1554" y="3449"/>
                  <a:pt x="1847" y="3347"/>
                  <a:pt x="2161" y="3146"/>
                </a:cubicBezTo>
                <a:lnTo>
                  <a:pt x="2198" y="3122"/>
                </a:lnTo>
                <a:cubicBezTo>
                  <a:pt x="1702" y="2658"/>
                  <a:pt x="1153" y="2155"/>
                  <a:pt x="1073" y="1484"/>
                </a:cubicBezTo>
                <a:cubicBezTo>
                  <a:pt x="1062" y="1391"/>
                  <a:pt x="1139" y="1343"/>
                  <a:pt x="1212" y="1349"/>
                </a:cubicBezTo>
                <a:cubicBezTo>
                  <a:pt x="1162" y="1379"/>
                  <a:pt x="1125" y="1438"/>
                  <a:pt x="1148" y="1509"/>
                </a:cubicBezTo>
                <a:cubicBezTo>
                  <a:pt x="1351" y="2156"/>
                  <a:pt x="1785" y="2637"/>
                  <a:pt x="2270" y="3076"/>
                </a:cubicBezTo>
                <a:cubicBezTo>
                  <a:pt x="2279" y="3084"/>
                  <a:pt x="2289" y="3092"/>
                  <a:pt x="2298" y="3101"/>
                </a:cubicBezTo>
                <a:cubicBezTo>
                  <a:pt x="2308" y="3109"/>
                  <a:pt x="2317" y="3118"/>
                  <a:pt x="2326" y="3126"/>
                </a:cubicBezTo>
                <a:cubicBezTo>
                  <a:pt x="2456" y="3242"/>
                  <a:pt x="2589" y="3355"/>
                  <a:pt x="2723" y="3468"/>
                </a:cubicBezTo>
                <a:cubicBezTo>
                  <a:pt x="2846" y="3572"/>
                  <a:pt x="2970" y="3677"/>
                  <a:pt x="3091" y="3782"/>
                </a:cubicBezTo>
                <a:cubicBezTo>
                  <a:pt x="3215" y="3891"/>
                  <a:pt x="3367" y="3684"/>
                  <a:pt x="3243" y="3575"/>
                </a:cubicBezTo>
                <a:cubicBezTo>
                  <a:pt x="3015" y="3376"/>
                  <a:pt x="2776" y="3182"/>
                  <a:pt x="2547" y="2981"/>
                </a:cubicBezTo>
                <a:cubicBezTo>
                  <a:pt x="2537" y="2973"/>
                  <a:pt x="2528" y="2964"/>
                  <a:pt x="2519" y="2956"/>
                </a:cubicBezTo>
                <a:cubicBezTo>
                  <a:pt x="2509" y="2948"/>
                  <a:pt x="2500" y="2939"/>
                  <a:pt x="2491" y="2931"/>
                </a:cubicBezTo>
                <a:cubicBezTo>
                  <a:pt x="2745" y="2757"/>
                  <a:pt x="2954" y="2573"/>
                  <a:pt x="3006" y="2325"/>
                </a:cubicBezTo>
                <a:cubicBezTo>
                  <a:pt x="3051" y="2111"/>
                  <a:pt x="2976" y="1862"/>
                  <a:pt x="2778" y="1566"/>
                </a:cubicBezTo>
                <a:cubicBezTo>
                  <a:pt x="2321" y="884"/>
                  <a:pt x="833" y="264"/>
                  <a:pt x="126" y="0"/>
                </a:cubicBezTo>
                <a:cubicBezTo>
                  <a:pt x="223" y="81"/>
                  <a:pt x="321" y="190"/>
                  <a:pt x="390" y="333"/>
                </a:cubicBezTo>
                <a:close/>
              </a:path>
            </a:pathLst>
          </a:custGeom>
          <a:solidFill>
            <a:schemeClr val="bg1"/>
          </a:solidFill>
          <a:ln>
            <a:noFill/>
          </a:ln>
        </p:spPr>
        <p:txBody>
          <a:bodyPr/>
          <a:lstStyle/>
          <a:p>
            <a:endParaRPr lang="zh-CN" altLang="en-US">
              <a:cs typeface="+mn-ea"/>
              <a:sym typeface="+mn-lt"/>
            </a:endParaRPr>
          </a:p>
        </p:txBody>
      </p:sp>
      <p:sp>
        <p:nvSpPr>
          <p:cNvPr id="12" name="maple-leaf_40149"/>
          <p:cNvSpPr>
            <a:spLocks noChangeAspect="1"/>
          </p:cNvSpPr>
          <p:nvPr/>
        </p:nvSpPr>
        <p:spPr bwMode="auto">
          <a:xfrm>
            <a:off x="5919172" y="2443770"/>
            <a:ext cx="390528" cy="42928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9795" h="593362">
                <a:moveTo>
                  <a:pt x="269925" y="157657"/>
                </a:moveTo>
                <a:lnTo>
                  <a:pt x="264183" y="382676"/>
                </a:lnTo>
                <a:lnTo>
                  <a:pt x="110587" y="312447"/>
                </a:lnTo>
                <a:lnTo>
                  <a:pt x="264183" y="399874"/>
                </a:lnTo>
                <a:lnTo>
                  <a:pt x="262748" y="435705"/>
                </a:lnTo>
                <a:lnTo>
                  <a:pt x="277102" y="435705"/>
                </a:lnTo>
                <a:lnTo>
                  <a:pt x="275667" y="399874"/>
                </a:lnTo>
                <a:lnTo>
                  <a:pt x="429263" y="303847"/>
                </a:lnTo>
                <a:lnTo>
                  <a:pt x="275667" y="381242"/>
                </a:lnTo>
                <a:close/>
                <a:moveTo>
                  <a:pt x="268489" y="0"/>
                </a:moveTo>
                <a:cubicBezTo>
                  <a:pt x="269925" y="0"/>
                  <a:pt x="269925" y="1433"/>
                  <a:pt x="269925" y="1433"/>
                </a:cubicBezTo>
                <a:cubicBezTo>
                  <a:pt x="269925" y="1433"/>
                  <a:pt x="310118" y="101760"/>
                  <a:pt x="324473" y="106060"/>
                </a:cubicBezTo>
                <a:cubicBezTo>
                  <a:pt x="338828" y="110360"/>
                  <a:pt x="379021" y="73095"/>
                  <a:pt x="379021" y="73095"/>
                </a:cubicBezTo>
                <a:cubicBezTo>
                  <a:pt x="379021" y="73095"/>
                  <a:pt x="340263" y="240785"/>
                  <a:pt x="353183" y="246518"/>
                </a:cubicBezTo>
                <a:cubicBezTo>
                  <a:pt x="367538" y="252251"/>
                  <a:pt x="435005" y="167689"/>
                  <a:pt x="435005" y="167689"/>
                </a:cubicBezTo>
                <a:cubicBezTo>
                  <a:pt x="435005" y="187755"/>
                  <a:pt x="457973" y="214986"/>
                  <a:pt x="472328" y="214986"/>
                </a:cubicBezTo>
                <a:cubicBezTo>
                  <a:pt x="485247" y="214986"/>
                  <a:pt x="538360" y="194921"/>
                  <a:pt x="538360" y="194921"/>
                </a:cubicBezTo>
                <a:cubicBezTo>
                  <a:pt x="538360" y="194921"/>
                  <a:pt x="513957" y="266583"/>
                  <a:pt x="513957" y="286648"/>
                </a:cubicBezTo>
                <a:cubicBezTo>
                  <a:pt x="513957" y="305280"/>
                  <a:pt x="539795" y="305280"/>
                  <a:pt x="539795" y="308147"/>
                </a:cubicBezTo>
                <a:cubicBezTo>
                  <a:pt x="539795" y="312447"/>
                  <a:pt x="513957" y="328212"/>
                  <a:pt x="478070" y="361177"/>
                </a:cubicBezTo>
                <a:cubicBezTo>
                  <a:pt x="440747" y="394141"/>
                  <a:pt x="406296" y="415640"/>
                  <a:pt x="406296" y="431406"/>
                </a:cubicBezTo>
                <a:cubicBezTo>
                  <a:pt x="406296" y="444305"/>
                  <a:pt x="420650" y="477269"/>
                  <a:pt x="420650" y="477269"/>
                </a:cubicBezTo>
                <a:cubicBezTo>
                  <a:pt x="420650" y="477269"/>
                  <a:pt x="305812" y="458637"/>
                  <a:pt x="295764" y="455771"/>
                </a:cubicBezTo>
                <a:cubicBezTo>
                  <a:pt x="285715" y="454338"/>
                  <a:pt x="277102" y="454338"/>
                  <a:pt x="277102" y="474403"/>
                </a:cubicBezTo>
                <a:lnTo>
                  <a:pt x="285715" y="593362"/>
                </a:lnTo>
                <a:lnTo>
                  <a:pt x="257006" y="593362"/>
                </a:lnTo>
                <a:lnTo>
                  <a:pt x="264183" y="474403"/>
                </a:lnTo>
                <a:cubicBezTo>
                  <a:pt x="262748" y="454338"/>
                  <a:pt x="254135" y="454338"/>
                  <a:pt x="245522" y="455771"/>
                </a:cubicBezTo>
                <a:cubicBezTo>
                  <a:pt x="235473" y="458637"/>
                  <a:pt x="119200" y="477269"/>
                  <a:pt x="119200" y="477269"/>
                </a:cubicBezTo>
                <a:cubicBezTo>
                  <a:pt x="119200" y="477269"/>
                  <a:pt x="133554" y="445738"/>
                  <a:pt x="133554" y="432839"/>
                </a:cubicBezTo>
                <a:cubicBezTo>
                  <a:pt x="133554" y="417073"/>
                  <a:pt x="99103" y="395575"/>
                  <a:pt x="61780" y="362610"/>
                </a:cubicBezTo>
                <a:cubicBezTo>
                  <a:pt x="24458" y="331079"/>
                  <a:pt x="55" y="313880"/>
                  <a:pt x="55" y="309580"/>
                </a:cubicBezTo>
                <a:cubicBezTo>
                  <a:pt x="-1381" y="306714"/>
                  <a:pt x="25893" y="308147"/>
                  <a:pt x="25893" y="288082"/>
                </a:cubicBezTo>
                <a:cubicBezTo>
                  <a:pt x="25893" y="269449"/>
                  <a:pt x="55" y="196354"/>
                  <a:pt x="55" y="196354"/>
                </a:cubicBezTo>
                <a:cubicBezTo>
                  <a:pt x="55" y="196354"/>
                  <a:pt x="53167" y="216419"/>
                  <a:pt x="67522" y="216419"/>
                </a:cubicBezTo>
                <a:cubicBezTo>
                  <a:pt x="80442" y="216419"/>
                  <a:pt x="103409" y="187755"/>
                  <a:pt x="103409" y="167689"/>
                </a:cubicBezTo>
                <a:cubicBezTo>
                  <a:pt x="103409" y="167689"/>
                  <a:pt x="170877" y="253684"/>
                  <a:pt x="185232" y="246518"/>
                </a:cubicBezTo>
                <a:cubicBezTo>
                  <a:pt x="199586" y="240785"/>
                  <a:pt x="159393" y="74529"/>
                  <a:pt x="159393" y="74529"/>
                </a:cubicBezTo>
                <a:cubicBezTo>
                  <a:pt x="159393" y="74529"/>
                  <a:pt x="199586" y="110360"/>
                  <a:pt x="213941" y="106060"/>
                </a:cubicBezTo>
                <a:cubicBezTo>
                  <a:pt x="228296" y="101760"/>
                  <a:pt x="267054" y="1433"/>
                  <a:pt x="267054" y="1433"/>
                </a:cubicBezTo>
                <a:cubicBezTo>
                  <a:pt x="267054" y="1433"/>
                  <a:pt x="267054" y="0"/>
                  <a:pt x="268489" y="0"/>
                </a:cubicBezTo>
                <a:close/>
              </a:path>
            </a:pathLst>
          </a:custGeom>
          <a:solidFill>
            <a:schemeClr val="bg1"/>
          </a:solidFill>
          <a:ln>
            <a:noFill/>
          </a:ln>
        </p:spPr>
        <p:txBody>
          <a:bodyPr/>
          <a:lstStyle/>
          <a:p>
            <a:endParaRPr lang="zh-CN" altLang="en-US">
              <a:cs typeface="+mn-ea"/>
              <a:sym typeface="+mn-lt"/>
            </a:endParaRPr>
          </a:p>
        </p:txBody>
      </p:sp>
      <p:sp>
        <p:nvSpPr>
          <p:cNvPr id="13" name="文本框 12"/>
          <p:cNvSpPr txBox="1"/>
          <p:nvPr/>
        </p:nvSpPr>
        <p:spPr>
          <a:xfrm>
            <a:off x="6826764" y="2251079"/>
            <a:ext cx="2589964" cy="369332"/>
          </a:xfrm>
          <a:prstGeom prst="rect">
            <a:avLst/>
          </a:prstGeom>
          <a:noFill/>
        </p:spPr>
        <p:txBody>
          <a:bodyPr wrap="square" rtlCol="0">
            <a:spAutoFit/>
          </a:bodyPr>
          <a:lstStyle/>
          <a:p>
            <a:r>
              <a:rPr lang="zh-CN" altLang="en-US" dirty="0">
                <a:solidFill>
                  <a:srgbClr val="323F4F"/>
                </a:solidFill>
                <a:cs typeface="+mn-ea"/>
                <a:sym typeface="+mn-lt"/>
              </a:rPr>
              <a:t>试茶</a:t>
            </a:r>
            <a:endParaRPr lang="en-US" altLang="zh-CN" dirty="0">
              <a:solidFill>
                <a:srgbClr val="323F4F"/>
              </a:solidFill>
              <a:cs typeface="+mn-ea"/>
              <a:sym typeface="+mn-lt"/>
            </a:endParaRPr>
          </a:p>
        </p:txBody>
      </p:sp>
      <p:sp>
        <p:nvSpPr>
          <p:cNvPr id="14" name="文本框 13"/>
          <p:cNvSpPr txBox="1"/>
          <p:nvPr/>
        </p:nvSpPr>
        <p:spPr>
          <a:xfrm>
            <a:off x="6675555" y="2598695"/>
            <a:ext cx="4870451" cy="1321965"/>
          </a:xfrm>
          <a:prstGeom prst="rect">
            <a:avLst/>
          </a:prstGeom>
          <a:noFill/>
        </p:spPr>
        <p:txBody>
          <a:bodyPr wrap="square" rtlCol="0">
            <a:spAutoFit/>
          </a:bodyPr>
          <a:lstStyle>
            <a:defPPr>
              <a:defRPr lang="en-US"/>
            </a:defPPr>
            <a:lvl1pPr defTabSz="914400">
              <a:lnSpc>
                <a:spcPct val="200000"/>
              </a:lnSpc>
              <a:defRPr sz="1400">
                <a:solidFill>
                  <a:srgbClr val="323F4F"/>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竹庐火候，茗碗清缘，为人所爱。唐代温庭编有诗道：“采茶溪树绿，煮药石泉清。”白居易也有诗：“留杨和冷食，出火煮新茶。”大概写的都是清明、谷雨前后品茶的韵事。</a:t>
            </a:r>
          </a:p>
        </p:txBody>
      </p:sp>
      <p:sp>
        <p:nvSpPr>
          <p:cNvPr id="15" name="文本框 14"/>
          <p:cNvSpPr txBox="1"/>
          <p:nvPr/>
        </p:nvSpPr>
        <p:spPr>
          <a:xfrm>
            <a:off x="2697675" y="4889191"/>
            <a:ext cx="2589964" cy="369332"/>
          </a:xfrm>
          <a:prstGeom prst="rect">
            <a:avLst/>
          </a:prstGeom>
          <a:noFill/>
        </p:spPr>
        <p:txBody>
          <a:bodyPr wrap="square" rtlCol="0">
            <a:spAutoFit/>
          </a:bodyPr>
          <a:lstStyle/>
          <a:p>
            <a:pPr algn="r"/>
            <a:r>
              <a:rPr lang="zh-CN" altLang="en-US" dirty="0">
                <a:solidFill>
                  <a:srgbClr val="323F4F"/>
                </a:solidFill>
                <a:cs typeface="+mn-ea"/>
                <a:sym typeface="+mn-lt"/>
              </a:rPr>
              <a:t>制茶</a:t>
            </a:r>
            <a:endParaRPr lang="en-US" altLang="zh-CN" dirty="0">
              <a:solidFill>
                <a:srgbClr val="323F4F"/>
              </a:solidFill>
              <a:cs typeface="+mn-ea"/>
              <a:sym typeface="+mn-lt"/>
            </a:endParaRPr>
          </a:p>
        </p:txBody>
      </p:sp>
      <p:sp>
        <p:nvSpPr>
          <p:cNvPr id="16" name="文本框 15"/>
          <p:cNvSpPr txBox="1"/>
          <p:nvPr/>
        </p:nvSpPr>
        <p:spPr>
          <a:xfrm>
            <a:off x="967250" y="5236807"/>
            <a:ext cx="4970417" cy="1321965"/>
          </a:xfrm>
          <a:prstGeom prst="rect">
            <a:avLst/>
          </a:prstGeom>
          <a:noFill/>
        </p:spPr>
        <p:txBody>
          <a:bodyPr wrap="square" rtlCol="0">
            <a:spAutoFit/>
          </a:bodyPr>
          <a:lstStyle>
            <a:defPPr>
              <a:defRPr lang="en-US"/>
            </a:defPPr>
            <a:lvl1pPr defTabSz="914400">
              <a:lnSpc>
                <a:spcPct val="200000"/>
              </a:lnSpc>
              <a:defRPr sz="1400">
                <a:solidFill>
                  <a:srgbClr val="323F4F"/>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制茶时应将茶叶择净微燕，等变色后摊开，扇去热气。揉茶完毕，用火气焙干，以著叶包起。有谚语道：“善蒸不若善炒，善晒不如善焙。”可见茶以炒焙制成的更佳。</a:t>
            </a:r>
            <a:endParaRPr lang="en-US" altLang="zh-CN" dirty="0">
              <a:latin typeface="+mn-lt"/>
              <a:ea typeface="+mn-ea"/>
              <a:cs typeface="+mn-ea"/>
              <a:sym typeface="+mn-lt"/>
            </a:endParaRPr>
          </a:p>
        </p:txBody>
      </p:sp>
      <p:pic>
        <p:nvPicPr>
          <p:cNvPr id="17" name="图片 16"/>
          <p:cNvPicPr>
            <a:picLocks noChangeAspect="1"/>
          </p:cNvPicPr>
          <p:nvPr/>
        </p:nvPicPr>
        <p:blipFill rotWithShape="1">
          <a:blip r:embed="rId4" cstate="screen"/>
          <a:srcRect/>
          <a:stretch>
            <a:fillRect/>
          </a:stretch>
        </p:blipFill>
        <p:spPr>
          <a:xfrm>
            <a:off x="1580514" y="1464927"/>
            <a:ext cx="3865903" cy="3524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childTnLst>
                                </p:cTn>
                              </p:par>
                              <p:par>
                                <p:cTn id="36" presetID="35" presetClass="path" presetSubtype="0" decel="100000" fill="hold" grpId="1" nodeType="withEffect">
                                  <p:stCondLst>
                                    <p:cond delay="2500"/>
                                  </p:stCondLst>
                                  <p:childTnLst>
                                    <p:animMotion origin="layout" path="M 4.16667E-6 -2.59259E-6 L -0.04558 -2.59259E-6 " pathEditMode="relative" rAng="0" ptsTypes="AA">
                                      <p:cBhvr>
                                        <p:cTn id="37" dur="1500" spd="-100000" fill="hold"/>
                                        <p:tgtEl>
                                          <p:spTgt spid="13"/>
                                        </p:tgtEl>
                                        <p:attrNameLst>
                                          <p:attrName>ppt_x</p:attrName>
                                          <p:attrName>ppt_y</p:attrName>
                                        </p:attrNameLst>
                                      </p:cBhvr>
                                      <p:rCtr x="-2279" y="0"/>
                                    </p:animMotion>
                                  </p:childTnLst>
                                </p:cTn>
                              </p:par>
                              <p:par>
                                <p:cTn id="38" presetID="10" presetClass="entr" presetSubtype="0" fill="hold" grpId="0" nodeType="withEffect">
                                  <p:stCondLst>
                                    <p:cond delay="2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35" presetClass="path" presetSubtype="0" decel="100000" fill="hold" grpId="1" nodeType="withEffect">
                                  <p:stCondLst>
                                    <p:cond delay="2750"/>
                                  </p:stCondLst>
                                  <p:childTnLst>
                                    <p:animMotion origin="layout" path="M 4.375E-6 0 L -0.04558 0 " pathEditMode="relative" rAng="0" ptsTypes="AA">
                                      <p:cBhvr>
                                        <p:cTn id="42" dur="1500" spd="-100000" fill="hold"/>
                                        <p:tgtEl>
                                          <p:spTgt spid="14"/>
                                        </p:tgtEl>
                                        <p:attrNameLst>
                                          <p:attrName>ppt_x</p:attrName>
                                          <p:attrName>ppt_y</p:attrName>
                                        </p:attrNameLst>
                                      </p:cBhvr>
                                      <p:rCtr x="-2279" y="0"/>
                                    </p:animMotion>
                                  </p:childTnLst>
                                </p:cTn>
                              </p:par>
                              <p:par>
                                <p:cTn id="43" presetID="10" presetClass="entr" presetSubtype="0" fill="hold" grpId="0" nodeType="withEffect">
                                  <p:stCondLst>
                                    <p:cond delay="25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750"/>
                                        <p:tgtEl>
                                          <p:spTgt spid="15"/>
                                        </p:tgtEl>
                                      </p:cBhvr>
                                    </p:animEffect>
                                  </p:childTnLst>
                                </p:cTn>
                              </p:par>
                              <p:par>
                                <p:cTn id="46" presetID="35" presetClass="path" presetSubtype="0" decel="100000" fill="hold" grpId="1" nodeType="withEffect">
                                  <p:stCondLst>
                                    <p:cond delay="2500"/>
                                  </p:stCondLst>
                                  <p:childTnLst>
                                    <p:animMotion origin="layout" path="M -3.95833E-6 -4.81481E-6 L -0.04557 -4.81481E-6 " pathEditMode="relative" rAng="0" ptsTypes="AA">
                                      <p:cBhvr>
                                        <p:cTn id="47" dur="1500" spd="-100000" fill="hold"/>
                                        <p:tgtEl>
                                          <p:spTgt spid="15"/>
                                        </p:tgtEl>
                                        <p:attrNameLst>
                                          <p:attrName>ppt_x</p:attrName>
                                          <p:attrName>ppt_y</p:attrName>
                                        </p:attrNameLst>
                                      </p:cBhvr>
                                      <p:rCtr x="-2279" y="0"/>
                                    </p:animMotion>
                                  </p:childTnLst>
                                </p:cTn>
                              </p:par>
                              <p:par>
                                <p:cTn id="48" presetID="10" presetClass="entr" presetSubtype="0" fill="hold" grpId="0" nodeType="withEffect">
                                  <p:stCondLst>
                                    <p:cond delay="275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750"/>
                                        <p:tgtEl>
                                          <p:spTgt spid="16"/>
                                        </p:tgtEl>
                                      </p:cBhvr>
                                    </p:animEffect>
                                  </p:childTnLst>
                                </p:cTn>
                              </p:par>
                              <p:par>
                                <p:cTn id="51" presetID="35" presetClass="path" presetSubtype="0" decel="100000" fill="hold" grpId="1" nodeType="withEffect">
                                  <p:stCondLst>
                                    <p:cond delay="2750"/>
                                  </p:stCondLst>
                                  <p:childTnLst>
                                    <p:animMotion origin="layout" path="M -2.91667E-6 -2.22222E-6 L -0.04557 -2.22222E-6 " pathEditMode="relative" rAng="0" ptsTypes="AA">
                                      <p:cBhvr>
                                        <p:cTn id="52" dur="1500" spd="-100000" fill="hold"/>
                                        <p:tgtEl>
                                          <p:spTgt spid="16"/>
                                        </p:tgtEl>
                                        <p:attrNameLst>
                                          <p:attrName>ppt_x</p:attrName>
                                          <p:attrName>ppt_y</p:attrName>
                                        </p:attrNameLst>
                                      </p:cBhvr>
                                      <p:rCtr x="-2279" y="0"/>
                                    </p:animMotion>
                                  </p:childTnLst>
                                </p:cTn>
                              </p:par>
                              <p:par>
                                <p:cTn id="53" presetID="2" presetClass="entr" presetSubtype="4" fill="hold" nodeType="withEffect">
                                  <p:stCondLst>
                                    <p:cond delay="275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animBg="1"/>
      <p:bldP spid="9" grpId="0" animBg="1"/>
      <p:bldP spid="13" grpId="0"/>
      <p:bldP spid="13" grpId="1"/>
      <p:bldP spid="14" grpId="0"/>
      <p:bldP spid="14" grpId="1"/>
      <p:bldP spid="15" grpId="0"/>
      <p:bldP spid="15" grpId="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2700" y="2700020"/>
            <a:ext cx="6103620" cy="3155950"/>
          </a:xfrm>
          <a:prstGeom prst="rect">
            <a:avLst/>
          </a:prstGeom>
          <a:solidFill>
            <a:srgbClr val="1992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565015" y="-9525"/>
            <a:ext cx="150495" cy="6877050"/>
            <a:chOff x="7189" y="-15"/>
            <a:chExt cx="237" cy="10830"/>
          </a:xfrm>
        </p:grpSpPr>
        <p:grpSp>
          <p:nvGrpSpPr>
            <p:cNvPr id="5" name="组合 4"/>
            <p:cNvGrpSpPr/>
            <p:nvPr/>
          </p:nvGrpSpPr>
          <p:grpSpPr>
            <a:xfrm>
              <a:off x="7302" y="-15"/>
              <a:ext cx="11" cy="10830"/>
              <a:chOff x="7302" y="-15"/>
              <a:chExt cx="11" cy="10830"/>
            </a:xfrm>
          </p:grpSpPr>
          <p:cxnSp>
            <p:nvCxnSpPr>
              <p:cNvPr id="7" name="直接连接符 6"/>
              <p:cNvCxnSpPr/>
              <p:nvPr/>
            </p:nvCxnSpPr>
            <p:spPr>
              <a:xfrm>
                <a:off x="7313" y="-15"/>
                <a:ext cx="0" cy="10830"/>
              </a:xfrm>
              <a:prstGeom prst="line">
                <a:avLst/>
              </a:prstGeom>
              <a:ln w="28575" cmpd="sng">
                <a:solidFill>
                  <a:srgbClr val="7ABDB0">
                    <a:alpha val="7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2" y="4252"/>
                <a:ext cx="11" cy="4969"/>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7189" y="5658"/>
              <a:ext cx="237" cy="2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227330" y="3007995"/>
            <a:ext cx="4166235" cy="2215991"/>
          </a:xfrm>
          <a:prstGeom prst="rect">
            <a:avLst/>
          </a:prstGeom>
          <a:noFill/>
        </p:spPr>
        <p:txBody>
          <a:bodyPr wrap="square" rtlCol="0">
            <a:spAutoFit/>
          </a:bodyPr>
          <a:lstStyle/>
          <a:p>
            <a:pPr algn="ctr"/>
            <a:r>
              <a:rPr lang="en-US" altLang="zh-CN" sz="13800" b="1" dirty="0">
                <a:solidFill>
                  <a:schemeClr val="bg1"/>
                </a:solidFill>
                <a:cs typeface="+mn-ea"/>
                <a:sym typeface="+mn-lt"/>
              </a:rPr>
              <a:t>04</a:t>
            </a:r>
          </a:p>
        </p:txBody>
      </p:sp>
      <p:sp>
        <p:nvSpPr>
          <p:cNvPr id="10" name="文本框 9"/>
          <p:cNvSpPr txBox="1"/>
          <p:nvPr/>
        </p:nvSpPr>
        <p:spPr>
          <a:xfrm>
            <a:off x="6496685" y="3939540"/>
            <a:ext cx="3689985" cy="830997"/>
          </a:xfrm>
          <a:prstGeom prst="rect">
            <a:avLst/>
          </a:prstGeom>
          <a:noFill/>
        </p:spPr>
        <p:txBody>
          <a:bodyPr wrap="square" rtlCol="0">
            <a:spAutoFit/>
          </a:bodyPr>
          <a:lstStyle/>
          <a:p>
            <a:r>
              <a:rPr lang="zh-CN" altLang="en-US" sz="4800" dirty="0">
                <a:cs typeface="+mn-ea"/>
                <a:sym typeface="+mn-lt"/>
              </a:rPr>
              <a:t>谷雨的美食</a:t>
            </a:r>
          </a:p>
        </p:txBody>
      </p:sp>
      <p:sp>
        <p:nvSpPr>
          <p:cNvPr id="11" name="文本框 10"/>
          <p:cNvSpPr txBox="1"/>
          <p:nvPr/>
        </p:nvSpPr>
        <p:spPr>
          <a:xfrm>
            <a:off x="5224145" y="2886075"/>
            <a:ext cx="3274060" cy="706755"/>
          </a:xfrm>
          <a:prstGeom prst="rect">
            <a:avLst/>
          </a:prstGeom>
          <a:noFill/>
        </p:spPr>
        <p:txBody>
          <a:bodyPr wrap="square" rtlCol="0">
            <a:spAutoFit/>
          </a:bodyPr>
          <a:lstStyle/>
          <a:p>
            <a:pPr algn="dist" fontAlgn="auto"/>
            <a:r>
              <a:rPr lang="en-US" altLang="zh-CN" sz="4000" dirty="0">
                <a:solidFill>
                  <a:schemeClr val="bg1"/>
                </a:solidFill>
                <a:cs typeface="+mn-ea"/>
                <a:sym typeface="+mn-lt"/>
              </a:rPr>
              <a:t>PA</a:t>
            </a:r>
            <a:r>
              <a:rPr lang="en-US" altLang="zh-CN" sz="4000" dirty="0">
                <a:solidFill>
                  <a:schemeClr val="tx1"/>
                </a:solidFill>
                <a:cs typeface="+mn-ea"/>
                <a:sym typeface="+mn-lt"/>
              </a:rPr>
              <a:t>RT FORE</a:t>
            </a:r>
          </a:p>
        </p:txBody>
      </p:sp>
      <p:pic>
        <p:nvPicPr>
          <p:cNvPr id="13" name="图片 12"/>
          <p:cNvPicPr>
            <a:picLocks noChangeAspect="1"/>
          </p:cNvPicPr>
          <p:nvPr/>
        </p:nvPicPr>
        <p:blipFill>
          <a:blip r:embed="rId3" cstate="email"/>
          <a:stretch>
            <a:fillRect/>
          </a:stretch>
        </p:blipFill>
        <p:spPr>
          <a:xfrm>
            <a:off x="8112508" y="-147931"/>
            <a:ext cx="4148324" cy="3914116"/>
          </a:xfrm>
          <a:prstGeom prst="rect">
            <a:avLst/>
          </a:prstGeom>
        </p:spPr>
      </p:pic>
      <p:pic>
        <p:nvPicPr>
          <p:cNvPr id="15" name="图片 14"/>
          <p:cNvPicPr>
            <a:picLocks noChangeAspect="1"/>
          </p:cNvPicPr>
          <p:nvPr/>
        </p:nvPicPr>
        <p:blipFill rotWithShape="1">
          <a:blip r:embed="rId4" cstate="email"/>
          <a:srcRect/>
          <a:stretch>
            <a:fillRect/>
          </a:stretch>
        </p:blipFill>
        <p:spPr>
          <a:xfrm>
            <a:off x="0" y="4770537"/>
            <a:ext cx="4654253" cy="209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9" grpId="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521307" cy="830997"/>
          </a:xfrm>
          <a:prstGeom prst="rect">
            <a:avLst/>
          </a:prstGeom>
          <a:noFill/>
        </p:spPr>
        <p:txBody>
          <a:bodyPr wrap="square" rtlCol="0">
            <a:spAutoFit/>
          </a:bodyPr>
          <a:lstStyle/>
          <a:p>
            <a:pPr lvl="0" algn="ctr"/>
            <a:r>
              <a:rPr lang="zh-CN" altLang="en-US" sz="4800" dirty="0">
                <a:solidFill>
                  <a:prstClr val="black"/>
                </a:solidFill>
                <a:cs typeface="+mn-ea"/>
                <a:sym typeface="+mn-lt"/>
              </a:rPr>
              <a:t>谷雨的美食</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04</a:t>
            </a:r>
          </a:p>
        </p:txBody>
      </p:sp>
      <p:grpSp>
        <p:nvGrpSpPr>
          <p:cNvPr id="7" name="组合 6"/>
          <p:cNvGrpSpPr/>
          <p:nvPr/>
        </p:nvGrpSpPr>
        <p:grpSpPr>
          <a:xfrm>
            <a:off x="1074420" y="2078990"/>
            <a:ext cx="3977640" cy="3977640"/>
            <a:chOff x="1074420" y="2078990"/>
            <a:chExt cx="3977640" cy="3977640"/>
          </a:xfrm>
          <a:blipFill dpi="0" rotWithShape="1">
            <a:blip r:embed="rId3"/>
            <a:srcRect/>
            <a:tile tx="0" ty="0" sx="50000" sy="50000" flip="none" algn="ctr"/>
          </a:blipFill>
        </p:grpSpPr>
        <p:sp>
          <p:nvSpPr>
            <p:cNvPr id="8" name="Rectangle 20"/>
            <p:cNvSpPr/>
            <p:nvPr/>
          </p:nvSpPr>
          <p:spPr>
            <a:xfrm>
              <a:off x="1074420" y="4113530"/>
              <a:ext cx="1943100" cy="19431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tr-TR" sz="900" b="0" i="0" u="none" strike="noStrike" kern="0" cap="none" spc="0" normalizeH="0" baseline="0" noProof="0">
                <a:ln>
                  <a:noFill/>
                </a:ln>
                <a:solidFill>
                  <a:srgbClr val="FFFFFF"/>
                </a:solidFill>
                <a:effectLst/>
                <a:uLnTx/>
                <a:uFillTx/>
                <a:cs typeface="+mn-ea"/>
                <a:sym typeface="+mn-lt"/>
              </a:endParaRPr>
            </a:p>
          </p:txBody>
        </p:sp>
        <p:sp>
          <p:nvSpPr>
            <p:cNvPr id="9" name="Rectangle 21"/>
            <p:cNvSpPr/>
            <p:nvPr/>
          </p:nvSpPr>
          <p:spPr>
            <a:xfrm>
              <a:off x="3108960" y="4113530"/>
              <a:ext cx="1943100" cy="19431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tr-TR" sz="900" b="0" i="0" u="none" strike="noStrike" kern="0" cap="none" spc="0" normalizeH="0" baseline="0" noProof="0">
                <a:ln>
                  <a:noFill/>
                </a:ln>
                <a:solidFill>
                  <a:srgbClr val="FFFFFF"/>
                </a:solidFill>
                <a:effectLst/>
                <a:uLnTx/>
                <a:uFillTx/>
                <a:cs typeface="+mn-ea"/>
                <a:sym typeface="+mn-lt"/>
              </a:endParaRPr>
            </a:p>
          </p:txBody>
        </p:sp>
        <p:sp>
          <p:nvSpPr>
            <p:cNvPr id="10" name="Rectangle 10"/>
            <p:cNvSpPr/>
            <p:nvPr/>
          </p:nvSpPr>
          <p:spPr>
            <a:xfrm>
              <a:off x="1074420" y="2078990"/>
              <a:ext cx="1943100" cy="19431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tr-TR" sz="900" b="0" i="0" u="none" strike="noStrike" kern="0" cap="none" spc="0" normalizeH="0" baseline="0" noProof="0" dirty="0">
                <a:ln>
                  <a:noFill/>
                </a:ln>
                <a:solidFill>
                  <a:srgbClr val="FFFFFF"/>
                </a:solidFill>
                <a:effectLst/>
                <a:uLnTx/>
                <a:uFillTx/>
                <a:cs typeface="+mn-ea"/>
                <a:sym typeface="+mn-lt"/>
              </a:endParaRPr>
            </a:p>
          </p:txBody>
        </p:sp>
        <p:sp>
          <p:nvSpPr>
            <p:cNvPr id="11" name="Rectangle 11"/>
            <p:cNvSpPr/>
            <p:nvPr/>
          </p:nvSpPr>
          <p:spPr>
            <a:xfrm>
              <a:off x="3108960" y="2078990"/>
              <a:ext cx="1943100" cy="19431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tr-TR" sz="900" b="0" i="0" u="none" strike="noStrike" kern="0" cap="none" spc="0" normalizeH="0" baseline="0" noProof="0">
                <a:ln>
                  <a:noFill/>
                </a:ln>
                <a:solidFill>
                  <a:srgbClr val="FFFFFF"/>
                </a:solidFill>
                <a:effectLst/>
                <a:uLnTx/>
                <a:uFillTx/>
                <a:cs typeface="+mn-ea"/>
                <a:sym typeface="+mn-lt"/>
              </a:endParaRPr>
            </a:p>
          </p:txBody>
        </p:sp>
      </p:grpSp>
      <p:sp>
        <p:nvSpPr>
          <p:cNvPr id="12" name="Rectangle 6"/>
          <p:cNvSpPr/>
          <p:nvPr/>
        </p:nvSpPr>
        <p:spPr bwMode="auto">
          <a:xfrm flipH="1">
            <a:off x="5334000" y="2078990"/>
            <a:ext cx="76200" cy="3977005"/>
          </a:xfrm>
          <a:prstGeom prst="rect">
            <a:avLst/>
          </a:prstGeom>
          <a:solidFill>
            <a:srgbClr val="7ABDB0"/>
          </a:solidFill>
          <a:ln w="25400" cap="flat">
            <a:solidFill>
              <a:srgbClr val="7ABDB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rgbClr val="000000"/>
              </a:solidFill>
              <a:effectLst/>
              <a:uLnTx/>
              <a:uFillTx/>
              <a:cs typeface="+mn-ea"/>
              <a:sym typeface="+mn-lt"/>
            </a:endParaRPr>
          </a:p>
        </p:txBody>
      </p:sp>
      <p:sp>
        <p:nvSpPr>
          <p:cNvPr id="13" name="文本框 12"/>
          <p:cNvSpPr txBox="1"/>
          <p:nvPr/>
        </p:nvSpPr>
        <p:spPr>
          <a:xfrm>
            <a:off x="5691505" y="2652364"/>
            <a:ext cx="5532641" cy="891078"/>
          </a:xfrm>
          <a:prstGeom prst="rect">
            <a:avLst/>
          </a:prstGeom>
          <a:noFill/>
        </p:spPr>
        <p:txBody>
          <a:bodyPr wrap="square" rtlCol="0">
            <a:spAutoFit/>
          </a:bodyPr>
          <a:lstStyle>
            <a:defPPr>
              <a:defRPr lang="en-US"/>
            </a:defPPr>
            <a:lvl1pPr defTabSz="914400">
              <a:lnSpc>
                <a:spcPct val="200000"/>
              </a:lnSpc>
              <a:defRPr sz="1400">
                <a:solidFill>
                  <a:srgbClr val="323F4F"/>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我国是世界种茶、制茶、饮茶大国，其历史悠久，茶文化丰富多采，博大精深，于世公认。而谷雨新茶是我国茶文化的一个重要组成部分。</a:t>
            </a:r>
          </a:p>
        </p:txBody>
      </p:sp>
      <p:sp>
        <p:nvSpPr>
          <p:cNvPr id="14" name="文本框 13"/>
          <p:cNvSpPr txBox="1"/>
          <p:nvPr/>
        </p:nvSpPr>
        <p:spPr>
          <a:xfrm>
            <a:off x="5691505" y="2216150"/>
            <a:ext cx="3312160" cy="369332"/>
          </a:xfrm>
          <a:prstGeom prst="rect">
            <a:avLst/>
          </a:prstGeom>
          <a:noFill/>
        </p:spPr>
        <p:txBody>
          <a:bodyPr wrap="square" rtlCol="0">
            <a:spAutoFit/>
          </a:bodyPr>
          <a:lstStyle>
            <a:defPPr>
              <a:defRPr lang="en-US"/>
            </a:defPPr>
            <a:lvl1pPr>
              <a:defRPr>
                <a:solidFill>
                  <a:srgbClr val="323F4F"/>
                </a:solidFill>
                <a:latin typeface="Century Gothic" panose="020B0502020202020204" pitchFamily="34" charset="0"/>
                <a:ea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谷雨新茶</a:t>
            </a:r>
          </a:p>
        </p:txBody>
      </p:sp>
      <p:sp>
        <p:nvSpPr>
          <p:cNvPr id="17" name="文本框 16"/>
          <p:cNvSpPr txBox="1"/>
          <p:nvPr/>
        </p:nvSpPr>
        <p:spPr>
          <a:xfrm>
            <a:off x="5712460" y="4365078"/>
            <a:ext cx="5532641" cy="891078"/>
          </a:xfrm>
          <a:prstGeom prst="rect">
            <a:avLst/>
          </a:prstGeom>
          <a:noFill/>
        </p:spPr>
        <p:txBody>
          <a:bodyPr wrap="square" rtlCol="0">
            <a:spAutoFit/>
          </a:bodyPr>
          <a:lstStyle>
            <a:defPPr>
              <a:defRPr lang="en-US"/>
            </a:defPPr>
            <a:lvl1pPr defTabSz="914400">
              <a:lnSpc>
                <a:spcPct val="200000"/>
              </a:lnSpc>
              <a:defRPr sz="1400">
                <a:solidFill>
                  <a:srgbClr val="323F4F"/>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谷雨日，摘采新鲜龙须菜或炒食或拌食，均清脆鲜嫩，味极佳。新鲜龙须菜以北京天坛的最佳。旧时北京市民多往天坛采摘尝鲜。</a:t>
            </a:r>
          </a:p>
        </p:txBody>
      </p:sp>
      <p:sp>
        <p:nvSpPr>
          <p:cNvPr id="18" name="文本框 17"/>
          <p:cNvSpPr txBox="1"/>
          <p:nvPr/>
        </p:nvSpPr>
        <p:spPr>
          <a:xfrm>
            <a:off x="5712460" y="3928864"/>
            <a:ext cx="3312160" cy="369332"/>
          </a:xfrm>
          <a:prstGeom prst="rect">
            <a:avLst/>
          </a:prstGeom>
          <a:noFill/>
        </p:spPr>
        <p:txBody>
          <a:bodyPr wrap="square" rtlCol="0">
            <a:spAutoFit/>
          </a:bodyPr>
          <a:lstStyle>
            <a:defPPr>
              <a:defRPr lang="en-US"/>
            </a:defPPr>
            <a:lvl1pPr>
              <a:defRPr>
                <a:solidFill>
                  <a:srgbClr val="323F4F"/>
                </a:solidFill>
                <a:latin typeface="Century Gothic" panose="020B0502020202020204" pitchFamily="34" charset="0"/>
                <a:ea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龙须菜</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par>
                          <p:cTn id="22" fill="hold">
                            <p:stCondLst>
                              <p:cond delay="2000"/>
                            </p:stCondLst>
                            <p:childTnLst>
                              <p:par>
                                <p:cTn id="23" presetID="14" presetClass="entr" presetSubtype="5" fill="hold" grpId="0" nodeType="after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randombar(vertical)">
                                      <p:cBhvr>
                                        <p:cTn id="25" dur="500"/>
                                        <p:tgtEl>
                                          <p:spTgt spid="13"/>
                                        </p:tgtEl>
                                      </p:cBhvr>
                                    </p:animEffec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Right)">
                                      <p:cBhvr>
                                        <p:cTn id="29" dur="500"/>
                                        <p:tgtEl>
                                          <p:spTgt spid="18"/>
                                        </p:tgtEl>
                                      </p:cBhvr>
                                    </p:animEffect>
                                  </p:childTnLst>
                                </p:cTn>
                              </p:par>
                            </p:childTnLst>
                          </p:cTn>
                        </p:par>
                        <p:par>
                          <p:cTn id="30" fill="hold">
                            <p:stCondLst>
                              <p:cond delay="3500"/>
                            </p:stCondLst>
                            <p:childTnLst>
                              <p:par>
                                <p:cTn id="31" presetID="14" presetClass="entr" presetSubtype="5" fill="hold" grpId="0" nodeType="afterEffect">
                                  <p:stCondLst>
                                    <p:cond delay="500"/>
                                  </p:stCondLst>
                                  <p:childTnLst>
                                    <p:set>
                                      <p:cBhvr>
                                        <p:cTn id="32" dur="1" fill="hold">
                                          <p:stCondLst>
                                            <p:cond delay="0"/>
                                          </p:stCondLst>
                                        </p:cTn>
                                        <p:tgtEl>
                                          <p:spTgt spid="17"/>
                                        </p:tgtEl>
                                        <p:attrNameLst>
                                          <p:attrName>style.visibility</p:attrName>
                                        </p:attrNameLst>
                                      </p:cBhvr>
                                      <p:to>
                                        <p:strVal val="visible"/>
                                      </p:to>
                                    </p:set>
                                    <p:animEffect transition="in" filter="randombar(vertical)">
                                      <p:cBhvr>
                                        <p:cTn id="33" dur="500"/>
                                        <p:tgtEl>
                                          <p:spTgt spid="17"/>
                                        </p:tgtEl>
                                      </p:cBhvr>
                                    </p:animEffect>
                                  </p:childTnLst>
                                </p:cTn>
                              </p:par>
                              <p:par>
                                <p:cTn id="34" presetID="16" presetClass="entr" presetSubtype="21"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2" grpId="0" animBg="1"/>
      <p:bldP spid="13" grpId="0"/>
      <p:bldP spid="14"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521307" cy="830997"/>
          </a:xfrm>
          <a:prstGeom prst="rect">
            <a:avLst/>
          </a:prstGeom>
          <a:noFill/>
        </p:spPr>
        <p:txBody>
          <a:bodyPr wrap="square" rtlCol="0">
            <a:spAutoFit/>
          </a:bodyPr>
          <a:lstStyle/>
          <a:p>
            <a:pPr lvl="0" algn="ctr"/>
            <a:r>
              <a:rPr lang="zh-CN" altLang="en-US" sz="4800" dirty="0">
                <a:solidFill>
                  <a:prstClr val="black"/>
                </a:solidFill>
                <a:cs typeface="+mn-ea"/>
                <a:sym typeface="+mn-lt"/>
              </a:rPr>
              <a:t>谷雨的美食</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04</a:t>
            </a:r>
          </a:p>
        </p:txBody>
      </p:sp>
      <p:grpSp>
        <p:nvGrpSpPr>
          <p:cNvPr id="7" name="组合 6"/>
          <p:cNvGrpSpPr/>
          <p:nvPr/>
        </p:nvGrpSpPr>
        <p:grpSpPr>
          <a:xfrm>
            <a:off x="517112" y="4580363"/>
            <a:ext cx="3647440" cy="1677582"/>
            <a:chOff x="395684" y="3175143"/>
            <a:chExt cx="3647440" cy="1677582"/>
          </a:xfrm>
        </p:grpSpPr>
        <p:sp>
          <p:nvSpPr>
            <p:cNvPr id="8" name="TextBox 11"/>
            <p:cNvSpPr txBox="1"/>
            <p:nvPr/>
          </p:nvSpPr>
          <p:spPr>
            <a:xfrm>
              <a:off x="395684" y="3175143"/>
              <a:ext cx="2787015" cy="366639"/>
            </a:xfrm>
            <a:prstGeom prst="rect">
              <a:avLst/>
            </a:prstGeom>
            <a:noFill/>
          </p:spPr>
          <p:txBody>
            <a:bodyPr wrap="square" rtlCol="0">
              <a:spAutoFit/>
            </a:bodyPr>
            <a:lstStyle>
              <a:defPPr>
                <a:defRPr lang="en-US"/>
              </a:defPPr>
              <a:lvl1pPr>
                <a:defRPr>
                  <a:solidFill>
                    <a:srgbClr val="323F4F"/>
                  </a:solidFill>
                  <a:latin typeface="Century Gothic" panose="020B0502020202020204" pitchFamily="34" charset="0"/>
                  <a:ea typeface="微软雅黑" panose="020B0503020204020204"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香椿拌豆腐</a:t>
              </a:r>
            </a:p>
          </p:txBody>
        </p:sp>
        <p:sp>
          <p:nvSpPr>
            <p:cNvPr id="9" name="矩形 8"/>
            <p:cNvSpPr/>
            <p:nvPr/>
          </p:nvSpPr>
          <p:spPr>
            <a:xfrm>
              <a:off x="395684" y="3530760"/>
              <a:ext cx="3647440" cy="1321965"/>
            </a:xfrm>
            <a:prstGeom prst="rect">
              <a:avLst/>
            </a:prstGeom>
            <a:noFill/>
          </p:spPr>
          <p:txBody>
            <a:bodyPr wrap="square" rtlCol="0">
              <a:spAutoFit/>
            </a:bodyPr>
            <a:lstStyle/>
            <a:p>
              <a:pPr defTabSz="914400">
                <a:lnSpc>
                  <a:spcPct val="200000"/>
                </a:lnSpc>
              </a:pPr>
              <a:r>
                <a:rPr lang="zh-CN" altLang="en-US" sz="1400" dirty="0">
                  <a:solidFill>
                    <a:srgbClr val="323F4F"/>
                  </a:solidFill>
                  <a:cs typeface="+mn-ea"/>
                  <a:sym typeface="+mn-lt"/>
                </a:rPr>
                <a:t>香椿是香椿树的嫩芽或嫩叶。早春三月，香椿树嫩叶满枝，春芽稍露，其叶和芽均可入菜，清香无比</a:t>
              </a:r>
            </a:p>
          </p:txBody>
        </p:sp>
      </p:grpSp>
      <p:pic>
        <p:nvPicPr>
          <p:cNvPr id="16" name="图片 15"/>
          <p:cNvPicPr>
            <a:picLocks noChangeAspect="1"/>
          </p:cNvPicPr>
          <p:nvPr/>
        </p:nvPicPr>
        <p:blipFill>
          <a:blip r:embed="rId3" cstate="email"/>
          <a:stretch>
            <a:fillRect/>
          </a:stretch>
        </p:blipFill>
        <p:spPr>
          <a:xfrm>
            <a:off x="653870" y="1908187"/>
            <a:ext cx="2916992" cy="2916992"/>
          </a:xfrm>
          <a:prstGeom prst="rect">
            <a:avLst/>
          </a:prstGeom>
        </p:spPr>
      </p:pic>
      <p:pic>
        <p:nvPicPr>
          <p:cNvPr id="17" name="图片 16"/>
          <p:cNvPicPr>
            <a:picLocks noChangeAspect="1"/>
          </p:cNvPicPr>
          <p:nvPr/>
        </p:nvPicPr>
        <p:blipFill rotWithShape="1">
          <a:blip r:embed="rId4" cstate="email"/>
          <a:srcRect/>
          <a:stretch>
            <a:fillRect/>
          </a:stretch>
        </p:blipFill>
        <p:spPr>
          <a:xfrm>
            <a:off x="8198119" y="1192545"/>
            <a:ext cx="3204794" cy="3333371"/>
          </a:xfrm>
          <a:prstGeom prst="rect">
            <a:avLst/>
          </a:prstGeom>
        </p:spPr>
      </p:pic>
      <p:pic>
        <p:nvPicPr>
          <p:cNvPr id="18" name="图片 17"/>
          <p:cNvPicPr>
            <a:picLocks noChangeAspect="1"/>
          </p:cNvPicPr>
          <p:nvPr/>
        </p:nvPicPr>
        <p:blipFill>
          <a:blip r:embed="rId5" cstate="email"/>
          <a:stretch>
            <a:fillRect/>
          </a:stretch>
        </p:blipFill>
        <p:spPr>
          <a:xfrm>
            <a:off x="4567512" y="1913645"/>
            <a:ext cx="2841520" cy="2334338"/>
          </a:xfrm>
          <a:prstGeom prst="rect">
            <a:avLst/>
          </a:prstGeom>
        </p:spPr>
      </p:pic>
      <p:grpSp>
        <p:nvGrpSpPr>
          <p:cNvPr id="19" name="组合 18"/>
          <p:cNvGrpSpPr/>
          <p:nvPr/>
        </p:nvGrpSpPr>
        <p:grpSpPr>
          <a:xfrm>
            <a:off x="4100623" y="4580363"/>
            <a:ext cx="3647440" cy="1677582"/>
            <a:chOff x="395684" y="3175143"/>
            <a:chExt cx="3647440" cy="1677582"/>
          </a:xfrm>
        </p:grpSpPr>
        <p:sp>
          <p:nvSpPr>
            <p:cNvPr id="20" name="TextBox 11"/>
            <p:cNvSpPr txBox="1"/>
            <p:nvPr/>
          </p:nvSpPr>
          <p:spPr>
            <a:xfrm>
              <a:off x="395684" y="3175143"/>
              <a:ext cx="2787015" cy="366639"/>
            </a:xfrm>
            <a:prstGeom prst="rect">
              <a:avLst/>
            </a:prstGeom>
            <a:noFill/>
          </p:spPr>
          <p:txBody>
            <a:bodyPr wrap="square" rtlCol="0">
              <a:spAutoFit/>
            </a:bodyPr>
            <a:lstStyle>
              <a:defPPr>
                <a:defRPr lang="en-US"/>
              </a:defPPr>
              <a:lvl1pPr>
                <a:defRPr>
                  <a:solidFill>
                    <a:srgbClr val="323F4F"/>
                  </a:solidFill>
                  <a:latin typeface="Century Gothic" panose="020B0502020202020204" pitchFamily="34" charset="0"/>
                  <a:ea typeface="微软雅黑" panose="020B0503020204020204"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燕来笋</a:t>
              </a:r>
            </a:p>
          </p:txBody>
        </p:sp>
        <p:sp>
          <p:nvSpPr>
            <p:cNvPr id="21" name="矩形 20"/>
            <p:cNvSpPr/>
            <p:nvPr/>
          </p:nvSpPr>
          <p:spPr>
            <a:xfrm>
              <a:off x="395684" y="3530760"/>
              <a:ext cx="3647440" cy="1321965"/>
            </a:xfrm>
            <a:prstGeom prst="rect">
              <a:avLst/>
            </a:prstGeom>
            <a:noFill/>
          </p:spPr>
          <p:txBody>
            <a:bodyPr wrap="square" rtlCol="0">
              <a:spAutoFit/>
            </a:bodyPr>
            <a:lstStyle/>
            <a:p>
              <a:pPr defTabSz="914400">
                <a:lnSpc>
                  <a:spcPct val="200000"/>
                </a:lnSpc>
              </a:pPr>
              <a:r>
                <a:rPr lang="zh-CN" altLang="en-US" sz="1400" dirty="0">
                  <a:solidFill>
                    <a:srgbClr val="323F4F"/>
                  </a:solidFill>
                  <a:cs typeface="+mn-ea"/>
                  <a:sym typeface="+mn-lt"/>
                </a:rPr>
                <a:t>又名春笋，因是春天燕子飞来时长出来的笋，故称燕来笋。春笋，鲜嫩，壳呈褐色，身长，笋肉呈乳黄色。人们喜欢用燕来笋熬汤，称“腌笃鲜”</a:t>
              </a:r>
            </a:p>
          </p:txBody>
        </p:sp>
      </p:grpSp>
      <p:grpSp>
        <p:nvGrpSpPr>
          <p:cNvPr id="22" name="组合 21"/>
          <p:cNvGrpSpPr/>
          <p:nvPr/>
        </p:nvGrpSpPr>
        <p:grpSpPr>
          <a:xfrm>
            <a:off x="7872191" y="4581984"/>
            <a:ext cx="3647440" cy="1677582"/>
            <a:chOff x="395684" y="3175143"/>
            <a:chExt cx="3647440" cy="1677582"/>
          </a:xfrm>
        </p:grpSpPr>
        <p:sp>
          <p:nvSpPr>
            <p:cNvPr id="23" name="TextBox 11"/>
            <p:cNvSpPr txBox="1"/>
            <p:nvPr/>
          </p:nvSpPr>
          <p:spPr>
            <a:xfrm>
              <a:off x="395684" y="3175143"/>
              <a:ext cx="2787015" cy="366639"/>
            </a:xfrm>
            <a:prstGeom prst="rect">
              <a:avLst/>
            </a:prstGeom>
            <a:noFill/>
          </p:spPr>
          <p:txBody>
            <a:bodyPr wrap="square" rtlCol="0">
              <a:spAutoFit/>
            </a:bodyPr>
            <a:lstStyle>
              <a:defPPr>
                <a:defRPr lang="en-US"/>
              </a:defPPr>
              <a:lvl1pPr>
                <a:defRPr>
                  <a:solidFill>
                    <a:srgbClr val="323F4F"/>
                  </a:solidFill>
                  <a:latin typeface="Century Gothic" panose="020B0502020202020204" pitchFamily="34" charset="0"/>
                  <a:ea typeface="微软雅黑" panose="020B0503020204020204"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桃花鳜鱼</a:t>
              </a:r>
            </a:p>
          </p:txBody>
        </p:sp>
        <p:sp>
          <p:nvSpPr>
            <p:cNvPr id="24" name="矩形 23"/>
            <p:cNvSpPr/>
            <p:nvPr/>
          </p:nvSpPr>
          <p:spPr>
            <a:xfrm>
              <a:off x="395684" y="3530760"/>
              <a:ext cx="3647440" cy="1321965"/>
            </a:xfrm>
            <a:prstGeom prst="rect">
              <a:avLst/>
            </a:prstGeom>
            <a:noFill/>
          </p:spPr>
          <p:txBody>
            <a:bodyPr wrap="square" rtlCol="0">
              <a:spAutoFit/>
            </a:bodyPr>
            <a:lstStyle/>
            <a:p>
              <a:pPr defTabSz="914400">
                <a:lnSpc>
                  <a:spcPct val="200000"/>
                </a:lnSpc>
              </a:pPr>
              <a:r>
                <a:rPr lang="zh-CN" altLang="en-US" sz="1400" dirty="0">
                  <a:solidFill>
                    <a:srgbClr val="323F4F"/>
                  </a:solidFill>
                  <a:cs typeface="+mn-ea"/>
                  <a:sym typeface="+mn-lt"/>
                </a:rPr>
                <a:t>正当三月桃花盛开之时，也是鳜鱼最肥美之季。人们争相尝鲜。鳜鱼，又名石桂鱼、桂鱼，美称锦袍氏。</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521307" cy="830997"/>
          </a:xfrm>
          <a:prstGeom prst="rect">
            <a:avLst/>
          </a:prstGeom>
          <a:noFill/>
        </p:spPr>
        <p:txBody>
          <a:bodyPr wrap="square" rtlCol="0">
            <a:spAutoFit/>
          </a:bodyPr>
          <a:lstStyle/>
          <a:p>
            <a:pPr lvl="0" algn="ctr"/>
            <a:r>
              <a:rPr lang="zh-CN" altLang="en-US" sz="4800" dirty="0">
                <a:solidFill>
                  <a:prstClr val="black"/>
                </a:solidFill>
                <a:cs typeface="+mn-ea"/>
                <a:sym typeface="+mn-lt"/>
              </a:rPr>
              <a:t>谷雨的美食</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04</a:t>
            </a:r>
          </a:p>
        </p:txBody>
      </p:sp>
      <p:pic>
        <p:nvPicPr>
          <p:cNvPr id="7" name="图片 6"/>
          <p:cNvPicPr>
            <a:picLocks noChangeAspect="1"/>
          </p:cNvPicPr>
          <p:nvPr/>
        </p:nvPicPr>
        <p:blipFill>
          <a:blip r:embed="rId3" cstate="email"/>
          <a:stretch>
            <a:fillRect/>
          </a:stretch>
        </p:blipFill>
        <p:spPr>
          <a:xfrm>
            <a:off x="8514073" y="1749224"/>
            <a:ext cx="3501143" cy="3528602"/>
          </a:xfrm>
          <a:prstGeom prst="rect">
            <a:avLst/>
          </a:prstGeom>
        </p:spPr>
      </p:pic>
      <p:sp>
        <p:nvSpPr>
          <p:cNvPr id="8" name="任意多边形: 形状 7"/>
          <p:cNvSpPr/>
          <p:nvPr/>
        </p:nvSpPr>
        <p:spPr>
          <a:xfrm>
            <a:off x="1492410" y="2751858"/>
            <a:ext cx="919791" cy="95804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 name="任意多边形: 形状 8"/>
          <p:cNvSpPr/>
          <p:nvPr/>
        </p:nvSpPr>
        <p:spPr>
          <a:xfrm>
            <a:off x="4022535" y="2751859"/>
            <a:ext cx="919791" cy="95804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 name="任意多边形: 形状 9"/>
          <p:cNvSpPr/>
          <p:nvPr/>
        </p:nvSpPr>
        <p:spPr>
          <a:xfrm>
            <a:off x="6711364" y="2850051"/>
            <a:ext cx="919791" cy="95804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1" name="文本框 10"/>
          <p:cNvSpPr txBox="1"/>
          <p:nvPr/>
        </p:nvSpPr>
        <p:spPr>
          <a:xfrm>
            <a:off x="934339" y="3808093"/>
            <a:ext cx="2214386" cy="1995226"/>
          </a:xfrm>
          <a:prstGeom prst="rect">
            <a:avLst/>
          </a:prstGeom>
          <a:noFill/>
        </p:spPr>
        <p:txBody>
          <a:bodyPr wrap="square" rtlCol="0">
            <a:spAutoFit/>
          </a:bodyPr>
          <a:lstStyle/>
          <a:p>
            <a:pPr algn="just" defTabSz="914400">
              <a:lnSpc>
                <a:spcPct val="150000"/>
              </a:lnSpc>
            </a:pPr>
            <a:r>
              <a:rPr lang="zh-CN" altLang="en-US" sz="1400" dirty="0">
                <a:solidFill>
                  <a:srgbClr val="000000">
                    <a:lumMod val="50000"/>
                    <a:lumOff val="50000"/>
                  </a:srgbClr>
                </a:solidFill>
                <a:cs typeface="+mn-ea"/>
                <a:sym typeface="+mn-lt"/>
              </a:rPr>
              <a:t>鳖裙羹</a:t>
            </a:r>
          </a:p>
          <a:p>
            <a:pPr algn="just" defTabSz="914400">
              <a:lnSpc>
                <a:spcPct val="150000"/>
              </a:lnSpc>
            </a:pPr>
            <a:r>
              <a:rPr lang="zh-CN" altLang="en-US" sz="1400" dirty="0">
                <a:solidFill>
                  <a:srgbClr val="000000">
                    <a:lumMod val="50000"/>
                    <a:lumOff val="50000"/>
                  </a:srgbClr>
                </a:solidFill>
                <a:cs typeface="+mn-ea"/>
                <a:sym typeface="+mn-lt"/>
              </a:rPr>
              <a:t>　　鳖，又称甲鱼、团鱼、元鱼，因其背壳略呈圆形，故又称圆菜。三月阳春，甲鱼刚经过冬眠，进入活动期，到菜花盛开时，最为肥壮。</a:t>
            </a:r>
          </a:p>
        </p:txBody>
      </p:sp>
      <p:sp>
        <p:nvSpPr>
          <p:cNvPr id="12" name="文本框 11"/>
          <p:cNvSpPr txBox="1"/>
          <p:nvPr/>
        </p:nvSpPr>
        <p:spPr>
          <a:xfrm>
            <a:off x="3376040" y="3870324"/>
            <a:ext cx="2411939" cy="2354491"/>
          </a:xfrm>
          <a:prstGeom prst="rect">
            <a:avLst/>
          </a:prstGeom>
          <a:noFill/>
        </p:spPr>
        <p:txBody>
          <a:bodyPr wrap="square" rtlCol="0">
            <a:spAutoFit/>
          </a:bodyPr>
          <a:lstStyle>
            <a:defPPr>
              <a:defRPr lang="en-US"/>
            </a:defPPr>
            <a:lvl1pPr algn="just" defTabSz="914400">
              <a:lnSpc>
                <a:spcPct val="150000"/>
              </a:lnSpc>
              <a:defRPr sz="1400">
                <a:solidFill>
                  <a:srgbClr val="000000">
                    <a:lumMod val="50000"/>
                    <a:lumOff val="50000"/>
                  </a:srgb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虾子酱油</a:t>
            </a:r>
          </a:p>
          <a:p>
            <a:r>
              <a:rPr lang="zh-CN" altLang="en-US" dirty="0">
                <a:latin typeface="+mn-lt"/>
                <a:ea typeface="+mn-ea"/>
                <a:cs typeface="+mn-ea"/>
                <a:sym typeface="+mn-lt"/>
              </a:rPr>
              <a:t>　　我国内河以淡水鱼类为主，资源十分丰富。其中尤以鲜蹦活跳、体形硕大的河虾更惹人喜爱。每当三月桃花盛开，内河水发季节，正是雌虾产仔最旺时令。</a:t>
            </a:r>
          </a:p>
        </p:txBody>
      </p:sp>
      <p:sp>
        <p:nvSpPr>
          <p:cNvPr id="13" name="文本框 12"/>
          <p:cNvSpPr txBox="1"/>
          <p:nvPr/>
        </p:nvSpPr>
        <p:spPr>
          <a:xfrm>
            <a:off x="5925351" y="3954095"/>
            <a:ext cx="2411939" cy="1995226"/>
          </a:xfrm>
          <a:prstGeom prst="rect">
            <a:avLst/>
          </a:prstGeom>
          <a:noFill/>
        </p:spPr>
        <p:txBody>
          <a:bodyPr wrap="square" rtlCol="0">
            <a:spAutoFit/>
          </a:bodyPr>
          <a:lstStyle>
            <a:defPPr>
              <a:defRPr lang="en-US"/>
            </a:defPPr>
            <a:lvl1pPr algn="just" defTabSz="914400">
              <a:lnSpc>
                <a:spcPct val="150000"/>
              </a:lnSpc>
              <a:defRPr sz="1400">
                <a:solidFill>
                  <a:srgbClr val="000000">
                    <a:lumMod val="50000"/>
                    <a:lumOff val="50000"/>
                  </a:srgb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炝鲜虾</a:t>
            </a:r>
          </a:p>
          <a:p>
            <a:r>
              <a:rPr lang="zh-CN" altLang="en-US" dirty="0">
                <a:latin typeface="+mn-lt"/>
                <a:ea typeface="+mn-ea"/>
                <a:cs typeface="+mn-ea"/>
                <a:sym typeface="+mn-lt"/>
              </a:rPr>
              <a:t>　　烩鲜虾是三月的时令菜肴，此菜不用下锅烧煮。</a:t>
            </a:r>
          </a:p>
          <a:p>
            <a:r>
              <a:rPr lang="zh-CN" altLang="en-US" dirty="0">
                <a:latin typeface="+mn-lt"/>
                <a:ea typeface="+mn-ea"/>
                <a:cs typeface="+mn-ea"/>
                <a:sym typeface="+mn-lt"/>
              </a:rPr>
              <a:t>　　炝鲜虾必须选用只只都是活蹦乱跳的雄虾。三月雄虾，肉头肥实，只只晶莹透明。</a:t>
            </a:r>
          </a:p>
        </p:txBody>
      </p:sp>
      <p:sp>
        <p:nvSpPr>
          <p:cNvPr id="14" name="文本框 13"/>
          <p:cNvSpPr txBox="1"/>
          <p:nvPr/>
        </p:nvSpPr>
        <p:spPr>
          <a:xfrm>
            <a:off x="1665391" y="2928750"/>
            <a:ext cx="720722" cy="584775"/>
          </a:xfrm>
          <a:prstGeom prst="rect">
            <a:avLst/>
          </a:prstGeom>
          <a:noFill/>
        </p:spPr>
        <p:txBody>
          <a:bodyPr wrap="square" rtlCol="0">
            <a:spAutoFit/>
          </a:bodyPr>
          <a:lstStyle/>
          <a:p>
            <a:pPr algn="ctr" defTabSz="914400"/>
            <a:r>
              <a:rPr lang="en-US" altLang="zh-CN" sz="3200" b="1" dirty="0">
                <a:solidFill>
                  <a:srgbClr val="FFFFFF"/>
                </a:solidFill>
                <a:cs typeface="+mn-ea"/>
                <a:sym typeface="+mn-lt"/>
              </a:rPr>
              <a:t>1</a:t>
            </a:r>
          </a:p>
        </p:txBody>
      </p:sp>
      <p:sp>
        <p:nvSpPr>
          <p:cNvPr id="15" name="文本框 14"/>
          <p:cNvSpPr txBox="1"/>
          <p:nvPr/>
        </p:nvSpPr>
        <p:spPr>
          <a:xfrm>
            <a:off x="4195516" y="2928750"/>
            <a:ext cx="720722" cy="584775"/>
          </a:xfrm>
          <a:prstGeom prst="rect">
            <a:avLst/>
          </a:prstGeom>
          <a:noFill/>
        </p:spPr>
        <p:txBody>
          <a:bodyPr wrap="square" rtlCol="0">
            <a:spAutoFit/>
          </a:bodyPr>
          <a:lstStyle/>
          <a:p>
            <a:pPr algn="ctr" defTabSz="914400"/>
            <a:r>
              <a:rPr lang="en-US" altLang="zh-CN" sz="3200" b="1" dirty="0">
                <a:solidFill>
                  <a:srgbClr val="FFFFFF"/>
                </a:solidFill>
                <a:cs typeface="+mn-ea"/>
                <a:sym typeface="+mn-lt"/>
              </a:rPr>
              <a:t>2</a:t>
            </a:r>
          </a:p>
        </p:txBody>
      </p:sp>
      <p:sp>
        <p:nvSpPr>
          <p:cNvPr id="16" name="文本框 15"/>
          <p:cNvSpPr txBox="1"/>
          <p:nvPr/>
        </p:nvSpPr>
        <p:spPr>
          <a:xfrm>
            <a:off x="6910433" y="3026942"/>
            <a:ext cx="720722" cy="584775"/>
          </a:xfrm>
          <a:prstGeom prst="rect">
            <a:avLst/>
          </a:prstGeom>
          <a:noFill/>
        </p:spPr>
        <p:txBody>
          <a:bodyPr wrap="square" rtlCol="0">
            <a:spAutoFit/>
          </a:bodyPr>
          <a:lstStyle/>
          <a:p>
            <a:pPr algn="ctr" defTabSz="914400"/>
            <a:r>
              <a:rPr lang="en-US" altLang="zh-CN" sz="3200" b="1" dirty="0">
                <a:solidFill>
                  <a:srgbClr val="FFFFFF"/>
                </a:solidFill>
                <a:cs typeface="+mn-ea"/>
                <a:sym typeface="+mn-lt"/>
              </a:rPr>
              <a:t>3</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000"/>
                                        <p:tgtEl>
                                          <p:spTgt spid="7"/>
                                        </p:tgtEl>
                                      </p:cBhvr>
                                    </p:animEffect>
                                  </p:childTnLst>
                                </p:cTn>
                              </p:par>
                              <p:par>
                                <p:cTn id="26" presetID="53" presetClass="entr" presetSubtype="16" fill="hold" grpId="1"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1000"/>
                            </p:stCondLst>
                            <p:childTnLst>
                              <p:par>
                                <p:cTn id="32" presetID="53" presetClass="entr" presetSubtype="16" fill="hold" grpId="1"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500"/>
                            </p:stCondLst>
                            <p:childTnLst>
                              <p:par>
                                <p:cTn id="38" presetID="53" presetClass="entr" presetSubtype="16" fill="hold" grpId="1"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750"/>
                                        <p:tgtEl>
                                          <p:spTgt spid="11"/>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75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animBg="1"/>
      <p:bldP spid="9" grpId="0" animBg="1"/>
      <p:bldP spid="10" grpId="0" animBg="1"/>
      <p:bldP spid="11" grpId="0"/>
      <p:bldP spid="12" grpId="0"/>
      <p:bldP spid="13" grpId="0"/>
      <p:bldP spid="14" grpId="0"/>
      <p:bldP spid="14" grpId="1"/>
      <p:bldP spid="15" grpId="0"/>
      <p:bldP spid="15" grpId="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5991726" cy="6858000"/>
          </a:xfrm>
          <a:prstGeom prst="rect">
            <a:avLst/>
          </a:prstGeom>
          <a:solidFill>
            <a:srgbClr val="69D5B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294005" y="346710"/>
            <a:ext cx="11603990" cy="6163945"/>
          </a:xfrm>
          <a:prstGeom prst="rect">
            <a:avLst/>
          </a:prstGeom>
          <a:noFill/>
          <a:ln w="19050">
            <a:solidFill>
              <a:srgbClr val="7AB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250190" y="304800"/>
            <a:ext cx="1457960" cy="1457960"/>
            <a:chOff x="394" y="480"/>
            <a:chExt cx="2296" cy="2296"/>
          </a:xfrm>
          <a:solidFill>
            <a:srgbClr val="7ABDB0"/>
          </a:solidFill>
        </p:grpSpPr>
        <p:sp>
          <p:nvSpPr>
            <p:cNvPr id="4" name="矩形 3"/>
            <p:cNvSpPr/>
            <p:nvPr/>
          </p:nvSpPr>
          <p:spPr>
            <a:xfrm>
              <a:off x="394" y="481"/>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rot="16200000">
              <a:off x="-678" y="1552"/>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flipH="1">
            <a:off x="10497820" y="304800"/>
            <a:ext cx="1457960" cy="1457960"/>
            <a:chOff x="394" y="480"/>
            <a:chExt cx="2296" cy="2296"/>
          </a:xfrm>
          <a:solidFill>
            <a:srgbClr val="7ABDB0"/>
          </a:solidFill>
        </p:grpSpPr>
        <p:sp>
          <p:nvSpPr>
            <p:cNvPr id="7" name="矩形 6"/>
            <p:cNvSpPr/>
            <p:nvPr/>
          </p:nvSpPr>
          <p:spPr>
            <a:xfrm>
              <a:off x="394" y="481"/>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rot="16200000">
              <a:off x="-678" y="1552"/>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flipV="1">
            <a:off x="250190" y="5111750"/>
            <a:ext cx="1457960" cy="1457960"/>
            <a:chOff x="394" y="480"/>
            <a:chExt cx="2296" cy="2296"/>
          </a:xfrm>
          <a:solidFill>
            <a:srgbClr val="7ABDB0"/>
          </a:solidFill>
        </p:grpSpPr>
        <p:sp>
          <p:nvSpPr>
            <p:cNvPr id="10" name="矩形 9"/>
            <p:cNvSpPr/>
            <p:nvPr/>
          </p:nvSpPr>
          <p:spPr>
            <a:xfrm>
              <a:off x="394" y="481"/>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rot="16200000">
              <a:off x="-678" y="1552"/>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flipH="1" flipV="1">
            <a:off x="10497820" y="5111750"/>
            <a:ext cx="1457960" cy="1457960"/>
            <a:chOff x="394" y="480"/>
            <a:chExt cx="2296" cy="2296"/>
          </a:xfrm>
          <a:solidFill>
            <a:srgbClr val="7ABDB0"/>
          </a:solidFill>
        </p:grpSpPr>
        <p:sp>
          <p:nvSpPr>
            <p:cNvPr id="13" name="矩形 12"/>
            <p:cNvSpPr/>
            <p:nvPr/>
          </p:nvSpPr>
          <p:spPr>
            <a:xfrm>
              <a:off x="394" y="481"/>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16200000">
              <a:off x="-678" y="1552"/>
              <a:ext cx="2296" cy="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1745751" y="407916"/>
            <a:ext cx="3107371" cy="1015663"/>
          </a:xfrm>
          <a:prstGeom prst="rect">
            <a:avLst/>
          </a:prstGeom>
          <a:noFill/>
        </p:spPr>
        <p:txBody>
          <a:bodyPr wrap="square" rtlCol="0">
            <a:spAutoFit/>
          </a:bodyPr>
          <a:lstStyle/>
          <a:p>
            <a:pPr algn="ctr"/>
            <a:r>
              <a:rPr lang="zh-CN" altLang="en-US" sz="6000" dirty="0">
                <a:solidFill>
                  <a:schemeClr val="bg1"/>
                </a:solidFill>
                <a:cs typeface="+mn-ea"/>
                <a:sym typeface="+mn-lt"/>
              </a:rPr>
              <a:t>目 录</a:t>
            </a:r>
          </a:p>
        </p:txBody>
      </p:sp>
      <p:sp>
        <p:nvSpPr>
          <p:cNvPr id="17" name="文本框 16"/>
          <p:cNvSpPr txBox="1"/>
          <p:nvPr/>
        </p:nvSpPr>
        <p:spPr>
          <a:xfrm>
            <a:off x="2431085" y="1581587"/>
            <a:ext cx="1833928" cy="338554"/>
          </a:xfrm>
          <a:prstGeom prst="rect">
            <a:avLst/>
          </a:prstGeom>
          <a:noFill/>
        </p:spPr>
        <p:txBody>
          <a:bodyPr wrap="square" rtlCol="0">
            <a:spAutoFit/>
          </a:bodyPr>
          <a:lstStyle/>
          <a:p>
            <a:pPr algn="dist"/>
            <a:r>
              <a:rPr lang="en-US" altLang="zh-CN" sz="1600" dirty="0">
                <a:solidFill>
                  <a:schemeClr val="bg1"/>
                </a:solidFill>
                <a:cs typeface="+mn-ea"/>
                <a:sym typeface="+mn-lt"/>
              </a:rPr>
              <a:t>CONTENTS</a:t>
            </a:r>
            <a:endParaRPr lang="zh-CN" altLang="en-US" sz="1600" dirty="0">
              <a:solidFill>
                <a:schemeClr val="bg1"/>
              </a:solidFill>
              <a:cs typeface="+mn-ea"/>
              <a:sym typeface="+mn-lt"/>
            </a:endParaRPr>
          </a:p>
        </p:txBody>
      </p:sp>
      <p:sp>
        <p:nvSpPr>
          <p:cNvPr id="18" name="文本框 17"/>
          <p:cNvSpPr txBox="1"/>
          <p:nvPr/>
        </p:nvSpPr>
        <p:spPr>
          <a:xfrm>
            <a:off x="2013734" y="1961416"/>
            <a:ext cx="3657600" cy="584775"/>
          </a:xfrm>
          <a:prstGeom prst="rect">
            <a:avLst/>
          </a:prstGeom>
          <a:noFill/>
        </p:spPr>
        <p:txBody>
          <a:bodyPr wrap="square" rtlCol="0">
            <a:spAutoFit/>
          </a:bodyPr>
          <a:lstStyle/>
          <a:p>
            <a:r>
              <a:rPr lang="zh-CN" altLang="en-US" sz="3200" dirty="0">
                <a:solidFill>
                  <a:schemeClr val="bg1"/>
                </a:solidFill>
                <a:cs typeface="+mn-ea"/>
                <a:sym typeface="+mn-lt"/>
              </a:rPr>
              <a:t>谷雨的来历</a:t>
            </a:r>
          </a:p>
        </p:txBody>
      </p:sp>
      <p:grpSp>
        <p:nvGrpSpPr>
          <p:cNvPr id="19" name="组合 18"/>
          <p:cNvGrpSpPr/>
          <p:nvPr/>
        </p:nvGrpSpPr>
        <p:grpSpPr>
          <a:xfrm rot="2040000">
            <a:off x="1391366" y="1993801"/>
            <a:ext cx="548640" cy="450850"/>
            <a:chOff x="10008" y="5002"/>
            <a:chExt cx="1378" cy="1132"/>
          </a:xfrm>
        </p:grpSpPr>
        <p:sp>
          <p:nvSpPr>
            <p:cNvPr id="20" name="等腰三角形 19"/>
            <p:cNvSpPr/>
            <p:nvPr/>
          </p:nvSpPr>
          <p:spPr>
            <a:xfrm>
              <a:off x="10008" y="5002"/>
              <a:ext cx="1155" cy="995"/>
            </a:xfrm>
            <a:prstGeom prst="triangle">
              <a:avLst/>
            </a:prstGeom>
            <a:solidFill>
              <a:srgbClr val="7ABD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1" name="等腰三角形 20"/>
            <p:cNvSpPr/>
            <p:nvPr/>
          </p:nvSpPr>
          <p:spPr>
            <a:xfrm>
              <a:off x="10232" y="5140"/>
              <a:ext cx="1155" cy="9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2" name="文本框 21"/>
          <p:cNvSpPr txBox="1"/>
          <p:nvPr/>
        </p:nvSpPr>
        <p:spPr>
          <a:xfrm>
            <a:off x="2013734" y="2863116"/>
            <a:ext cx="3657600" cy="584775"/>
          </a:xfrm>
          <a:prstGeom prst="rect">
            <a:avLst/>
          </a:prstGeom>
          <a:noFill/>
        </p:spPr>
        <p:txBody>
          <a:bodyPr wrap="square" rtlCol="0">
            <a:spAutoFit/>
          </a:bodyPr>
          <a:lstStyle/>
          <a:p>
            <a:r>
              <a:rPr lang="zh-CN" altLang="en-US" sz="3200" dirty="0">
                <a:solidFill>
                  <a:schemeClr val="bg1"/>
                </a:solidFill>
                <a:cs typeface="+mn-ea"/>
                <a:sym typeface="+mn-lt"/>
              </a:rPr>
              <a:t>谷雨的风俗</a:t>
            </a:r>
          </a:p>
        </p:txBody>
      </p:sp>
      <p:grpSp>
        <p:nvGrpSpPr>
          <p:cNvPr id="23" name="组合 22"/>
          <p:cNvGrpSpPr/>
          <p:nvPr/>
        </p:nvGrpSpPr>
        <p:grpSpPr>
          <a:xfrm rot="2040000">
            <a:off x="1391366" y="2895501"/>
            <a:ext cx="548640" cy="450850"/>
            <a:chOff x="10008" y="5002"/>
            <a:chExt cx="1378" cy="1132"/>
          </a:xfrm>
        </p:grpSpPr>
        <p:sp>
          <p:nvSpPr>
            <p:cNvPr id="24" name="等腰三角形 23"/>
            <p:cNvSpPr/>
            <p:nvPr/>
          </p:nvSpPr>
          <p:spPr>
            <a:xfrm>
              <a:off x="10008" y="5002"/>
              <a:ext cx="1155" cy="995"/>
            </a:xfrm>
            <a:prstGeom prst="triangle">
              <a:avLst/>
            </a:prstGeom>
            <a:solidFill>
              <a:srgbClr val="7ABD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5" name="等腰三角形 24"/>
            <p:cNvSpPr/>
            <p:nvPr/>
          </p:nvSpPr>
          <p:spPr>
            <a:xfrm>
              <a:off x="10232" y="5140"/>
              <a:ext cx="1155" cy="9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sp>
        <p:nvSpPr>
          <p:cNvPr id="26" name="文本框 25"/>
          <p:cNvSpPr txBox="1"/>
          <p:nvPr/>
        </p:nvSpPr>
        <p:spPr>
          <a:xfrm>
            <a:off x="2013734" y="3763546"/>
            <a:ext cx="3657600" cy="584775"/>
          </a:xfrm>
          <a:prstGeom prst="rect">
            <a:avLst/>
          </a:prstGeom>
          <a:noFill/>
        </p:spPr>
        <p:txBody>
          <a:bodyPr wrap="square" rtlCol="0">
            <a:spAutoFit/>
          </a:bodyPr>
          <a:lstStyle/>
          <a:p>
            <a:r>
              <a:rPr lang="zh-CN" altLang="en-US" sz="3200" dirty="0">
                <a:solidFill>
                  <a:schemeClr val="bg1"/>
                </a:solidFill>
                <a:cs typeface="+mn-ea"/>
                <a:sym typeface="+mn-lt"/>
              </a:rPr>
              <a:t>谷雨茶</a:t>
            </a:r>
          </a:p>
        </p:txBody>
      </p:sp>
      <p:grpSp>
        <p:nvGrpSpPr>
          <p:cNvPr id="27" name="组合 26"/>
          <p:cNvGrpSpPr/>
          <p:nvPr/>
        </p:nvGrpSpPr>
        <p:grpSpPr>
          <a:xfrm rot="2040000">
            <a:off x="1391366" y="3795931"/>
            <a:ext cx="548640" cy="450850"/>
            <a:chOff x="10008" y="5002"/>
            <a:chExt cx="1378" cy="1132"/>
          </a:xfrm>
        </p:grpSpPr>
        <p:sp>
          <p:nvSpPr>
            <p:cNvPr id="28" name="等腰三角形 27"/>
            <p:cNvSpPr/>
            <p:nvPr/>
          </p:nvSpPr>
          <p:spPr>
            <a:xfrm>
              <a:off x="10008" y="5002"/>
              <a:ext cx="1155" cy="995"/>
            </a:xfrm>
            <a:prstGeom prst="triangle">
              <a:avLst/>
            </a:prstGeom>
            <a:solidFill>
              <a:srgbClr val="7ABD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9" name="等腰三角形 28"/>
            <p:cNvSpPr/>
            <p:nvPr/>
          </p:nvSpPr>
          <p:spPr>
            <a:xfrm>
              <a:off x="10232" y="5140"/>
              <a:ext cx="1155" cy="9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30" name="文本框 29"/>
          <p:cNvSpPr txBox="1"/>
          <p:nvPr/>
        </p:nvSpPr>
        <p:spPr>
          <a:xfrm>
            <a:off x="2013734" y="4651276"/>
            <a:ext cx="3657600" cy="584775"/>
          </a:xfrm>
          <a:prstGeom prst="rect">
            <a:avLst/>
          </a:prstGeom>
          <a:noFill/>
        </p:spPr>
        <p:txBody>
          <a:bodyPr wrap="square" rtlCol="0">
            <a:spAutoFit/>
          </a:bodyPr>
          <a:lstStyle/>
          <a:p>
            <a:r>
              <a:rPr lang="zh-CN" altLang="en-US" sz="3200" dirty="0">
                <a:solidFill>
                  <a:schemeClr val="bg1"/>
                </a:solidFill>
                <a:cs typeface="+mn-ea"/>
                <a:sym typeface="+mn-lt"/>
              </a:rPr>
              <a:t>谷雨的美食</a:t>
            </a:r>
          </a:p>
        </p:txBody>
      </p:sp>
      <p:grpSp>
        <p:nvGrpSpPr>
          <p:cNvPr id="31" name="组合 30"/>
          <p:cNvGrpSpPr/>
          <p:nvPr/>
        </p:nvGrpSpPr>
        <p:grpSpPr>
          <a:xfrm rot="2040000">
            <a:off x="1391366" y="4683661"/>
            <a:ext cx="548640" cy="450850"/>
            <a:chOff x="10008" y="5002"/>
            <a:chExt cx="1378" cy="1132"/>
          </a:xfrm>
        </p:grpSpPr>
        <p:sp>
          <p:nvSpPr>
            <p:cNvPr id="32" name="等腰三角形 31"/>
            <p:cNvSpPr/>
            <p:nvPr/>
          </p:nvSpPr>
          <p:spPr>
            <a:xfrm>
              <a:off x="10008" y="5002"/>
              <a:ext cx="1155" cy="995"/>
            </a:xfrm>
            <a:prstGeom prst="triangle">
              <a:avLst/>
            </a:prstGeom>
            <a:solidFill>
              <a:srgbClr val="7ABD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3" name="等腰三角形 32"/>
            <p:cNvSpPr/>
            <p:nvPr/>
          </p:nvSpPr>
          <p:spPr>
            <a:xfrm>
              <a:off x="10232" y="5140"/>
              <a:ext cx="1155" cy="9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0" name="文本框 39"/>
          <p:cNvSpPr txBox="1"/>
          <p:nvPr/>
        </p:nvSpPr>
        <p:spPr>
          <a:xfrm>
            <a:off x="1961598" y="5513535"/>
            <a:ext cx="3657600" cy="584775"/>
          </a:xfrm>
          <a:prstGeom prst="rect">
            <a:avLst/>
          </a:prstGeom>
          <a:noFill/>
        </p:spPr>
        <p:txBody>
          <a:bodyPr wrap="square" rtlCol="0">
            <a:spAutoFit/>
          </a:bodyPr>
          <a:lstStyle/>
          <a:p>
            <a:r>
              <a:rPr lang="zh-CN" altLang="en-US" sz="3200" dirty="0">
                <a:solidFill>
                  <a:schemeClr val="bg1"/>
                </a:solidFill>
                <a:cs typeface="+mn-ea"/>
                <a:sym typeface="+mn-lt"/>
              </a:rPr>
              <a:t>谷雨的风俗</a:t>
            </a:r>
          </a:p>
        </p:txBody>
      </p:sp>
      <p:grpSp>
        <p:nvGrpSpPr>
          <p:cNvPr id="41" name="组合 40"/>
          <p:cNvGrpSpPr/>
          <p:nvPr/>
        </p:nvGrpSpPr>
        <p:grpSpPr>
          <a:xfrm rot="2040000">
            <a:off x="1339230" y="5545920"/>
            <a:ext cx="548640" cy="450850"/>
            <a:chOff x="10008" y="5002"/>
            <a:chExt cx="1378" cy="1132"/>
          </a:xfrm>
        </p:grpSpPr>
        <p:sp>
          <p:nvSpPr>
            <p:cNvPr id="42" name="等腰三角形 41"/>
            <p:cNvSpPr/>
            <p:nvPr/>
          </p:nvSpPr>
          <p:spPr>
            <a:xfrm>
              <a:off x="10008" y="5002"/>
              <a:ext cx="1155" cy="995"/>
            </a:xfrm>
            <a:prstGeom prst="triangle">
              <a:avLst/>
            </a:prstGeom>
            <a:solidFill>
              <a:srgbClr val="7ABD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等腰三角形 42"/>
            <p:cNvSpPr/>
            <p:nvPr/>
          </p:nvSpPr>
          <p:spPr>
            <a:xfrm>
              <a:off x="10232" y="5140"/>
              <a:ext cx="1155" cy="9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pic>
        <p:nvPicPr>
          <p:cNvPr id="45" name="图片 44"/>
          <p:cNvPicPr>
            <a:picLocks noChangeAspect="1"/>
          </p:cNvPicPr>
          <p:nvPr/>
        </p:nvPicPr>
        <p:blipFill rotWithShape="1">
          <a:blip r:embed="rId3" cstate="email"/>
          <a:srcRect/>
          <a:stretch>
            <a:fillRect/>
          </a:stretch>
        </p:blipFill>
        <p:spPr>
          <a:xfrm>
            <a:off x="7040440" y="657828"/>
            <a:ext cx="2509871" cy="3560408"/>
          </a:xfrm>
          <a:prstGeom prst="rect">
            <a:avLst/>
          </a:prstGeom>
        </p:spPr>
      </p:pic>
      <p:pic>
        <p:nvPicPr>
          <p:cNvPr id="46" name="图片 45"/>
          <p:cNvPicPr>
            <a:picLocks noChangeAspect="1"/>
          </p:cNvPicPr>
          <p:nvPr/>
        </p:nvPicPr>
        <p:blipFill rotWithShape="1">
          <a:blip r:embed="rId4" cstate="email"/>
          <a:srcRect/>
          <a:stretch>
            <a:fillRect/>
          </a:stretch>
        </p:blipFill>
        <p:spPr>
          <a:xfrm>
            <a:off x="9242884" y="3939104"/>
            <a:ext cx="2509871" cy="1364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25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3500"/>
                            </p:stCondLst>
                            <p:childTnLst>
                              <p:par>
                                <p:cTn id="63" presetID="53" presetClass="entr" presetSubtype="16"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500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par>
                          <p:cTn id="82" fill="hold">
                            <p:stCondLst>
                              <p:cond delay="5500"/>
                            </p:stCondLst>
                            <p:childTnLst>
                              <p:par>
                                <p:cTn id="83" presetID="53" presetClass="entr" presetSubtype="16"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p:bldP spid="18" grpId="0"/>
      <p:bldP spid="22" grpId="0"/>
      <p:bldP spid="26" grpId="0"/>
      <p:bldP spid="30"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2700" y="2700020"/>
            <a:ext cx="6103620" cy="3155950"/>
          </a:xfrm>
          <a:prstGeom prst="rect">
            <a:avLst/>
          </a:prstGeom>
          <a:solidFill>
            <a:srgbClr val="1992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565015" y="-9525"/>
            <a:ext cx="150495" cy="6877050"/>
            <a:chOff x="7189" y="-15"/>
            <a:chExt cx="237" cy="10830"/>
          </a:xfrm>
        </p:grpSpPr>
        <p:grpSp>
          <p:nvGrpSpPr>
            <p:cNvPr id="5" name="组合 4"/>
            <p:cNvGrpSpPr/>
            <p:nvPr/>
          </p:nvGrpSpPr>
          <p:grpSpPr>
            <a:xfrm>
              <a:off x="7302" y="-15"/>
              <a:ext cx="11" cy="10830"/>
              <a:chOff x="7302" y="-15"/>
              <a:chExt cx="11" cy="10830"/>
            </a:xfrm>
          </p:grpSpPr>
          <p:cxnSp>
            <p:nvCxnSpPr>
              <p:cNvPr id="7" name="直接连接符 6"/>
              <p:cNvCxnSpPr/>
              <p:nvPr/>
            </p:nvCxnSpPr>
            <p:spPr>
              <a:xfrm>
                <a:off x="7313" y="-15"/>
                <a:ext cx="0" cy="10830"/>
              </a:xfrm>
              <a:prstGeom prst="line">
                <a:avLst/>
              </a:prstGeom>
              <a:ln w="28575" cmpd="sng">
                <a:solidFill>
                  <a:srgbClr val="7ABDB0">
                    <a:alpha val="7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2" y="4252"/>
                <a:ext cx="11" cy="4969"/>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7189" y="5658"/>
              <a:ext cx="237" cy="2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227330" y="3007995"/>
            <a:ext cx="4166235" cy="2215991"/>
          </a:xfrm>
          <a:prstGeom prst="rect">
            <a:avLst/>
          </a:prstGeom>
          <a:noFill/>
        </p:spPr>
        <p:txBody>
          <a:bodyPr wrap="square" rtlCol="0">
            <a:spAutoFit/>
          </a:bodyPr>
          <a:lstStyle/>
          <a:p>
            <a:pPr algn="ctr"/>
            <a:r>
              <a:rPr lang="en-US" altLang="zh-CN" sz="13800" b="1" dirty="0">
                <a:solidFill>
                  <a:schemeClr val="bg1"/>
                </a:solidFill>
                <a:cs typeface="+mn-ea"/>
                <a:sym typeface="+mn-lt"/>
              </a:rPr>
              <a:t>05</a:t>
            </a:r>
          </a:p>
        </p:txBody>
      </p:sp>
      <p:sp>
        <p:nvSpPr>
          <p:cNvPr id="10" name="文本框 9"/>
          <p:cNvSpPr txBox="1"/>
          <p:nvPr/>
        </p:nvSpPr>
        <p:spPr>
          <a:xfrm>
            <a:off x="6496685" y="3939540"/>
            <a:ext cx="3689985" cy="830997"/>
          </a:xfrm>
          <a:prstGeom prst="rect">
            <a:avLst/>
          </a:prstGeom>
          <a:noFill/>
        </p:spPr>
        <p:txBody>
          <a:bodyPr wrap="square" rtlCol="0">
            <a:spAutoFit/>
          </a:bodyPr>
          <a:lstStyle/>
          <a:p>
            <a:r>
              <a:rPr lang="zh-CN" altLang="en-US" sz="4800" dirty="0">
                <a:cs typeface="+mn-ea"/>
                <a:sym typeface="+mn-lt"/>
              </a:rPr>
              <a:t>谷雨的习俗</a:t>
            </a:r>
          </a:p>
        </p:txBody>
      </p:sp>
      <p:sp>
        <p:nvSpPr>
          <p:cNvPr id="11" name="文本框 10"/>
          <p:cNvSpPr txBox="1"/>
          <p:nvPr/>
        </p:nvSpPr>
        <p:spPr>
          <a:xfrm>
            <a:off x="5224145" y="2886075"/>
            <a:ext cx="3274060" cy="706755"/>
          </a:xfrm>
          <a:prstGeom prst="rect">
            <a:avLst/>
          </a:prstGeom>
          <a:noFill/>
        </p:spPr>
        <p:txBody>
          <a:bodyPr wrap="square" rtlCol="0">
            <a:spAutoFit/>
          </a:bodyPr>
          <a:lstStyle/>
          <a:p>
            <a:pPr algn="dist" fontAlgn="auto"/>
            <a:r>
              <a:rPr lang="en-US" altLang="zh-CN" sz="4000" dirty="0">
                <a:solidFill>
                  <a:schemeClr val="bg1"/>
                </a:solidFill>
                <a:cs typeface="+mn-ea"/>
                <a:sym typeface="+mn-lt"/>
              </a:rPr>
              <a:t>PA</a:t>
            </a:r>
            <a:r>
              <a:rPr lang="en-US" altLang="zh-CN" sz="4000" dirty="0">
                <a:solidFill>
                  <a:schemeClr val="tx1"/>
                </a:solidFill>
                <a:cs typeface="+mn-ea"/>
                <a:sym typeface="+mn-lt"/>
              </a:rPr>
              <a:t>RT FIVE</a:t>
            </a:r>
          </a:p>
        </p:txBody>
      </p:sp>
      <p:pic>
        <p:nvPicPr>
          <p:cNvPr id="13" name="图片 12"/>
          <p:cNvPicPr>
            <a:picLocks noChangeAspect="1"/>
          </p:cNvPicPr>
          <p:nvPr/>
        </p:nvPicPr>
        <p:blipFill>
          <a:blip r:embed="rId3" cstate="email"/>
          <a:stretch>
            <a:fillRect/>
          </a:stretch>
        </p:blipFill>
        <p:spPr>
          <a:xfrm>
            <a:off x="8112508" y="-147931"/>
            <a:ext cx="4148324" cy="3914116"/>
          </a:xfrm>
          <a:prstGeom prst="rect">
            <a:avLst/>
          </a:prstGeom>
        </p:spPr>
      </p:pic>
      <p:pic>
        <p:nvPicPr>
          <p:cNvPr id="15" name="图片 14"/>
          <p:cNvPicPr>
            <a:picLocks noChangeAspect="1"/>
          </p:cNvPicPr>
          <p:nvPr/>
        </p:nvPicPr>
        <p:blipFill rotWithShape="1">
          <a:blip r:embed="rId4" cstate="email"/>
          <a:srcRect/>
          <a:stretch>
            <a:fillRect/>
          </a:stretch>
        </p:blipFill>
        <p:spPr>
          <a:xfrm>
            <a:off x="0" y="4770537"/>
            <a:ext cx="4654253" cy="209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9" grpId="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521307" cy="830997"/>
          </a:xfrm>
          <a:prstGeom prst="rect">
            <a:avLst/>
          </a:prstGeom>
          <a:noFill/>
        </p:spPr>
        <p:txBody>
          <a:bodyPr wrap="square" rtlCol="0">
            <a:spAutoFit/>
          </a:bodyPr>
          <a:lstStyle/>
          <a:p>
            <a:pPr lvl="0" algn="ctr"/>
            <a:r>
              <a:rPr lang="zh-CN" altLang="en-US" sz="4800" dirty="0">
                <a:solidFill>
                  <a:prstClr val="black"/>
                </a:solidFill>
                <a:cs typeface="+mn-ea"/>
                <a:sym typeface="+mn-lt"/>
              </a:rPr>
              <a:t>谷雨的习俗</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05</a:t>
            </a:r>
          </a:p>
        </p:txBody>
      </p:sp>
      <p:sp>
        <p:nvSpPr>
          <p:cNvPr id="7" name="文本框 6"/>
          <p:cNvSpPr txBox="1"/>
          <p:nvPr/>
        </p:nvSpPr>
        <p:spPr>
          <a:xfrm>
            <a:off x="1404552" y="1669613"/>
            <a:ext cx="1338828" cy="369332"/>
          </a:xfrm>
          <a:prstGeom prst="rect">
            <a:avLst/>
          </a:prstGeom>
          <a:noFill/>
        </p:spPr>
        <p:txBody>
          <a:bodyPr wrap="none" rtlCol="0">
            <a:spAutoFit/>
          </a:bodyPr>
          <a:lstStyle/>
          <a:p>
            <a:pPr defTabSz="914400"/>
            <a:r>
              <a:rPr lang="zh-CN" altLang="en-US" dirty="0">
                <a:solidFill>
                  <a:srgbClr val="323F4F"/>
                </a:solidFill>
                <a:cs typeface="+mn-ea"/>
                <a:sym typeface="+mn-lt"/>
              </a:rPr>
              <a:t>桃花水洗浴</a:t>
            </a:r>
          </a:p>
        </p:txBody>
      </p:sp>
      <p:sp>
        <p:nvSpPr>
          <p:cNvPr id="8" name="文本框 7"/>
          <p:cNvSpPr txBox="1"/>
          <p:nvPr/>
        </p:nvSpPr>
        <p:spPr>
          <a:xfrm>
            <a:off x="1404551" y="2058173"/>
            <a:ext cx="3883087" cy="1384995"/>
          </a:xfrm>
          <a:prstGeom prst="rect">
            <a:avLst/>
          </a:prstGeom>
          <a:noFill/>
        </p:spPr>
        <p:txBody>
          <a:bodyPr wrap="square" rtlCol="0">
            <a:spAutoFit/>
          </a:bodyPr>
          <a:lstStyle>
            <a:defPPr>
              <a:defRPr lang="en-US"/>
            </a:defPPr>
            <a:lvl1pPr defTabSz="914400">
              <a:lnSpc>
                <a:spcPct val="15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谷雨的河水也非常珍贵。在西北地区，旧时，人们将谷雨的河水称为“桃花水”，传说以它洗浴，可消灾避祸。谷雨节人们以“桃花水”洗浴，举行射猎、跳舞等活动庆祝。</a:t>
            </a:r>
          </a:p>
        </p:txBody>
      </p:sp>
      <p:sp>
        <p:nvSpPr>
          <p:cNvPr id="9" name="文本框 8"/>
          <p:cNvSpPr txBox="1"/>
          <p:nvPr/>
        </p:nvSpPr>
        <p:spPr>
          <a:xfrm>
            <a:off x="1380558" y="3775032"/>
            <a:ext cx="1107996" cy="369332"/>
          </a:xfrm>
          <a:prstGeom prst="rect">
            <a:avLst/>
          </a:prstGeom>
          <a:noFill/>
        </p:spPr>
        <p:txBody>
          <a:bodyPr wrap="none" rtlCol="0">
            <a:spAutoFit/>
          </a:bodyPr>
          <a:lstStyle/>
          <a:p>
            <a:pPr defTabSz="914400"/>
            <a:r>
              <a:rPr lang="zh-CN" altLang="en-US" dirty="0">
                <a:solidFill>
                  <a:srgbClr val="323F4F"/>
                </a:solidFill>
                <a:cs typeface="+mn-ea"/>
                <a:sym typeface="+mn-lt"/>
              </a:rPr>
              <a:t>禁蝎咒符</a:t>
            </a:r>
          </a:p>
        </p:txBody>
      </p:sp>
      <p:sp>
        <p:nvSpPr>
          <p:cNvPr id="10" name="文本框 9"/>
          <p:cNvSpPr txBox="1"/>
          <p:nvPr/>
        </p:nvSpPr>
        <p:spPr>
          <a:xfrm>
            <a:off x="1380558" y="4122648"/>
            <a:ext cx="4074038" cy="1672061"/>
          </a:xfrm>
          <a:prstGeom prst="rect">
            <a:avLst/>
          </a:prstGeom>
          <a:noFill/>
        </p:spPr>
        <p:txBody>
          <a:bodyPr wrap="square" rtlCol="0">
            <a:spAutoFit/>
          </a:bodyPr>
          <a:lstStyle>
            <a:defPPr>
              <a:defRPr lang="en-US"/>
            </a:defPPr>
            <a:lvl1pPr defTabSz="914400">
              <a:lnSpc>
                <a:spcPct val="15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　旧时，山西临汾一带谷雨日画张天师符贴在门上，名日“禁蝎”。陕西凤翔一带的禁蝎咒符，以木刻印制，可见需求量是很大的。其上印有：“谷雨三月中，蝎子逞威风。神鸡叼一嘴，毒虫化为水</a:t>
            </a:r>
            <a:r>
              <a:rPr lang="en-US" altLang="zh-CN" dirty="0">
                <a:latin typeface="+mn-lt"/>
                <a:ea typeface="+mn-ea"/>
                <a:cs typeface="+mn-ea"/>
                <a:sym typeface="+mn-lt"/>
              </a:rPr>
              <a:t>·</a:t>
            </a:r>
            <a:r>
              <a:rPr lang="zh-CN" altLang="en-US" dirty="0">
                <a:latin typeface="+mn-lt"/>
                <a:ea typeface="+mn-ea"/>
                <a:cs typeface="+mn-ea"/>
                <a:sym typeface="+mn-lt"/>
              </a:rPr>
              <a:t>，</a:t>
            </a:r>
            <a:r>
              <a:rPr lang="en-US" altLang="zh-CN" dirty="0">
                <a:latin typeface="+mn-lt"/>
                <a:ea typeface="+mn-ea"/>
                <a:cs typeface="+mn-ea"/>
                <a:sym typeface="+mn-lt"/>
              </a:rPr>
              <a:t>·…”</a:t>
            </a:r>
            <a:r>
              <a:rPr lang="zh-CN" altLang="en-US" dirty="0">
                <a:latin typeface="+mn-lt"/>
                <a:ea typeface="+mn-ea"/>
                <a:cs typeface="+mn-ea"/>
                <a:sym typeface="+mn-lt"/>
              </a:rPr>
              <a:t>画面中央雄鸡衔虫，爪下还有一只大蝎子。画上印有咒符。</a:t>
            </a:r>
          </a:p>
        </p:txBody>
      </p:sp>
      <p:sp>
        <p:nvSpPr>
          <p:cNvPr id="11" name="六边形 10"/>
          <p:cNvSpPr/>
          <p:nvPr/>
        </p:nvSpPr>
        <p:spPr>
          <a:xfrm>
            <a:off x="8420638" y="3904844"/>
            <a:ext cx="1992604" cy="2953156"/>
          </a:xfrm>
          <a:prstGeom prst="hexagon">
            <a:avLst/>
          </a:prstGeom>
          <a:blipFill>
            <a:blip r:embed="rId3" cstate="email"/>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pic>
        <p:nvPicPr>
          <p:cNvPr id="12" name="图片 11"/>
          <p:cNvPicPr>
            <a:picLocks noChangeAspect="1"/>
          </p:cNvPicPr>
          <p:nvPr/>
        </p:nvPicPr>
        <p:blipFill>
          <a:blip r:embed="rId4" cstate="email"/>
          <a:stretch>
            <a:fillRect/>
          </a:stretch>
        </p:blipFill>
        <p:spPr>
          <a:xfrm>
            <a:off x="5454596" y="1661399"/>
            <a:ext cx="3751161" cy="37333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10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75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P spid="9" grpId="0"/>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751841" y="7674"/>
            <a:ext cx="1440159" cy="121920"/>
          </a:xfrm>
          <a:prstGeom prst="rect">
            <a:avLst/>
          </a:prstGeom>
          <a:noFill/>
        </p:spPr>
        <p:txBody>
          <a:bodyPr wrap="square" rtlCol="0">
            <a:spAutoFit/>
          </a:bodyPr>
          <a:lstStyle/>
          <a:p>
            <a:pPr defTabSz="914400">
              <a:lnSpc>
                <a:spcPct val="200000"/>
              </a:lnSpc>
            </a:pPr>
            <a:r>
              <a:rPr lang="zh-CN" altLang="en-US" sz="100" smtClean="0">
                <a:solidFill>
                  <a:schemeClr val="accent5">
                    <a:lumMod val="20000"/>
                    <a:lumOff val="80000"/>
                  </a:schemeClr>
                </a:solidFill>
                <a:ea typeface="微软雅黑" panose="020B0503020204020204" pitchFamily="34" charset="-122"/>
              </a:rPr>
              <a:t>节日</a:t>
            </a:r>
            <a:r>
              <a:rPr lang="en-US" altLang="zh-CN" sz="100" smtClean="0">
                <a:solidFill>
                  <a:schemeClr val="accent5">
                    <a:lumMod val="20000"/>
                    <a:lumOff val="80000"/>
                  </a:schemeClr>
                </a:solidFill>
                <a:ea typeface="微软雅黑" panose="020B0503020204020204" pitchFamily="34" charset="-122"/>
              </a:rPr>
              <a:t>PPT</a:t>
            </a:r>
            <a:r>
              <a:rPr lang="zh-CN" altLang="en-US" sz="100" smtClean="0">
                <a:solidFill>
                  <a:schemeClr val="accent5">
                    <a:lumMod val="20000"/>
                    <a:lumOff val="80000"/>
                  </a:schemeClr>
                </a:solidFill>
                <a:ea typeface="微软雅黑" panose="020B0503020204020204" pitchFamily="34" charset="-122"/>
              </a:rPr>
              <a:t>模板 </a:t>
            </a:r>
            <a:r>
              <a:rPr lang="en-US" altLang="zh-CN" sz="100" smtClean="0">
                <a:solidFill>
                  <a:schemeClr val="accent5">
                    <a:lumMod val="20000"/>
                    <a:lumOff val="80000"/>
                  </a:schemeClr>
                </a:solidFill>
                <a:ea typeface="微软雅黑" panose="020B0503020204020204" pitchFamily="34" charset="-122"/>
              </a:rPr>
              <a:t>http:// www.PPT818.com/jieri/</a:t>
            </a:r>
            <a:endParaRPr lang="en-US" altLang="zh-CN" sz="100" dirty="0" smtClean="0">
              <a:solidFill>
                <a:schemeClr val="accent5">
                  <a:lumMod val="20000"/>
                  <a:lumOff val="80000"/>
                </a:schemeClr>
              </a:solidFill>
              <a:ea typeface="微软雅黑" panose="020B0503020204020204" pitchFamily="34" charset="-122"/>
            </a:endParaRPr>
          </a:p>
        </p:txBody>
      </p:sp>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521307" cy="830997"/>
          </a:xfrm>
          <a:prstGeom prst="rect">
            <a:avLst/>
          </a:prstGeom>
          <a:noFill/>
        </p:spPr>
        <p:txBody>
          <a:bodyPr wrap="square" rtlCol="0">
            <a:spAutoFit/>
          </a:bodyPr>
          <a:lstStyle/>
          <a:p>
            <a:pPr lvl="0" algn="ctr"/>
            <a:r>
              <a:rPr lang="zh-CN" altLang="en-US" sz="4800" dirty="0">
                <a:solidFill>
                  <a:prstClr val="black"/>
                </a:solidFill>
                <a:cs typeface="+mn-ea"/>
                <a:sym typeface="+mn-lt"/>
              </a:rPr>
              <a:t>谷雨的习俗</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i="0" u="none" strike="noStrike" kern="1200" cap="none" spc="0" normalizeH="0" baseline="0" noProof="0" dirty="0">
                <a:ln>
                  <a:noFill/>
                </a:ln>
                <a:solidFill>
                  <a:srgbClr val="7ABDB0"/>
                </a:solidFill>
                <a:effectLst/>
                <a:uLnTx/>
                <a:uFillTx/>
                <a:cs typeface="+mn-ea"/>
                <a:sym typeface="+mn-lt"/>
              </a:rPr>
              <a:t>05</a:t>
            </a:r>
          </a:p>
        </p:txBody>
      </p:sp>
      <p:grpSp>
        <p:nvGrpSpPr>
          <p:cNvPr id="10" name="组合 9"/>
          <p:cNvGrpSpPr/>
          <p:nvPr/>
        </p:nvGrpSpPr>
        <p:grpSpPr>
          <a:xfrm>
            <a:off x="1370950" y="4332192"/>
            <a:ext cx="9450100" cy="2389893"/>
            <a:chOff x="838082" y="2107095"/>
            <a:chExt cx="10614989" cy="2472856"/>
          </a:xfrm>
          <a:blipFill dpi="0" rotWithShape="1">
            <a:blip r:embed="rId3"/>
            <a:srcRect/>
            <a:tile tx="-635000" ty="-2540000" sx="100000" sy="100000" flip="none" algn="tl"/>
          </a:blipFill>
        </p:grpSpPr>
        <p:sp>
          <p:nvSpPr>
            <p:cNvPr id="11" name="梯形 10"/>
            <p:cNvSpPr/>
            <p:nvPr/>
          </p:nvSpPr>
          <p:spPr>
            <a:xfrm>
              <a:off x="838082" y="2107095"/>
              <a:ext cx="3029447" cy="247285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梯形 11"/>
            <p:cNvSpPr/>
            <p:nvPr/>
          </p:nvSpPr>
          <p:spPr>
            <a:xfrm>
              <a:off x="5895110" y="2107095"/>
              <a:ext cx="3029447" cy="247285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梯形 12"/>
            <p:cNvSpPr/>
            <p:nvPr/>
          </p:nvSpPr>
          <p:spPr>
            <a:xfrm flipV="1">
              <a:off x="8423624" y="2107095"/>
              <a:ext cx="3029447" cy="247285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梯形 13"/>
            <p:cNvSpPr/>
            <p:nvPr/>
          </p:nvSpPr>
          <p:spPr>
            <a:xfrm flipV="1">
              <a:off x="3366596" y="2107095"/>
              <a:ext cx="3029447" cy="247285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1879464" y="1892121"/>
            <a:ext cx="4530660" cy="2369880"/>
          </a:xfrm>
          <a:prstGeom prst="rect">
            <a:avLst/>
          </a:prstGeom>
          <a:noFill/>
        </p:spPr>
        <p:txBody>
          <a:bodyPr wrap="square" rtlCol="0">
            <a:spAutoFit/>
          </a:bodyPr>
          <a:lstStyle/>
          <a:p>
            <a:pPr marL="285750" indent="-285750" defTabSz="914400">
              <a:lnSpc>
                <a:spcPct val="200000"/>
              </a:lnSpc>
              <a:buFont typeface="Wingdings" panose="05000000000000000000" pitchFamily="2" charset="2"/>
              <a:buChar char="l"/>
            </a:pPr>
            <a:r>
              <a:rPr lang="zh-CN" altLang="en-US" dirty="0">
                <a:solidFill>
                  <a:schemeClr val="tx1">
                    <a:lumMod val="65000"/>
                    <a:lumOff val="35000"/>
                  </a:schemeClr>
                </a:solidFill>
                <a:cs typeface="+mn-ea"/>
                <a:sym typeface="+mn-lt"/>
              </a:rPr>
              <a:t>祭圣母</a:t>
            </a:r>
          </a:p>
          <a:p>
            <a:pPr defTabSz="914400">
              <a:lnSpc>
                <a:spcPct val="200000"/>
              </a:lnSpc>
            </a:pPr>
            <a:r>
              <a:rPr lang="zh-CN" altLang="en-US" sz="1400" dirty="0">
                <a:solidFill>
                  <a:schemeClr val="tx1">
                    <a:lumMod val="65000"/>
                    <a:lumOff val="35000"/>
                  </a:schemeClr>
                </a:solidFill>
                <a:cs typeface="+mn-ea"/>
                <a:sym typeface="+mn-lt"/>
              </a:rPr>
              <a:t>谷雨期间比如三月十六、十八、二十几天，各地还会进行祭祀圣母的活动。在山西具城一带，农历三月十六这天会举行后土圣母庙大会。在陕西同官、绥德，十八这天，男男女女出城到后土庙中祭祀祈嗣。</a:t>
            </a:r>
          </a:p>
        </p:txBody>
      </p:sp>
      <p:sp>
        <p:nvSpPr>
          <p:cNvPr id="16" name="文本框 15"/>
          <p:cNvSpPr txBox="1"/>
          <p:nvPr/>
        </p:nvSpPr>
        <p:spPr>
          <a:xfrm>
            <a:off x="6491590" y="1892121"/>
            <a:ext cx="4704318" cy="2369880"/>
          </a:xfrm>
          <a:prstGeom prst="rect">
            <a:avLst/>
          </a:prstGeom>
          <a:noFill/>
        </p:spPr>
        <p:txBody>
          <a:bodyPr wrap="square" rtlCol="0">
            <a:spAutoFit/>
          </a:bodyPr>
          <a:lstStyle>
            <a:defPPr>
              <a:defRPr lang="en-US"/>
            </a:defPPr>
            <a:lvl1pPr defTabSz="914400">
              <a:lnSpc>
                <a:spcPct val="150000"/>
              </a:lnSpc>
              <a:defRPr sz="1400" b="1">
                <a:solidFill>
                  <a:schemeClr val="tx1">
                    <a:lumMod val="65000"/>
                    <a:lumOff val="35000"/>
                  </a:schemeClr>
                </a:solidFill>
                <a:latin typeface="Century Gothic" panose="020B0502020202020204" pitchFamily="34" charset="0"/>
                <a:ea typeface="微软雅黑" panose="020B0503020204020204" pitchFamily="34" charset="-122"/>
              </a:defRPr>
            </a:lvl1pPr>
          </a:lstStyle>
          <a:p>
            <a:pPr marL="285750" indent="-285750">
              <a:lnSpc>
                <a:spcPct val="200000"/>
              </a:lnSpc>
              <a:buFont typeface="Wingdings" panose="05000000000000000000" pitchFamily="2" charset="2"/>
              <a:buChar char="l"/>
            </a:pPr>
            <a:r>
              <a:rPr lang="zh-CN" altLang="en-US" sz="1800" b="0" dirty="0">
                <a:latin typeface="+mn-lt"/>
                <a:ea typeface="+mn-ea"/>
                <a:cs typeface="+mn-ea"/>
                <a:sym typeface="+mn-lt"/>
              </a:rPr>
              <a:t>祭仓颉</a:t>
            </a:r>
          </a:p>
          <a:p>
            <a:pPr>
              <a:lnSpc>
                <a:spcPct val="200000"/>
              </a:lnSpc>
            </a:pPr>
            <a:r>
              <a:rPr lang="zh-CN" altLang="en-US" b="0" dirty="0">
                <a:latin typeface="+mn-lt"/>
                <a:ea typeface="+mn-ea"/>
                <a:cs typeface="+mn-ea"/>
                <a:sym typeface="+mn-lt"/>
              </a:rPr>
              <a:t>大约在四千年前，轩辕黄帝由部落首领被拥戴为部落联盟领袖，他命仓颉为左史官。任职期间，仓颉用不同类型的贝壳和绳节的大小、横竖为标记记载事物。后来，随着主管的事务日益增多，此办法已不能满足要求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par>
                                <p:cTn id="21" presetID="35" presetClass="path" presetSubtype="0" decel="100000" fill="hold" grpId="1" nodeType="withEffect">
                                  <p:stCondLst>
                                    <p:cond delay="0"/>
                                  </p:stCondLst>
                                  <p:childTnLst>
                                    <p:animMotion origin="layout" path="M -3.95833E-6 0 L -0.04557 0 " pathEditMode="relative" rAng="0" ptsTypes="AA">
                                      <p:cBhvr>
                                        <p:cTn id="22" dur="1500" spd="-100000" fill="hold"/>
                                        <p:tgtEl>
                                          <p:spTgt spid="15"/>
                                        </p:tgtEl>
                                        <p:attrNameLst>
                                          <p:attrName>ppt_x</p:attrName>
                                          <p:attrName>ppt_y</p:attrName>
                                        </p:attrNameLst>
                                      </p:cBhvr>
                                      <p:rCtr x="-2279" y="0"/>
                                    </p:animMotion>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35" presetClass="path" presetSubtype="0" decel="100000" fill="hold" grpId="1" nodeType="withEffect">
                                  <p:stCondLst>
                                    <p:cond delay="0"/>
                                  </p:stCondLst>
                                  <p:childTnLst>
                                    <p:animMotion origin="layout" path="M -6.25E-7 0 L -0.04557 0 " pathEditMode="relative" rAng="0" ptsTypes="AA">
                                      <p:cBhvr>
                                        <p:cTn id="27" dur="1500" spd="-100000" fill="hold"/>
                                        <p:tgtEl>
                                          <p:spTgt spid="16"/>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5" grpId="0"/>
      <p:bldP spid="15" grpId="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5322442" y="662409"/>
            <a:ext cx="3521307" cy="830997"/>
          </a:xfrm>
          <a:prstGeom prst="rect">
            <a:avLst/>
          </a:prstGeom>
          <a:noFill/>
        </p:spPr>
        <p:txBody>
          <a:bodyPr wrap="square" rtlCol="0">
            <a:spAutoFit/>
          </a:bodyPr>
          <a:lstStyle/>
          <a:p>
            <a:pPr lvl="0" algn="ctr"/>
            <a:r>
              <a:rPr lang="zh-CN" altLang="en-US" sz="4800" dirty="0">
                <a:solidFill>
                  <a:prstClr val="black"/>
                </a:solidFill>
                <a:cs typeface="+mn-ea"/>
                <a:sym typeface="+mn-lt"/>
              </a:rPr>
              <a:t>谷雨的习俗</a:t>
            </a:r>
          </a:p>
        </p:txBody>
      </p:sp>
      <p:sp>
        <p:nvSpPr>
          <p:cNvPr id="6" name="文本框 5"/>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7ABDB0"/>
                </a:solidFill>
                <a:effectLst/>
                <a:uLnTx/>
                <a:uFillTx/>
                <a:cs typeface="+mn-ea"/>
                <a:sym typeface="+mn-lt"/>
              </a:rPr>
              <a:t>05</a:t>
            </a:r>
          </a:p>
        </p:txBody>
      </p:sp>
      <p:sp>
        <p:nvSpPr>
          <p:cNvPr id="7" name="文本框 6"/>
          <p:cNvSpPr txBox="1"/>
          <p:nvPr/>
        </p:nvSpPr>
        <p:spPr>
          <a:xfrm>
            <a:off x="3725970" y="2086094"/>
            <a:ext cx="1107996" cy="369332"/>
          </a:xfrm>
          <a:prstGeom prst="rect">
            <a:avLst/>
          </a:prstGeom>
          <a:noFill/>
        </p:spPr>
        <p:txBody>
          <a:bodyPr wrap="none" rtlCol="0">
            <a:spAutoFit/>
          </a:bodyPr>
          <a:lstStyle/>
          <a:p>
            <a:pPr defTabSz="914400"/>
            <a:r>
              <a:rPr lang="zh-CN" altLang="en-US" dirty="0">
                <a:solidFill>
                  <a:srgbClr val="323F4F"/>
                </a:solidFill>
                <a:cs typeface="+mn-ea"/>
                <a:sym typeface="+mn-lt"/>
              </a:rPr>
              <a:t>谷雨摘茶</a:t>
            </a:r>
          </a:p>
        </p:txBody>
      </p:sp>
      <p:sp>
        <p:nvSpPr>
          <p:cNvPr id="8" name="文本框 7"/>
          <p:cNvSpPr txBox="1"/>
          <p:nvPr/>
        </p:nvSpPr>
        <p:spPr>
          <a:xfrm>
            <a:off x="3725969" y="2474654"/>
            <a:ext cx="3883087" cy="891078"/>
          </a:xfrm>
          <a:prstGeom prst="rect">
            <a:avLst/>
          </a:prstGeom>
          <a:noFill/>
        </p:spPr>
        <p:txBody>
          <a:bodyPr wrap="square" rtlCol="0">
            <a:spAutoFit/>
          </a:bodyPr>
          <a:lstStyle>
            <a:defPPr>
              <a:defRPr lang="en-US"/>
            </a:defPPr>
            <a:lvl1pPr defTabSz="914400">
              <a:lnSpc>
                <a:spcPct val="15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pPr>
              <a:lnSpc>
                <a:spcPct val="200000"/>
              </a:lnSpc>
            </a:pPr>
            <a:r>
              <a:rPr lang="zh-CN" altLang="en-US" dirty="0">
                <a:latin typeface="+mn-lt"/>
                <a:ea typeface="+mn-ea"/>
                <a:cs typeface="+mn-ea"/>
                <a:sym typeface="+mn-lt"/>
              </a:rPr>
              <a:t>古时有“走谷雨”的风俗，谷雨这天青年妇女走村串亲，有的到野外走一圈就回来。</a:t>
            </a:r>
          </a:p>
        </p:txBody>
      </p:sp>
      <p:sp>
        <p:nvSpPr>
          <p:cNvPr id="9" name="文本框 8"/>
          <p:cNvSpPr txBox="1"/>
          <p:nvPr/>
        </p:nvSpPr>
        <p:spPr>
          <a:xfrm>
            <a:off x="1707514" y="3412729"/>
            <a:ext cx="877163" cy="369332"/>
          </a:xfrm>
          <a:prstGeom prst="rect">
            <a:avLst/>
          </a:prstGeom>
          <a:noFill/>
        </p:spPr>
        <p:txBody>
          <a:bodyPr wrap="none" rtlCol="0">
            <a:spAutoFit/>
          </a:bodyPr>
          <a:lstStyle/>
          <a:p>
            <a:pPr defTabSz="914400"/>
            <a:r>
              <a:rPr lang="zh-CN" altLang="en-US" dirty="0">
                <a:solidFill>
                  <a:srgbClr val="323F4F"/>
                </a:solidFill>
                <a:cs typeface="+mn-ea"/>
                <a:sym typeface="+mn-lt"/>
              </a:rPr>
              <a:t>食香椿</a:t>
            </a:r>
          </a:p>
        </p:txBody>
      </p:sp>
      <p:sp>
        <p:nvSpPr>
          <p:cNvPr id="10" name="文本框 9"/>
          <p:cNvSpPr txBox="1"/>
          <p:nvPr/>
        </p:nvSpPr>
        <p:spPr>
          <a:xfrm>
            <a:off x="1707514" y="3760345"/>
            <a:ext cx="4074038" cy="1752852"/>
          </a:xfrm>
          <a:prstGeom prst="rect">
            <a:avLst/>
          </a:prstGeom>
          <a:noFill/>
        </p:spPr>
        <p:txBody>
          <a:bodyPr wrap="square" rtlCol="0">
            <a:spAutoFit/>
          </a:bodyPr>
          <a:lstStyle>
            <a:defPPr>
              <a:defRPr lang="en-US"/>
            </a:defPPr>
            <a:lvl1pPr defTabSz="914400">
              <a:lnSpc>
                <a:spcPct val="200000"/>
              </a:lnSpc>
              <a:defRPr sz="1400">
                <a:solidFill>
                  <a:schemeClr val="tx1">
                    <a:lumMod val="65000"/>
                    <a:lumOff val="35000"/>
                  </a:schemeClr>
                </a:solidFill>
                <a:latin typeface="Century Gothic" panose="020B0502020202020204" pitchFamily="34" charset="0"/>
                <a:ea typeface="微软雅黑" panose="020B0503020204020204" pitchFamily="34" charset="-122"/>
              </a:defRPr>
            </a:lvl1pPr>
          </a:lstStyle>
          <a:p>
            <a:r>
              <a:rPr lang="zh-CN" altLang="en-US" dirty="0">
                <a:latin typeface="+mn-lt"/>
                <a:ea typeface="+mn-ea"/>
                <a:cs typeface="+mn-ea"/>
                <a:sym typeface="+mn-lt"/>
              </a:rPr>
              <a:t>北方谷雨食香椿习俗，谷雨前后是香椿上市的时节，这时的香椿醇香爽口营养价值高，有“雨前香椿嫩如丝”之说。香椿具有提高机体免疫力、健胃、理气、止泻、润肤、抗菌、消炎、杀虫之功效。</a:t>
            </a:r>
          </a:p>
        </p:txBody>
      </p:sp>
      <p:pic>
        <p:nvPicPr>
          <p:cNvPr id="3" name="图片 2"/>
          <p:cNvPicPr>
            <a:picLocks noChangeAspect="1"/>
          </p:cNvPicPr>
          <p:nvPr/>
        </p:nvPicPr>
        <p:blipFill rotWithShape="1">
          <a:blip r:embed="rId3" cstate="email"/>
          <a:srcRect/>
          <a:stretch>
            <a:fillRect/>
          </a:stretch>
        </p:blipFill>
        <p:spPr>
          <a:xfrm>
            <a:off x="7424399" y="950928"/>
            <a:ext cx="3979090" cy="5907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35" presetClass="path" presetSubtype="0" decel="100000" fill="hold" grpId="1" nodeType="withEffect">
                                  <p:stCondLst>
                                    <p:cond delay="0"/>
                                  </p:stCondLst>
                                  <p:childTnLst>
                                    <p:animMotion origin="layout" path="M -1.66667E-6 1.48148E-6 L -0.04557 1.48148E-6 " pathEditMode="relative" rAng="0" ptsTypes="AA">
                                      <p:cBhvr>
                                        <p:cTn id="18" dur="1500" spd="-100000" fill="hold"/>
                                        <p:tgtEl>
                                          <p:spTgt spid="7"/>
                                        </p:tgtEl>
                                        <p:attrNameLst>
                                          <p:attrName>ppt_x</p:attrName>
                                          <p:attrName>ppt_y</p:attrName>
                                        </p:attrNameLst>
                                      </p:cBhvr>
                                      <p:rCtr x="-2279" y="0"/>
                                    </p:animMotion>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35" presetClass="path" presetSubtype="0" decel="100000" fill="hold" grpId="1" nodeType="withEffect">
                                  <p:stCondLst>
                                    <p:cond delay="0"/>
                                  </p:stCondLst>
                                  <p:childTnLst>
                                    <p:animMotion origin="layout" path="M -3.75E-6 -4.44444E-6 L -0.04557 -4.44444E-6 " pathEditMode="relative" rAng="0" ptsTypes="AA">
                                      <p:cBhvr>
                                        <p:cTn id="23" dur="1500" spd="-100000" fill="hold"/>
                                        <p:tgtEl>
                                          <p:spTgt spid="8"/>
                                        </p:tgtEl>
                                        <p:attrNameLst>
                                          <p:attrName>ppt_x</p:attrName>
                                          <p:attrName>ppt_y</p:attrName>
                                        </p:attrNameLst>
                                      </p:cBhvr>
                                      <p:rCtr x="-2279" y="0"/>
                                    </p:animMotion>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par>
                                <p:cTn id="27" presetID="35" presetClass="path" presetSubtype="0" decel="100000" fill="hold" grpId="1" nodeType="withEffect">
                                  <p:stCondLst>
                                    <p:cond delay="0"/>
                                  </p:stCondLst>
                                  <p:childTnLst>
                                    <p:animMotion origin="layout" path="M -1.66667E-6 2.96296E-6 L -0.04557 2.96296E-6 " pathEditMode="relative" rAng="0" ptsTypes="AA">
                                      <p:cBhvr>
                                        <p:cTn id="28" dur="1500" spd="-100000" fill="hold"/>
                                        <p:tgtEl>
                                          <p:spTgt spid="9"/>
                                        </p:tgtEl>
                                        <p:attrNameLst>
                                          <p:attrName>ppt_x</p:attrName>
                                          <p:attrName>ppt_y</p:attrName>
                                        </p:attrNameLst>
                                      </p:cBhvr>
                                      <p:rCtr x="-2279" y="0"/>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35" presetClass="path" presetSubtype="0" decel="100000" fill="hold" grpId="1" nodeType="withEffect">
                                  <p:stCondLst>
                                    <p:cond delay="0"/>
                                  </p:stCondLst>
                                  <p:childTnLst>
                                    <p:animMotion origin="layout" path="M -1.45833E-6 2.59259E-6 L -0.04557 2.59259E-6 " pathEditMode="relative" rAng="0" ptsTypes="AA">
                                      <p:cBhvr>
                                        <p:cTn id="33" dur="1500" spd="-100000" fill="hold"/>
                                        <p:tgtEl>
                                          <p:spTgt spid="10"/>
                                        </p:tgtEl>
                                        <p:attrNameLst>
                                          <p:attrName>ppt_x</p:attrName>
                                          <p:attrName>ppt_y</p:attrName>
                                        </p:attrNameLst>
                                      </p:cBhvr>
                                      <p:rCtr x="-2279" y="0"/>
                                    </p:animMotion>
                                  </p:childTnLst>
                                </p:cTn>
                              </p:par>
                              <p:par>
                                <p:cTn id="34" presetID="47"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9" grpId="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7713" y="2026673"/>
            <a:ext cx="5536574" cy="22072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461204" y="2144120"/>
            <a:ext cx="5252957" cy="1923415"/>
          </a:xfrm>
          <a:prstGeom prst="rect">
            <a:avLst/>
          </a:prstGeom>
          <a:noFill/>
          <a:ln>
            <a:solidFill>
              <a:srgbClr val="7AB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3809212" y="2744969"/>
            <a:ext cx="4741176" cy="1015663"/>
          </a:xfrm>
          <a:prstGeom prst="rect">
            <a:avLst/>
          </a:prstGeom>
          <a:noFill/>
        </p:spPr>
        <p:txBody>
          <a:bodyPr wrap="square" rtlCol="0">
            <a:spAutoFit/>
          </a:bodyPr>
          <a:lstStyle/>
          <a:p>
            <a:pPr algn="dist"/>
            <a:r>
              <a:rPr lang="en-US" altLang="zh-CN" sz="6000" dirty="0">
                <a:solidFill>
                  <a:srgbClr val="199270"/>
                </a:solidFill>
                <a:cs typeface="+mn-ea"/>
                <a:sym typeface="+mn-lt"/>
              </a:rPr>
              <a:t>THANK YOU</a:t>
            </a:r>
          </a:p>
        </p:txBody>
      </p:sp>
      <p:sp>
        <p:nvSpPr>
          <p:cNvPr id="5" name="文本框 4"/>
          <p:cNvSpPr txBox="1"/>
          <p:nvPr/>
        </p:nvSpPr>
        <p:spPr>
          <a:xfrm>
            <a:off x="3978388" y="2216510"/>
            <a:ext cx="4462818" cy="368300"/>
          </a:xfrm>
          <a:prstGeom prst="rect">
            <a:avLst/>
          </a:prstGeom>
          <a:noFill/>
        </p:spPr>
        <p:txBody>
          <a:bodyPr wrap="square" rtlCol="0">
            <a:spAutoFit/>
          </a:bodyPr>
          <a:lstStyle/>
          <a:p>
            <a:pPr algn="dist"/>
            <a:r>
              <a:rPr lang="en-US" altLang="zh-CN" dirty="0">
                <a:solidFill>
                  <a:srgbClr val="58B86A"/>
                </a:solidFill>
                <a:cs typeface="+mn-ea"/>
                <a:sym typeface="+mn-lt"/>
              </a:rPr>
              <a:t>ALL OR NOTHING</a:t>
            </a:r>
          </a:p>
        </p:txBody>
      </p:sp>
      <p:sp>
        <p:nvSpPr>
          <p:cNvPr id="6" name="文本框 5"/>
          <p:cNvSpPr txBox="1"/>
          <p:nvPr/>
        </p:nvSpPr>
        <p:spPr>
          <a:xfrm>
            <a:off x="3978388" y="3742502"/>
            <a:ext cx="4572000" cy="368300"/>
          </a:xfrm>
          <a:prstGeom prst="rect">
            <a:avLst/>
          </a:prstGeom>
          <a:noFill/>
        </p:spPr>
        <p:txBody>
          <a:bodyPr wrap="square" rtlCol="0">
            <a:spAutoFit/>
          </a:bodyPr>
          <a:lstStyle/>
          <a:p>
            <a:pPr algn="dist"/>
            <a:r>
              <a:rPr lang="en-US" altLang="zh-CN" dirty="0">
                <a:solidFill>
                  <a:srgbClr val="58B86A"/>
                </a:solidFill>
                <a:cs typeface="+mn-ea"/>
                <a:sym typeface="+mn-lt"/>
              </a:rPr>
              <a:t>NOW OR NEVER</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500"/>
                                        <p:tgtEl>
                                          <p:spTgt spid="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1899"/>
                            </p:stCondLst>
                            <p:childTnLst>
                              <p:par>
                                <p:cTn id="21" presetID="47" presetClass="entr" presetSubtype="0" fill="hold" grpId="1"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5"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2700" y="2700020"/>
            <a:ext cx="6103620" cy="3155950"/>
          </a:xfrm>
          <a:prstGeom prst="rect">
            <a:avLst/>
          </a:prstGeom>
          <a:solidFill>
            <a:srgbClr val="1992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565015" y="-9525"/>
            <a:ext cx="150495" cy="6877050"/>
            <a:chOff x="7189" y="-15"/>
            <a:chExt cx="237" cy="10830"/>
          </a:xfrm>
        </p:grpSpPr>
        <p:grpSp>
          <p:nvGrpSpPr>
            <p:cNvPr id="5" name="组合 4"/>
            <p:cNvGrpSpPr/>
            <p:nvPr/>
          </p:nvGrpSpPr>
          <p:grpSpPr>
            <a:xfrm>
              <a:off x="7302" y="-15"/>
              <a:ext cx="11" cy="10830"/>
              <a:chOff x="7302" y="-15"/>
              <a:chExt cx="11" cy="10830"/>
            </a:xfrm>
          </p:grpSpPr>
          <p:cxnSp>
            <p:nvCxnSpPr>
              <p:cNvPr id="7" name="直接连接符 6"/>
              <p:cNvCxnSpPr/>
              <p:nvPr/>
            </p:nvCxnSpPr>
            <p:spPr>
              <a:xfrm>
                <a:off x="7313" y="-15"/>
                <a:ext cx="0" cy="10830"/>
              </a:xfrm>
              <a:prstGeom prst="line">
                <a:avLst/>
              </a:prstGeom>
              <a:ln w="28575" cmpd="sng">
                <a:solidFill>
                  <a:srgbClr val="7ABDB0">
                    <a:alpha val="7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2" y="4252"/>
                <a:ext cx="11" cy="4969"/>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7189" y="5658"/>
              <a:ext cx="237" cy="2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227330" y="3007995"/>
            <a:ext cx="4166235" cy="2215991"/>
          </a:xfrm>
          <a:prstGeom prst="rect">
            <a:avLst/>
          </a:prstGeom>
          <a:noFill/>
        </p:spPr>
        <p:txBody>
          <a:bodyPr wrap="square" rtlCol="0">
            <a:spAutoFit/>
          </a:bodyPr>
          <a:lstStyle/>
          <a:p>
            <a:pPr algn="ctr"/>
            <a:r>
              <a:rPr lang="en-US" altLang="zh-CN" sz="13800" b="1" dirty="0">
                <a:solidFill>
                  <a:schemeClr val="bg1"/>
                </a:solidFill>
                <a:cs typeface="+mn-ea"/>
                <a:sym typeface="+mn-lt"/>
              </a:rPr>
              <a:t>01</a:t>
            </a:r>
          </a:p>
        </p:txBody>
      </p:sp>
      <p:sp>
        <p:nvSpPr>
          <p:cNvPr id="10" name="文本框 9"/>
          <p:cNvSpPr txBox="1"/>
          <p:nvPr/>
        </p:nvSpPr>
        <p:spPr>
          <a:xfrm>
            <a:off x="6496685" y="3939540"/>
            <a:ext cx="3689985" cy="830997"/>
          </a:xfrm>
          <a:prstGeom prst="rect">
            <a:avLst/>
          </a:prstGeom>
          <a:noFill/>
        </p:spPr>
        <p:txBody>
          <a:bodyPr wrap="square" rtlCol="0">
            <a:spAutoFit/>
          </a:bodyPr>
          <a:lstStyle/>
          <a:p>
            <a:r>
              <a:rPr lang="zh-CN" altLang="en-US" sz="4800" dirty="0">
                <a:cs typeface="+mn-ea"/>
                <a:sym typeface="+mn-lt"/>
              </a:rPr>
              <a:t>谷雨的来历</a:t>
            </a:r>
          </a:p>
        </p:txBody>
      </p:sp>
      <p:sp>
        <p:nvSpPr>
          <p:cNvPr id="11" name="文本框 10"/>
          <p:cNvSpPr txBox="1"/>
          <p:nvPr/>
        </p:nvSpPr>
        <p:spPr>
          <a:xfrm>
            <a:off x="5224145" y="2886075"/>
            <a:ext cx="3274060" cy="706755"/>
          </a:xfrm>
          <a:prstGeom prst="rect">
            <a:avLst/>
          </a:prstGeom>
          <a:noFill/>
        </p:spPr>
        <p:txBody>
          <a:bodyPr wrap="square" rtlCol="0">
            <a:spAutoFit/>
          </a:bodyPr>
          <a:lstStyle/>
          <a:p>
            <a:pPr algn="dist" fontAlgn="auto"/>
            <a:r>
              <a:rPr lang="en-US" altLang="zh-CN" sz="4000" dirty="0">
                <a:solidFill>
                  <a:schemeClr val="bg1"/>
                </a:solidFill>
                <a:cs typeface="+mn-ea"/>
                <a:sym typeface="+mn-lt"/>
              </a:rPr>
              <a:t>PA</a:t>
            </a:r>
            <a:r>
              <a:rPr lang="en-US" altLang="zh-CN" sz="4000" dirty="0">
                <a:solidFill>
                  <a:schemeClr val="tx1"/>
                </a:solidFill>
                <a:cs typeface="+mn-ea"/>
                <a:sym typeface="+mn-lt"/>
              </a:rPr>
              <a:t>RT ONE</a:t>
            </a:r>
          </a:p>
        </p:txBody>
      </p:sp>
      <p:pic>
        <p:nvPicPr>
          <p:cNvPr id="13" name="图片 12"/>
          <p:cNvPicPr>
            <a:picLocks noChangeAspect="1"/>
          </p:cNvPicPr>
          <p:nvPr/>
        </p:nvPicPr>
        <p:blipFill>
          <a:blip r:embed="rId3" cstate="email"/>
          <a:stretch>
            <a:fillRect/>
          </a:stretch>
        </p:blipFill>
        <p:spPr>
          <a:xfrm>
            <a:off x="8112508" y="-147931"/>
            <a:ext cx="4148324" cy="3914116"/>
          </a:xfrm>
          <a:prstGeom prst="rect">
            <a:avLst/>
          </a:prstGeom>
        </p:spPr>
      </p:pic>
      <p:pic>
        <p:nvPicPr>
          <p:cNvPr id="15" name="图片 14"/>
          <p:cNvPicPr>
            <a:picLocks noChangeAspect="1"/>
          </p:cNvPicPr>
          <p:nvPr/>
        </p:nvPicPr>
        <p:blipFill rotWithShape="1">
          <a:blip r:embed="rId4" cstate="email"/>
          <a:srcRect/>
          <a:stretch>
            <a:fillRect/>
          </a:stretch>
        </p:blipFill>
        <p:spPr>
          <a:xfrm>
            <a:off x="0" y="4770537"/>
            <a:ext cx="4654253" cy="209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9" grpId="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322442" y="662409"/>
            <a:ext cx="3913040" cy="830997"/>
          </a:xfrm>
          <a:prstGeom prst="rect">
            <a:avLst/>
          </a:prstGeom>
          <a:noFill/>
        </p:spPr>
        <p:txBody>
          <a:bodyPr wrap="square" rtlCol="0">
            <a:spAutoFit/>
          </a:bodyPr>
          <a:lstStyle/>
          <a:p>
            <a:pPr lvl="0"/>
            <a:r>
              <a:rPr lang="zh-CN" altLang="en-US" sz="4800" dirty="0">
                <a:solidFill>
                  <a:prstClr val="black"/>
                </a:solidFill>
                <a:cs typeface="+mn-ea"/>
                <a:sym typeface="+mn-lt"/>
              </a:rPr>
              <a:t>谷雨的来历</a:t>
            </a:r>
          </a:p>
        </p:txBody>
      </p:sp>
      <p:sp>
        <p:nvSpPr>
          <p:cNvPr id="16" name="PA_圆角矩形 9"/>
          <p:cNvSpPr/>
          <p:nvPr>
            <p:custDataLst>
              <p:tags r:id="rId1"/>
            </p:custDataLst>
          </p:nvPr>
        </p:nvSpPr>
        <p:spPr>
          <a:xfrm>
            <a:off x="6149666" y="2755721"/>
            <a:ext cx="2772000" cy="18000"/>
          </a:xfrm>
          <a:prstGeom prst="roundRect">
            <a:avLst>
              <a:gd name="adj" fmla="val 50000"/>
            </a:avLst>
          </a:prstGeom>
          <a:gradFill flip="none" rotWithShape="1">
            <a:gsLst>
              <a:gs pos="1000">
                <a:srgbClr val="0070C0"/>
              </a:gs>
              <a:gs pos="99000">
                <a:srgbClr val="00B0F0"/>
              </a:gs>
            </a:gsLst>
            <a:lin ang="0" scaled="1"/>
            <a:tileRect/>
          </a:gradFill>
          <a:ln w="12700" cap="flat" cmpd="sng" algn="ctr">
            <a:solidFill>
              <a:srgbClr val="7ABDB0"/>
            </a:solid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7" name="PA_矩形 10"/>
          <p:cNvSpPr/>
          <p:nvPr>
            <p:custDataLst>
              <p:tags r:id="rId2"/>
            </p:custDataLst>
          </p:nvPr>
        </p:nvSpPr>
        <p:spPr>
          <a:xfrm>
            <a:off x="6068704" y="2979270"/>
            <a:ext cx="5142958" cy="2246769"/>
          </a:xfrm>
          <a:prstGeom prst="rect">
            <a:avLst/>
          </a:prstGeom>
        </p:spPr>
        <p:txBody>
          <a:bodyPr wrap="square">
            <a:spAutoFit/>
          </a:bodyPr>
          <a:lstStyle/>
          <a:p>
            <a:pPr defTabSz="914400">
              <a:lnSpc>
                <a:spcPct val="200000"/>
              </a:lnSpc>
            </a:pPr>
            <a:r>
              <a:rPr lang="zh-CN" altLang="en-US" sz="1400" dirty="0">
                <a:solidFill>
                  <a:schemeClr val="tx1">
                    <a:lumMod val="65000"/>
                    <a:lumOff val="35000"/>
                  </a:schemeClr>
                </a:solidFill>
                <a:cs typeface="+mn-ea"/>
                <a:sym typeface="+mn-lt"/>
              </a:rPr>
              <a:t>公历</a:t>
            </a:r>
            <a:r>
              <a:rPr lang="en-US" altLang="zh-CN" sz="1400" dirty="0">
                <a:solidFill>
                  <a:schemeClr val="tx1">
                    <a:lumMod val="65000"/>
                    <a:lumOff val="35000"/>
                  </a:schemeClr>
                </a:solidFill>
                <a:cs typeface="+mn-ea"/>
                <a:sym typeface="+mn-lt"/>
              </a:rPr>
              <a:t>4</a:t>
            </a:r>
            <a:r>
              <a:rPr lang="zh-CN" altLang="en-US" sz="1400" dirty="0">
                <a:solidFill>
                  <a:schemeClr val="tx1">
                    <a:lumMod val="65000"/>
                    <a:lumOff val="35000"/>
                  </a:schemeClr>
                </a:solidFill>
                <a:cs typeface="+mn-ea"/>
                <a:sym typeface="+mn-lt"/>
              </a:rPr>
              <a:t>月</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日或</a:t>
            </a:r>
            <a:r>
              <a:rPr lang="en-US" altLang="zh-CN" sz="1400" dirty="0">
                <a:solidFill>
                  <a:schemeClr val="tx1">
                    <a:lumMod val="65000"/>
                    <a:lumOff val="35000"/>
                  </a:schemeClr>
                </a:solidFill>
                <a:cs typeface="+mn-ea"/>
                <a:sym typeface="+mn-lt"/>
              </a:rPr>
              <a:t>21</a:t>
            </a:r>
            <a:r>
              <a:rPr lang="zh-CN" altLang="en-US" sz="1400" dirty="0">
                <a:solidFill>
                  <a:schemeClr val="tx1">
                    <a:lumMod val="65000"/>
                    <a:lumOff val="35000"/>
                  </a:schemeClr>
                </a:solidFill>
                <a:cs typeface="+mn-ea"/>
                <a:sym typeface="+mn-lt"/>
              </a:rPr>
              <a:t>日节令交谷雨，这天太阳到达黄经</a:t>
            </a:r>
            <a:r>
              <a:rPr lang="en-US" altLang="zh-CN" sz="1400" dirty="0">
                <a:solidFill>
                  <a:schemeClr val="tx1">
                    <a:lumMod val="65000"/>
                    <a:lumOff val="35000"/>
                  </a:schemeClr>
                </a:solidFill>
                <a:cs typeface="+mn-ea"/>
                <a:sym typeface="+mn-lt"/>
              </a:rPr>
              <a:t>30</a:t>
            </a:r>
            <a:r>
              <a:rPr lang="zh-CN" altLang="en-US" sz="1400" dirty="0">
                <a:solidFill>
                  <a:schemeClr val="tx1">
                    <a:lumMod val="65000"/>
                    <a:lumOff val="35000"/>
                  </a:schemeClr>
                </a:solidFill>
                <a:cs typeface="+mn-ea"/>
                <a:sym typeface="+mn-lt"/>
              </a:rPr>
              <a:t>度，当日正午用圣表测日影，影长为古尺五尺三寸二分，相当于今天的</a:t>
            </a:r>
            <a:r>
              <a:rPr lang="en-US" altLang="zh-CN" sz="1400" dirty="0">
                <a:solidFill>
                  <a:schemeClr val="tx1">
                    <a:lumMod val="65000"/>
                    <a:lumOff val="35000"/>
                  </a:schemeClr>
                </a:solidFill>
                <a:cs typeface="+mn-ea"/>
                <a:sym typeface="+mn-lt"/>
              </a:rPr>
              <a:t>1.313</a:t>
            </a:r>
            <a:r>
              <a:rPr lang="zh-CN" altLang="en-US" sz="1400" dirty="0">
                <a:solidFill>
                  <a:schemeClr val="tx1">
                    <a:lumMod val="65000"/>
                    <a:lumOff val="35000"/>
                  </a:schemeClr>
                </a:solidFill>
                <a:cs typeface="+mn-ea"/>
                <a:sym typeface="+mn-lt"/>
              </a:rPr>
              <a:t>米，夜晚观测北斗七星的斗柄指向辰的位置，也就是东南方，这时一般为农历三月，又叫辰月或蚕月。十二消息卦为夬卦，卦象夬表示阳气居多，气温已高，适宜人们日常务农。</a:t>
            </a:r>
          </a:p>
        </p:txBody>
      </p:sp>
      <p:sp>
        <p:nvSpPr>
          <p:cNvPr id="18" name="PA_矩形 11"/>
          <p:cNvSpPr/>
          <p:nvPr>
            <p:custDataLst>
              <p:tags r:id="rId3"/>
            </p:custDataLst>
          </p:nvPr>
        </p:nvSpPr>
        <p:spPr>
          <a:xfrm>
            <a:off x="6132511" y="2318081"/>
            <a:ext cx="2339102" cy="461665"/>
          </a:xfrm>
          <a:prstGeom prst="rect">
            <a:avLst/>
          </a:prstGeom>
        </p:spPr>
        <p:txBody>
          <a:bodyPr wrap="none">
            <a:spAutoFit/>
          </a:bodyPr>
          <a:lstStyle/>
          <a:p>
            <a:pPr defTabSz="914400"/>
            <a:r>
              <a:rPr lang="zh-CN" altLang="en-US" sz="2400" dirty="0">
                <a:solidFill>
                  <a:srgbClr val="000000">
                    <a:lumMod val="65000"/>
                    <a:lumOff val="35000"/>
                  </a:srgbClr>
                </a:solidFill>
                <a:cs typeface="+mn-ea"/>
                <a:sym typeface="+mn-lt"/>
              </a:rPr>
              <a:t>谷雨节气的来历</a:t>
            </a:r>
          </a:p>
        </p:txBody>
      </p:sp>
      <p:sp>
        <p:nvSpPr>
          <p:cNvPr id="23" name="文本框 22"/>
          <p:cNvSpPr txBox="1"/>
          <p:nvPr/>
        </p:nvSpPr>
        <p:spPr>
          <a:xfrm>
            <a:off x="4164552" y="734080"/>
            <a:ext cx="1290044" cy="830997"/>
          </a:xfrm>
          <a:prstGeom prst="rect">
            <a:avLst/>
          </a:prstGeom>
          <a:noFill/>
        </p:spPr>
        <p:txBody>
          <a:bodyPr wrap="square" rtlCol="0">
            <a:spAutoFit/>
          </a:bodyPr>
          <a:lstStyle/>
          <a:p>
            <a:pPr algn="ctr" defTabSz="914400"/>
            <a:r>
              <a:rPr lang="en-US" altLang="zh-CN" sz="4800" dirty="0">
                <a:solidFill>
                  <a:srgbClr val="7ABDB0"/>
                </a:solidFill>
                <a:cs typeface="+mn-ea"/>
                <a:sym typeface="+mn-lt"/>
              </a:rPr>
              <a:t>01</a:t>
            </a:r>
          </a:p>
        </p:txBody>
      </p:sp>
      <p:pic>
        <p:nvPicPr>
          <p:cNvPr id="27" name="图片 26"/>
          <p:cNvPicPr>
            <a:picLocks noChangeAspect="1"/>
          </p:cNvPicPr>
          <p:nvPr/>
        </p:nvPicPr>
        <p:blipFill rotWithShape="1">
          <a:blip r:embed="rId6" cstate="email"/>
          <a:srcRect/>
          <a:stretch>
            <a:fillRect/>
          </a:stretch>
        </p:blipFill>
        <p:spPr>
          <a:xfrm>
            <a:off x="258160" y="1149578"/>
            <a:ext cx="5578161" cy="4961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250"/>
                                        <p:tgtEl>
                                          <p:spTgt spid="16"/>
                                        </p:tgtEl>
                                      </p:cBhvr>
                                    </p:animEffect>
                                  </p:childTnLst>
                                </p:cTn>
                              </p:par>
                              <p:par>
                                <p:cTn id="17" presetID="35" presetClass="path" presetSubtype="0" decel="100000" fill="hold" grpId="1" nodeType="withEffect">
                                  <p:stCondLst>
                                    <p:cond delay="250"/>
                                  </p:stCondLst>
                                  <p:childTnLst>
                                    <p:animMotion origin="layout" path="M 1.04167E-6 7.40741E-7 L -0.04557 7.40741E-7 " pathEditMode="relative" rAng="0" ptsTypes="AA">
                                      <p:cBhvr>
                                        <p:cTn id="18" dur="1250" spd="-100000" fill="hold"/>
                                        <p:tgtEl>
                                          <p:spTgt spid="16"/>
                                        </p:tgtEl>
                                        <p:attrNameLst>
                                          <p:attrName>ppt_x</p:attrName>
                                          <p:attrName>ppt_y</p:attrName>
                                        </p:attrNameLst>
                                      </p:cBhvr>
                                      <p:rCtr x="-2279" y="0"/>
                                    </p:animMotion>
                                  </p:childTnLst>
                                </p:cTn>
                              </p:par>
                              <p:par>
                                <p:cTn id="19" presetID="10" presetClass="entr" presetSubtype="0" fill="hold" grpId="0" nodeType="withEffect">
                                  <p:stCondLst>
                                    <p:cond delay="75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500"/>
                                        <p:tgtEl>
                                          <p:spTgt spid="17"/>
                                        </p:tgtEl>
                                      </p:cBhvr>
                                    </p:animEffect>
                                  </p:childTnLst>
                                </p:cTn>
                              </p:par>
                              <p:par>
                                <p:cTn id="25" presetID="35" presetClass="path" presetSubtype="0" decel="100000" fill="hold" grpId="1" nodeType="withEffect">
                                  <p:stCondLst>
                                    <p:cond delay="500"/>
                                  </p:stCondLst>
                                  <p:childTnLst>
                                    <p:animMotion origin="layout" path="M -3.75E-6 1.11022E-16 L -0.04557 1.11022E-16 " pathEditMode="relative" rAng="0" ptsTypes="AA">
                                      <p:cBhvr>
                                        <p:cTn id="26" dur="1500" spd="-100000" fill="hold"/>
                                        <p:tgtEl>
                                          <p:spTgt spid="17"/>
                                        </p:tgtEl>
                                        <p:attrNameLst>
                                          <p:attrName>ppt_x</p:attrName>
                                          <p:attrName>ppt_y</p:attrName>
                                        </p:attrNameLst>
                                      </p:cBhvr>
                                      <p:rCtr x="-2279" y="0"/>
                                    </p:animMotion>
                                  </p:childTnLst>
                                </p:cTn>
                              </p:par>
                              <p:par>
                                <p:cTn id="27" presetID="2" presetClass="entr" presetSubtype="4" fill="hold"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6" grpId="1" animBg="1"/>
      <p:bldP spid="17" grpId="0"/>
      <p:bldP spid="17" grpId="1"/>
      <p:bldP spid="18" grpId="0"/>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email"/>
          <a:stretch>
            <a:fillRect/>
          </a:stretch>
        </p:blipFill>
        <p:spPr>
          <a:xfrm>
            <a:off x="6975029" y="1653144"/>
            <a:ext cx="4969882" cy="5293015"/>
          </a:xfrm>
          <a:prstGeom prst="rect">
            <a:avLst/>
          </a:prstGeom>
        </p:spPr>
      </p:pic>
      <p:sp>
        <p:nvSpPr>
          <p:cNvPr id="14" name="文本框 13"/>
          <p:cNvSpPr txBox="1"/>
          <p:nvPr/>
        </p:nvSpPr>
        <p:spPr>
          <a:xfrm>
            <a:off x="5322442" y="662409"/>
            <a:ext cx="3913040" cy="830997"/>
          </a:xfrm>
          <a:prstGeom prst="rect">
            <a:avLst/>
          </a:prstGeom>
          <a:noFill/>
        </p:spPr>
        <p:txBody>
          <a:bodyPr wrap="square" rtlCol="0">
            <a:spAutoFit/>
          </a:bodyPr>
          <a:lstStyle/>
          <a:p>
            <a:pPr lvl="0"/>
            <a:r>
              <a:rPr lang="zh-CN" altLang="en-US" sz="4800" dirty="0">
                <a:solidFill>
                  <a:prstClr val="black"/>
                </a:solidFill>
                <a:cs typeface="+mn-ea"/>
                <a:sym typeface="+mn-lt"/>
              </a:rPr>
              <a:t>谷雨的来历</a:t>
            </a:r>
          </a:p>
        </p:txBody>
      </p:sp>
      <p:sp>
        <p:nvSpPr>
          <p:cNvPr id="23" name="文本框 22"/>
          <p:cNvSpPr txBox="1"/>
          <p:nvPr/>
        </p:nvSpPr>
        <p:spPr>
          <a:xfrm>
            <a:off x="4164552" y="734080"/>
            <a:ext cx="1290044" cy="830997"/>
          </a:xfrm>
          <a:prstGeom prst="rect">
            <a:avLst/>
          </a:prstGeom>
          <a:noFill/>
        </p:spPr>
        <p:txBody>
          <a:bodyPr wrap="square" rtlCol="0">
            <a:spAutoFit/>
          </a:bodyPr>
          <a:lstStyle/>
          <a:p>
            <a:pPr algn="ctr" defTabSz="914400"/>
            <a:r>
              <a:rPr lang="en-US" altLang="zh-CN" sz="4800" dirty="0">
                <a:solidFill>
                  <a:srgbClr val="7ABDB0"/>
                </a:solidFill>
                <a:cs typeface="+mn-ea"/>
                <a:sym typeface="+mn-lt"/>
              </a:rPr>
              <a:t>01</a:t>
            </a:r>
          </a:p>
        </p:txBody>
      </p:sp>
      <p:sp>
        <p:nvSpPr>
          <p:cNvPr id="9" name="文本框 8"/>
          <p:cNvSpPr txBox="1"/>
          <p:nvPr/>
        </p:nvSpPr>
        <p:spPr>
          <a:xfrm>
            <a:off x="1629423" y="3765123"/>
            <a:ext cx="3693019" cy="1061829"/>
          </a:xfrm>
          <a:prstGeom prst="rect">
            <a:avLst/>
          </a:prstGeom>
          <a:noFill/>
        </p:spPr>
        <p:txBody>
          <a:bodyPr wrap="square" rtlCol="0">
            <a:spAutoFit/>
          </a:bodyPr>
          <a:lstStyle/>
          <a:p>
            <a:pPr>
              <a:lnSpc>
                <a:spcPct val="150000"/>
              </a:lnSpc>
            </a:pPr>
            <a:r>
              <a:rPr lang="zh-CN" altLang="en-US" sz="1400" dirty="0">
                <a:solidFill>
                  <a:srgbClr val="7ABDB0"/>
                </a:solidFill>
                <a:cs typeface="+mn-ea"/>
                <a:sym typeface="+mn-lt"/>
              </a:rPr>
              <a:t>“二候鸣鸠拂其羽”，鸣鸠就是斑鸠鸟，这时经常能看到斑鸠鸟在田间树上鸣叫并不断地用嘴在梳理自己的羽毛。</a:t>
            </a:r>
            <a:endParaRPr lang="en-US" altLang="zh-CN" sz="1400" dirty="0">
              <a:solidFill>
                <a:srgbClr val="7ABDB0"/>
              </a:solidFill>
              <a:cs typeface="+mn-ea"/>
              <a:sym typeface="+mn-lt"/>
            </a:endParaRPr>
          </a:p>
        </p:txBody>
      </p:sp>
      <p:cxnSp>
        <p:nvCxnSpPr>
          <p:cNvPr id="10" name="直接箭头连接符 9"/>
          <p:cNvCxnSpPr/>
          <p:nvPr/>
        </p:nvCxnSpPr>
        <p:spPr>
          <a:xfrm>
            <a:off x="1206513" y="4047043"/>
            <a:ext cx="365760" cy="0"/>
          </a:xfrm>
          <a:prstGeom prst="straightConnector1">
            <a:avLst/>
          </a:prstGeom>
          <a:noFill/>
          <a:ln w="22225" cap="flat" cmpd="sng" algn="ctr">
            <a:solidFill>
              <a:srgbClr val="323F4F"/>
            </a:solidFill>
            <a:prstDash val="solid"/>
            <a:miter lim="800000"/>
            <a:tailEnd type="triangle"/>
          </a:ln>
          <a:effectLst/>
        </p:spPr>
      </p:cxnSp>
      <p:sp>
        <p:nvSpPr>
          <p:cNvPr id="11" name="文本框 10"/>
          <p:cNvSpPr txBox="1"/>
          <p:nvPr/>
        </p:nvSpPr>
        <p:spPr>
          <a:xfrm>
            <a:off x="1645056" y="4932129"/>
            <a:ext cx="3634142" cy="1061829"/>
          </a:xfrm>
          <a:prstGeom prst="rect">
            <a:avLst/>
          </a:prstGeom>
          <a:noFill/>
        </p:spPr>
        <p:txBody>
          <a:bodyPr wrap="square" rtlCol="0">
            <a:spAutoFit/>
          </a:bodyPr>
          <a:lstStyle/>
          <a:p>
            <a:pPr>
              <a:lnSpc>
                <a:spcPct val="150000"/>
              </a:lnSpc>
            </a:pPr>
            <a:r>
              <a:rPr lang="zh-CN" altLang="en-US" sz="1400" dirty="0">
                <a:solidFill>
                  <a:srgbClr val="323F4F"/>
                </a:solidFill>
                <a:cs typeface="+mn-ea"/>
                <a:sym typeface="+mn-lt"/>
              </a:rPr>
              <a:t>“三候戴降于桑”，戴指的是戴胜鸟，谷雨时节桑树生一长旺盛，时常可以看到戴胜鸟在桑树丛中飞来飞去</a:t>
            </a:r>
            <a:endParaRPr lang="en-US" altLang="zh-CN" sz="1400" dirty="0">
              <a:solidFill>
                <a:srgbClr val="323F4F"/>
              </a:solidFill>
              <a:cs typeface="+mn-ea"/>
              <a:sym typeface="+mn-lt"/>
            </a:endParaRPr>
          </a:p>
        </p:txBody>
      </p:sp>
      <p:grpSp>
        <p:nvGrpSpPr>
          <p:cNvPr id="13" name="组合 12"/>
          <p:cNvGrpSpPr/>
          <p:nvPr/>
        </p:nvGrpSpPr>
        <p:grpSpPr>
          <a:xfrm>
            <a:off x="1629423" y="1770354"/>
            <a:ext cx="4059314" cy="1851728"/>
            <a:chOff x="8613448" y="1936811"/>
            <a:chExt cx="4059314" cy="1851728"/>
          </a:xfrm>
        </p:grpSpPr>
        <p:sp>
          <p:nvSpPr>
            <p:cNvPr id="15" name="文本框 14"/>
            <p:cNvSpPr txBox="1"/>
            <p:nvPr/>
          </p:nvSpPr>
          <p:spPr>
            <a:xfrm>
              <a:off x="8613448" y="1936811"/>
              <a:ext cx="1971698" cy="412576"/>
            </a:xfrm>
            <a:prstGeom prst="roundRect">
              <a:avLst>
                <a:gd name="adj" fmla="val 50000"/>
              </a:avLst>
            </a:prstGeom>
            <a:solidFill>
              <a:srgbClr val="7ABDB0"/>
            </a:solidFill>
            <a:effectLst>
              <a:outerShdw blurRad="127000" dist="38100" dir="8100000" algn="tr" rotWithShape="0">
                <a:srgbClr val="0070C0">
                  <a:alpha val="30000"/>
                </a:srgbClr>
              </a:outerShdw>
            </a:effectLst>
          </p:spPr>
          <p:txBody>
            <a:bodyPr wrap="square" rtlCol="0" anchor="ctr" anchorCtr="0">
              <a:noAutofit/>
            </a:bodyPr>
            <a:lstStyle/>
            <a:p>
              <a:pPr lvl="0" algn="ctr" defTabSz="914400">
                <a:defRPr/>
              </a:pPr>
              <a:r>
                <a:rPr lang="zh-CN" altLang="en-US" kern="0" dirty="0">
                  <a:solidFill>
                    <a:prstClr val="white"/>
                  </a:solidFill>
                  <a:cs typeface="+mn-ea"/>
                  <a:sym typeface="+mn-lt"/>
                </a:rPr>
                <a:t>谷雨节气的来历</a:t>
              </a:r>
            </a:p>
          </p:txBody>
        </p:sp>
        <p:sp>
          <p:nvSpPr>
            <p:cNvPr id="19" name="文本框 18"/>
            <p:cNvSpPr txBox="1"/>
            <p:nvPr/>
          </p:nvSpPr>
          <p:spPr>
            <a:xfrm>
              <a:off x="8613448" y="2459136"/>
              <a:ext cx="4059314" cy="1329403"/>
            </a:xfrm>
            <a:prstGeom prst="rect">
              <a:avLst/>
            </a:prstGeom>
          </p:spPr>
          <p:txBody>
            <a:bodyPr wrap="square">
              <a:spAutoFit/>
            </a:bodyPr>
            <a:lstStyle>
              <a:defPPr>
                <a:defRPr lang="en-US"/>
              </a:defPPr>
              <a:lvl1pPr defTabSz="914400">
                <a:lnSpc>
                  <a:spcPct val="200000"/>
                </a:lnSpc>
                <a:defRPr sz="1400" b="1">
                  <a:solidFill>
                    <a:schemeClr val="tx1">
                      <a:lumMod val="65000"/>
                      <a:lumOff val="35000"/>
                    </a:schemeClr>
                  </a:solidFill>
                  <a:latin typeface="幼圆" panose="02010509060101010101" pitchFamily="49" charset="-122"/>
                  <a:ea typeface="幼圆" panose="02010509060101010101" pitchFamily="49" charset="-122"/>
                </a:defRPr>
              </a:lvl1pPr>
            </a:lstStyle>
            <a:p>
              <a:r>
                <a:rPr lang="zh-CN" altLang="en-US" b="0" dirty="0">
                  <a:latin typeface="+mn-lt"/>
                  <a:ea typeface="+mn-ea"/>
                  <a:cs typeface="+mn-ea"/>
                  <a:sym typeface="+mn-lt"/>
                </a:rPr>
                <a:t>谷雨节分三候。“初候萍始生”，“萍”指的是水面卜的水生植物浮萍，这说明此时水温升高，已可满足浮萍生长的需要了。</a:t>
              </a:r>
            </a:p>
          </p:txBody>
        </p:sp>
      </p:grpSp>
      <p:sp>
        <p:nvSpPr>
          <p:cNvPr id="21" name="任意多边形: 形状 20"/>
          <p:cNvSpPr/>
          <p:nvPr/>
        </p:nvSpPr>
        <p:spPr>
          <a:xfrm>
            <a:off x="10009500" y="4770438"/>
            <a:ext cx="919791" cy="95804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a:off x="10528563" y="2465113"/>
            <a:ext cx="382809" cy="398729"/>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形状 23"/>
          <p:cNvSpPr/>
          <p:nvPr/>
        </p:nvSpPr>
        <p:spPr>
          <a:xfrm>
            <a:off x="9032820" y="6298190"/>
            <a:ext cx="213930" cy="222827"/>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形状 25"/>
          <p:cNvSpPr/>
          <p:nvPr/>
        </p:nvSpPr>
        <p:spPr>
          <a:xfrm>
            <a:off x="7680962" y="5843488"/>
            <a:ext cx="214684" cy="223612"/>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solidFill>
            <a:srgbClr val="7AB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par>
                                <p:cTn id="17" presetID="42" presetClass="path" presetSubtype="0" decel="100000" fill="hold" nodeType="withEffect">
                                  <p:stCondLst>
                                    <p:cond delay="0"/>
                                  </p:stCondLst>
                                  <p:childTnLst>
                                    <p:animMotion origin="layout" path="M 5.55112E-17 4.81481E-6 L 0.08034 -0.00093 " pathEditMode="relative" rAng="0" ptsTypes="AA">
                                      <p:cBhvr>
                                        <p:cTn id="18" dur="1250" spd="-100000" fill="hold"/>
                                        <p:tgtEl>
                                          <p:spTgt spid="13"/>
                                        </p:tgtEl>
                                        <p:attrNameLst>
                                          <p:attrName>ppt_x</p:attrName>
                                          <p:attrName>ppt_y</p:attrName>
                                        </p:attrNameLst>
                                      </p:cBhvr>
                                      <p:rCtr x="4010" y="-46"/>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50"/>
                                        <p:tgtEl>
                                          <p:spTgt spid="10"/>
                                        </p:tgtEl>
                                      </p:cBhvr>
                                    </p:animEffect>
                                  </p:childTnLst>
                                </p:cTn>
                              </p:par>
                            </p:childTnLst>
                          </p:cTn>
                        </p:par>
                        <p:par>
                          <p:cTn id="27" fill="hold">
                            <p:stCondLst>
                              <p:cond delay="2500"/>
                            </p:stCondLst>
                            <p:childTnLst>
                              <p:par>
                                <p:cTn id="28" presetID="35" presetClass="path" presetSubtype="0" decel="100000" fill="hold" nodeType="afterEffect">
                                  <p:stCondLst>
                                    <p:cond delay="0"/>
                                  </p:stCondLst>
                                  <p:childTnLst>
                                    <p:animMotion origin="layout" path="M -2.29167E-6 3.7037E-6 L -0.04557 3.7037E-6 " pathEditMode="relative" rAng="0" ptsTypes="AA">
                                      <p:cBhvr>
                                        <p:cTn id="29" dur="1500" spd="-100000" fill="hold"/>
                                        <p:tgtEl>
                                          <p:spTgt spid="10"/>
                                        </p:tgtEl>
                                        <p:attrNameLst>
                                          <p:attrName>ppt_x</p:attrName>
                                          <p:attrName>ppt_y</p:attrName>
                                        </p:attrNameLst>
                                      </p:cBhvr>
                                      <p:rCtr x="-2279" y="0"/>
                                    </p:animMotion>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75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3" grpId="1"/>
      <p:bldP spid="9" grpId="0"/>
      <p:bldP spid="11" grpId="0"/>
      <p:bldP spid="21" grpId="0" animBg="1"/>
      <p:bldP spid="22"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5322442" y="662409"/>
            <a:ext cx="39130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solidFill>
                  <a:prstClr val="black"/>
                </a:solidFill>
                <a:effectLst/>
                <a:uLnTx/>
                <a:uFillTx/>
                <a:cs typeface="+mn-ea"/>
                <a:sym typeface="+mn-lt"/>
              </a:rPr>
              <a:t>谷雨的来历</a:t>
            </a:r>
          </a:p>
        </p:txBody>
      </p:sp>
      <p:sp>
        <p:nvSpPr>
          <p:cNvPr id="23" name="文本框 22"/>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i="0" u="none" strike="noStrike" kern="1200" cap="none" spc="0" normalizeH="0" baseline="0" noProof="0" dirty="0">
                <a:ln>
                  <a:noFill/>
                </a:ln>
                <a:solidFill>
                  <a:srgbClr val="7ABDB0"/>
                </a:solidFill>
                <a:effectLst/>
                <a:uLnTx/>
                <a:uFillTx/>
                <a:cs typeface="+mn-ea"/>
                <a:sym typeface="+mn-lt"/>
              </a:rPr>
              <a:t>01</a:t>
            </a:r>
          </a:p>
        </p:txBody>
      </p:sp>
      <p:sp>
        <p:nvSpPr>
          <p:cNvPr id="9" name="泪滴形 8"/>
          <p:cNvSpPr/>
          <p:nvPr/>
        </p:nvSpPr>
        <p:spPr>
          <a:xfrm>
            <a:off x="1102019" y="1357503"/>
            <a:ext cx="3928474" cy="4982022"/>
          </a:xfrm>
          <a:prstGeom prst="teardrop">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PA_圆角矩形 9"/>
          <p:cNvSpPr/>
          <p:nvPr>
            <p:custDataLst>
              <p:tags r:id="rId1"/>
            </p:custDataLst>
          </p:nvPr>
        </p:nvSpPr>
        <p:spPr>
          <a:xfrm>
            <a:off x="6149666" y="2755721"/>
            <a:ext cx="2772000" cy="18000"/>
          </a:xfrm>
          <a:prstGeom prst="roundRect">
            <a:avLst>
              <a:gd name="adj" fmla="val 50000"/>
            </a:avLst>
          </a:prstGeom>
          <a:gradFill flip="none" rotWithShape="1">
            <a:gsLst>
              <a:gs pos="1000">
                <a:srgbClr val="0070C0"/>
              </a:gs>
              <a:gs pos="99000">
                <a:srgbClr val="00B0F0"/>
              </a:gs>
            </a:gsLst>
            <a:lin ang="0" scaled="1"/>
            <a:tileRect/>
          </a:gradFill>
          <a:ln w="12700" cap="flat" cmpd="sng" algn="ctr">
            <a:solidFill>
              <a:srgbClr val="7ABDB0"/>
            </a:solid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1" name="PA_矩形 10"/>
          <p:cNvSpPr/>
          <p:nvPr>
            <p:custDataLst>
              <p:tags r:id="rId2"/>
            </p:custDataLst>
          </p:nvPr>
        </p:nvSpPr>
        <p:spPr>
          <a:xfrm>
            <a:off x="6068704" y="2979270"/>
            <a:ext cx="5142958" cy="1815882"/>
          </a:xfrm>
          <a:prstGeom prst="rect">
            <a:avLst/>
          </a:prstGeom>
        </p:spPr>
        <p:txBody>
          <a:bodyPr wrap="square">
            <a:spAutoFit/>
          </a:bodyPr>
          <a:lstStyle/>
          <a:p>
            <a:pPr defTabSz="914400">
              <a:lnSpc>
                <a:spcPct val="200000"/>
              </a:lnSpc>
            </a:pPr>
            <a:r>
              <a:rPr lang="zh-CN" altLang="en-US" sz="1400" dirty="0">
                <a:solidFill>
                  <a:schemeClr val="tx1">
                    <a:lumMod val="65000"/>
                    <a:lumOff val="35000"/>
                  </a:schemeClr>
                </a:solidFill>
                <a:cs typeface="+mn-ea"/>
                <a:sym typeface="+mn-lt"/>
              </a:rPr>
              <a:t>农谚说“谷雨头，蚕子头”，谷雨两遍蚕，谷雨节桑树枝繁叶茂，为蚕儿的生长发育提供了最好的食物，蚕农是不会放过这大好时光的。养蚕也是人们谋生的一条重要的途径。蚕儿生长好，蚕丝产量大，可以为人们提供更多的丝织品。</a:t>
            </a:r>
          </a:p>
        </p:txBody>
      </p:sp>
      <p:sp>
        <p:nvSpPr>
          <p:cNvPr id="12" name="PA_矩形 11"/>
          <p:cNvSpPr/>
          <p:nvPr>
            <p:custDataLst>
              <p:tags r:id="rId3"/>
            </p:custDataLst>
          </p:nvPr>
        </p:nvSpPr>
        <p:spPr>
          <a:xfrm>
            <a:off x="6132511" y="2318081"/>
            <a:ext cx="2339102" cy="461665"/>
          </a:xfrm>
          <a:prstGeom prst="rect">
            <a:avLst/>
          </a:prstGeom>
        </p:spPr>
        <p:txBody>
          <a:bodyPr wrap="none">
            <a:spAutoFit/>
          </a:bodyPr>
          <a:lstStyle/>
          <a:p>
            <a:pPr defTabSz="914400"/>
            <a:r>
              <a:rPr lang="zh-CN" altLang="en-US" sz="2400" dirty="0">
                <a:solidFill>
                  <a:srgbClr val="000000">
                    <a:lumMod val="65000"/>
                    <a:lumOff val="35000"/>
                  </a:srgbClr>
                </a:solidFill>
                <a:cs typeface="+mn-ea"/>
                <a:sym typeface="+mn-lt"/>
              </a:rPr>
              <a:t>谷雨节气的来历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250"/>
                                        <p:tgtEl>
                                          <p:spTgt spid="10"/>
                                        </p:tgtEl>
                                      </p:cBhvr>
                                    </p:animEffect>
                                  </p:childTnLst>
                                </p:cTn>
                              </p:par>
                              <p:par>
                                <p:cTn id="17" presetID="35" presetClass="path" presetSubtype="0" decel="100000" fill="hold" grpId="1" nodeType="withEffect">
                                  <p:stCondLst>
                                    <p:cond delay="250"/>
                                  </p:stCondLst>
                                  <p:childTnLst>
                                    <p:animMotion origin="layout" path="M 1.04167E-6 7.40741E-7 L -0.04557 7.40741E-7 " pathEditMode="relative" rAng="0" ptsTypes="AA">
                                      <p:cBhvr>
                                        <p:cTn id="18" dur="1250" spd="-100000" fill="hold"/>
                                        <p:tgtEl>
                                          <p:spTgt spid="10"/>
                                        </p:tgtEl>
                                        <p:attrNameLst>
                                          <p:attrName>ppt_x</p:attrName>
                                          <p:attrName>ppt_y</p:attrName>
                                        </p:attrNameLst>
                                      </p:cBhvr>
                                      <p:rCtr x="-2279" y="0"/>
                                    </p:animMotion>
                                  </p:childTnLst>
                                </p:cTn>
                              </p:par>
                              <p:par>
                                <p:cTn id="19" presetID="10" presetClass="entr" presetSubtype="0" fill="hold" grpId="0" nodeType="with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500"/>
                                        <p:tgtEl>
                                          <p:spTgt spid="11"/>
                                        </p:tgtEl>
                                      </p:cBhvr>
                                    </p:animEffect>
                                  </p:childTnLst>
                                </p:cTn>
                              </p:par>
                              <p:par>
                                <p:cTn id="25" presetID="35" presetClass="path" presetSubtype="0" decel="100000" fill="hold" grpId="1" nodeType="withEffect">
                                  <p:stCondLst>
                                    <p:cond delay="500"/>
                                  </p:stCondLst>
                                  <p:childTnLst>
                                    <p:animMotion origin="layout" path="M -3.75E-6 -1.11111E-6 L -0.04557 -1.11111E-6 " pathEditMode="relative" rAng="0" ptsTypes="AA">
                                      <p:cBhvr>
                                        <p:cTn id="26" dur="1500" spd="-100000" fill="hold"/>
                                        <p:tgtEl>
                                          <p:spTgt spid="11"/>
                                        </p:tgtEl>
                                        <p:attrNameLst>
                                          <p:attrName>ppt_x</p:attrName>
                                          <p:attrName>ppt_y</p:attrName>
                                        </p:attrNameLst>
                                      </p:cBhvr>
                                      <p:rCtr x="-2279" y="0"/>
                                    </p:animMotion>
                                  </p:childTnLst>
                                </p:cTn>
                              </p:par>
                              <p:par>
                                <p:cTn id="27" presetID="42" presetClass="entr" presetSubtype="0"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3" grpId="1"/>
      <p:bldP spid="9" grpId="0" animBg="1"/>
      <p:bldP spid="10" grpId="0" animBg="1"/>
      <p:bldP spid="10" grpId="1" animBg="1"/>
      <p:bldP spid="11" grpId="0"/>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5322442" y="662409"/>
            <a:ext cx="39130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solidFill>
                  <a:prstClr val="black"/>
                </a:solidFill>
                <a:effectLst/>
                <a:uLnTx/>
                <a:uFillTx/>
                <a:cs typeface="+mn-ea"/>
                <a:sym typeface="+mn-lt"/>
              </a:rPr>
              <a:t>谷雨的来历</a:t>
            </a:r>
          </a:p>
        </p:txBody>
      </p:sp>
      <p:sp>
        <p:nvSpPr>
          <p:cNvPr id="23" name="文本框 22"/>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i="0" u="none" strike="noStrike" kern="1200" cap="none" spc="0" normalizeH="0" baseline="0" noProof="0" dirty="0">
                <a:ln>
                  <a:noFill/>
                </a:ln>
                <a:solidFill>
                  <a:srgbClr val="7ABDB0"/>
                </a:solidFill>
                <a:effectLst/>
                <a:uLnTx/>
                <a:uFillTx/>
                <a:cs typeface="+mn-ea"/>
                <a:sym typeface="+mn-lt"/>
              </a:rPr>
              <a:t>01</a:t>
            </a:r>
          </a:p>
        </p:txBody>
      </p:sp>
      <p:pic>
        <p:nvPicPr>
          <p:cNvPr id="5" name="图片 4"/>
          <p:cNvPicPr>
            <a:picLocks noChangeAspect="1"/>
          </p:cNvPicPr>
          <p:nvPr/>
        </p:nvPicPr>
        <p:blipFill>
          <a:blip r:embed="rId3" cstate="email"/>
          <a:stretch>
            <a:fillRect/>
          </a:stretch>
        </p:blipFill>
        <p:spPr>
          <a:xfrm>
            <a:off x="5871731" y="1565077"/>
            <a:ext cx="3878093" cy="4145753"/>
          </a:xfrm>
          <a:prstGeom prst="rect">
            <a:avLst/>
          </a:prstGeom>
        </p:spPr>
      </p:pic>
      <p:grpSp>
        <p:nvGrpSpPr>
          <p:cNvPr id="6" name="组合 5"/>
          <p:cNvGrpSpPr/>
          <p:nvPr/>
        </p:nvGrpSpPr>
        <p:grpSpPr>
          <a:xfrm>
            <a:off x="1457858" y="2398151"/>
            <a:ext cx="4059314" cy="2769094"/>
            <a:chOff x="8613448" y="1936811"/>
            <a:chExt cx="4059314" cy="2769094"/>
          </a:xfrm>
        </p:grpSpPr>
        <p:sp>
          <p:nvSpPr>
            <p:cNvPr id="7" name="文本框 6"/>
            <p:cNvSpPr txBox="1"/>
            <p:nvPr/>
          </p:nvSpPr>
          <p:spPr>
            <a:xfrm>
              <a:off x="8613448" y="1936811"/>
              <a:ext cx="1971698" cy="412576"/>
            </a:xfrm>
            <a:prstGeom prst="roundRect">
              <a:avLst>
                <a:gd name="adj" fmla="val 50000"/>
              </a:avLst>
            </a:prstGeom>
            <a:solidFill>
              <a:srgbClr val="7ABDB0"/>
            </a:solidFill>
            <a:effectLst>
              <a:outerShdw blurRad="127000" dist="38100" dir="8100000" algn="tr" rotWithShape="0">
                <a:srgbClr val="0070C0">
                  <a:alpha val="30000"/>
                </a:srgbClr>
              </a:outerShdw>
            </a:effectLst>
          </p:spPr>
          <p:txBody>
            <a:bodyPr wrap="square" rtlCol="0" anchor="ctr" anchorCtr="0">
              <a:noAutofit/>
            </a:bodyPr>
            <a:lstStyle/>
            <a:p>
              <a:pPr lvl="0" algn="ctr" defTabSz="914400">
                <a:defRPr/>
              </a:pPr>
              <a:r>
                <a:rPr lang="zh-CN" altLang="en-US" kern="0" dirty="0">
                  <a:solidFill>
                    <a:prstClr val="white"/>
                  </a:solidFill>
                  <a:cs typeface="+mn-ea"/>
                  <a:sym typeface="+mn-lt"/>
                </a:rPr>
                <a:t>谷雨节气的来历</a:t>
              </a:r>
            </a:p>
          </p:txBody>
        </p:sp>
        <p:sp>
          <p:nvSpPr>
            <p:cNvPr id="8" name="文本框 7"/>
            <p:cNvSpPr txBox="1"/>
            <p:nvPr/>
          </p:nvSpPr>
          <p:spPr>
            <a:xfrm>
              <a:off x="8613448" y="2459136"/>
              <a:ext cx="4059314" cy="2246769"/>
            </a:xfrm>
            <a:prstGeom prst="rect">
              <a:avLst/>
            </a:prstGeom>
          </p:spPr>
          <p:txBody>
            <a:bodyPr wrap="square">
              <a:spAutoFit/>
            </a:bodyPr>
            <a:lstStyle>
              <a:defPPr>
                <a:defRPr lang="en-US"/>
              </a:defPPr>
              <a:lvl1pPr defTabSz="914400">
                <a:lnSpc>
                  <a:spcPct val="200000"/>
                </a:lnSpc>
                <a:defRPr sz="1400" b="1">
                  <a:solidFill>
                    <a:schemeClr val="tx1">
                      <a:lumMod val="65000"/>
                      <a:lumOff val="35000"/>
                    </a:schemeClr>
                  </a:solidFill>
                  <a:latin typeface="幼圆" panose="02010509060101010101" pitchFamily="49" charset="-122"/>
                  <a:ea typeface="幼圆" panose="02010509060101010101" pitchFamily="49" charset="-122"/>
                </a:defRPr>
              </a:lvl1pPr>
            </a:lstStyle>
            <a:p>
              <a:r>
                <a:rPr lang="zh-CN" altLang="en-US" b="0" dirty="0">
                  <a:latin typeface="+mn-lt"/>
                  <a:ea typeface="+mn-ea"/>
                  <a:cs typeface="+mn-ea"/>
                  <a:sym typeface="+mn-lt"/>
                </a:rPr>
                <a:t>谷雨中二十四番花信风中的最后三信牡丹、茶蔗、辣花相继开放。“三月三，红缨凉帽单衬衫”，谷雨季节是春季的最后一个节气了，这时的阳光十分充足，气温已达</a:t>
              </a:r>
              <a:r>
                <a:rPr lang="en-US" altLang="zh-CN" b="0" dirty="0">
                  <a:latin typeface="+mn-lt"/>
                  <a:ea typeface="+mn-ea"/>
                  <a:cs typeface="+mn-ea"/>
                  <a:sym typeface="+mn-lt"/>
                </a:rPr>
                <a:t>20℃</a:t>
              </a:r>
              <a:r>
                <a:rPr lang="zh-CN" altLang="en-US" b="0" dirty="0">
                  <a:latin typeface="+mn-lt"/>
                  <a:ea typeface="+mn-ea"/>
                  <a:cs typeface="+mn-ea"/>
                  <a:sym typeface="+mn-lt"/>
                </a:rPr>
                <a:t>以上，人们沐浴着春的温暖舒适，就要神清气爽地进入炎热的夏季了。</a:t>
              </a:r>
            </a:p>
          </p:txBody>
        </p:sp>
      </p:grpSp>
      <p:pic>
        <p:nvPicPr>
          <p:cNvPr id="9" name="图片 8"/>
          <p:cNvPicPr>
            <a:picLocks noChangeAspect="1"/>
          </p:cNvPicPr>
          <p:nvPr/>
        </p:nvPicPr>
        <p:blipFill rotWithShape="1">
          <a:blip r:embed="rId4" cstate="email"/>
          <a:srcRect/>
          <a:stretch>
            <a:fillRect/>
          </a:stretch>
        </p:blipFill>
        <p:spPr>
          <a:xfrm>
            <a:off x="7670042" y="4831307"/>
            <a:ext cx="4328321" cy="21118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par>
                                <p:cTn id="17" presetID="42" presetClass="path" presetSubtype="0" decel="100000" fill="hold" nodeType="withEffect">
                                  <p:stCondLst>
                                    <p:cond delay="0"/>
                                  </p:stCondLst>
                                  <p:childTnLst>
                                    <p:animMotion origin="layout" path="M 2.5E-6 -3.33333E-6 L 0.08034 -0.00092 " pathEditMode="relative" rAng="0" ptsTypes="AA">
                                      <p:cBhvr>
                                        <p:cTn id="18" dur="1250" spd="-100000" fill="hold"/>
                                        <p:tgtEl>
                                          <p:spTgt spid="6"/>
                                        </p:tgtEl>
                                        <p:attrNameLst>
                                          <p:attrName>ppt_x</p:attrName>
                                          <p:attrName>ppt_y</p:attrName>
                                        </p:attrNameLst>
                                      </p:cBhvr>
                                      <p:rCtr x="4010" y="-46"/>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2700" y="2700020"/>
            <a:ext cx="6103620" cy="3155950"/>
          </a:xfrm>
          <a:prstGeom prst="rect">
            <a:avLst/>
          </a:prstGeom>
          <a:solidFill>
            <a:srgbClr val="1992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565015" y="-9525"/>
            <a:ext cx="150495" cy="6877050"/>
            <a:chOff x="7189" y="-15"/>
            <a:chExt cx="237" cy="10830"/>
          </a:xfrm>
        </p:grpSpPr>
        <p:grpSp>
          <p:nvGrpSpPr>
            <p:cNvPr id="5" name="组合 4"/>
            <p:cNvGrpSpPr/>
            <p:nvPr/>
          </p:nvGrpSpPr>
          <p:grpSpPr>
            <a:xfrm>
              <a:off x="7302" y="-15"/>
              <a:ext cx="11" cy="10830"/>
              <a:chOff x="7302" y="-15"/>
              <a:chExt cx="11" cy="10830"/>
            </a:xfrm>
          </p:grpSpPr>
          <p:cxnSp>
            <p:nvCxnSpPr>
              <p:cNvPr id="7" name="直接连接符 6"/>
              <p:cNvCxnSpPr/>
              <p:nvPr/>
            </p:nvCxnSpPr>
            <p:spPr>
              <a:xfrm>
                <a:off x="7313" y="-15"/>
                <a:ext cx="0" cy="10830"/>
              </a:xfrm>
              <a:prstGeom prst="line">
                <a:avLst/>
              </a:prstGeom>
              <a:ln w="28575" cmpd="sng">
                <a:solidFill>
                  <a:srgbClr val="7ABDB0">
                    <a:alpha val="7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2" y="4252"/>
                <a:ext cx="11" cy="4969"/>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7189" y="5658"/>
              <a:ext cx="237" cy="2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227330" y="3007995"/>
            <a:ext cx="4166235" cy="2215991"/>
          </a:xfrm>
          <a:prstGeom prst="rect">
            <a:avLst/>
          </a:prstGeom>
          <a:noFill/>
        </p:spPr>
        <p:txBody>
          <a:bodyPr wrap="square" rtlCol="0">
            <a:spAutoFit/>
          </a:bodyPr>
          <a:lstStyle/>
          <a:p>
            <a:pPr algn="ctr"/>
            <a:r>
              <a:rPr lang="en-US" altLang="zh-CN" sz="13800" b="1" dirty="0">
                <a:solidFill>
                  <a:schemeClr val="bg1"/>
                </a:solidFill>
                <a:cs typeface="+mn-ea"/>
                <a:sym typeface="+mn-lt"/>
              </a:rPr>
              <a:t>02</a:t>
            </a:r>
          </a:p>
        </p:txBody>
      </p:sp>
      <p:sp>
        <p:nvSpPr>
          <p:cNvPr id="10" name="文本框 9"/>
          <p:cNvSpPr txBox="1"/>
          <p:nvPr/>
        </p:nvSpPr>
        <p:spPr>
          <a:xfrm>
            <a:off x="6496685" y="3939540"/>
            <a:ext cx="3689985" cy="830997"/>
          </a:xfrm>
          <a:prstGeom prst="rect">
            <a:avLst/>
          </a:prstGeom>
          <a:noFill/>
        </p:spPr>
        <p:txBody>
          <a:bodyPr wrap="square" rtlCol="0">
            <a:spAutoFit/>
          </a:bodyPr>
          <a:lstStyle/>
          <a:p>
            <a:r>
              <a:rPr lang="zh-CN" altLang="en-US" sz="4800" dirty="0">
                <a:cs typeface="+mn-ea"/>
                <a:sym typeface="+mn-lt"/>
              </a:rPr>
              <a:t>谷雨的风俗</a:t>
            </a:r>
          </a:p>
        </p:txBody>
      </p:sp>
      <p:sp>
        <p:nvSpPr>
          <p:cNvPr id="11" name="文本框 10"/>
          <p:cNvSpPr txBox="1"/>
          <p:nvPr/>
        </p:nvSpPr>
        <p:spPr>
          <a:xfrm>
            <a:off x="5224145" y="2886075"/>
            <a:ext cx="3274060" cy="706755"/>
          </a:xfrm>
          <a:prstGeom prst="rect">
            <a:avLst/>
          </a:prstGeom>
          <a:noFill/>
        </p:spPr>
        <p:txBody>
          <a:bodyPr wrap="square" rtlCol="0">
            <a:spAutoFit/>
          </a:bodyPr>
          <a:lstStyle/>
          <a:p>
            <a:pPr algn="dist" fontAlgn="auto"/>
            <a:r>
              <a:rPr lang="en-US" altLang="zh-CN" sz="4000" dirty="0">
                <a:solidFill>
                  <a:schemeClr val="bg1"/>
                </a:solidFill>
                <a:cs typeface="+mn-ea"/>
                <a:sym typeface="+mn-lt"/>
              </a:rPr>
              <a:t>PA</a:t>
            </a:r>
            <a:r>
              <a:rPr lang="en-US" altLang="zh-CN" sz="4000" dirty="0">
                <a:solidFill>
                  <a:schemeClr val="tx1"/>
                </a:solidFill>
                <a:cs typeface="+mn-ea"/>
                <a:sym typeface="+mn-lt"/>
              </a:rPr>
              <a:t>RT TWO</a:t>
            </a:r>
          </a:p>
        </p:txBody>
      </p:sp>
      <p:pic>
        <p:nvPicPr>
          <p:cNvPr id="13" name="图片 12"/>
          <p:cNvPicPr>
            <a:picLocks noChangeAspect="1"/>
          </p:cNvPicPr>
          <p:nvPr/>
        </p:nvPicPr>
        <p:blipFill>
          <a:blip r:embed="rId3" cstate="email"/>
          <a:stretch>
            <a:fillRect/>
          </a:stretch>
        </p:blipFill>
        <p:spPr>
          <a:xfrm>
            <a:off x="8112508" y="-147931"/>
            <a:ext cx="4148324" cy="3914116"/>
          </a:xfrm>
          <a:prstGeom prst="rect">
            <a:avLst/>
          </a:prstGeom>
        </p:spPr>
      </p:pic>
      <p:pic>
        <p:nvPicPr>
          <p:cNvPr id="15" name="图片 14"/>
          <p:cNvPicPr>
            <a:picLocks noChangeAspect="1"/>
          </p:cNvPicPr>
          <p:nvPr/>
        </p:nvPicPr>
        <p:blipFill rotWithShape="1">
          <a:blip r:embed="rId4" cstate="email"/>
          <a:srcRect/>
          <a:stretch>
            <a:fillRect/>
          </a:stretch>
        </p:blipFill>
        <p:spPr>
          <a:xfrm>
            <a:off x="0" y="4770537"/>
            <a:ext cx="4654253" cy="209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9" grpId="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5322442" y="662409"/>
            <a:ext cx="39130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solidFill>
                  <a:prstClr val="black"/>
                </a:solidFill>
                <a:effectLst/>
                <a:uLnTx/>
                <a:uFillTx/>
                <a:cs typeface="+mn-ea"/>
                <a:sym typeface="+mn-lt"/>
              </a:rPr>
              <a:t>谷雨的风俗</a:t>
            </a:r>
          </a:p>
        </p:txBody>
      </p:sp>
      <p:sp>
        <p:nvSpPr>
          <p:cNvPr id="23" name="文本框 22"/>
          <p:cNvSpPr txBox="1"/>
          <p:nvPr/>
        </p:nvSpPr>
        <p:spPr>
          <a:xfrm>
            <a:off x="4164552" y="734080"/>
            <a:ext cx="12900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i="0" u="none" strike="noStrike" kern="1200" cap="none" spc="0" normalizeH="0" baseline="0" noProof="0" dirty="0">
                <a:ln>
                  <a:noFill/>
                </a:ln>
                <a:solidFill>
                  <a:srgbClr val="7ABDB0"/>
                </a:solidFill>
                <a:effectLst/>
                <a:uLnTx/>
                <a:uFillTx/>
                <a:cs typeface="+mn-ea"/>
                <a:sym typeface="+mn-lt"/>
              </a:rPr>
              <a:t>02</a:t>
            </a:r>
          </a:p>
        </p:txBody>
      </p:sp>
      <p:sp>
        <p:nvSpPr>
          <p:cNvPr id="8" name="文本框 7"/>
          <p:cNvSpPr txBox="1"/>
          <p:nvPr/>
        </p:nvSpPr>
        <p:spPr>
          <a:xfrm>
            <a:off x="1501267" y="1835093"/>
            <a:ext cx="2870619" cy="4093428"/>
          </a:xfrm>
          <a:prstGeom prst="rect">
            <a:avLst/>
          </a:prstGeom>
          <a:noFill/>
        </p:spPr>
        <p:txBody>
          <a:bodyPr wrap="square" rtlCol="0">
            <a:spAutoFit/>
          </a:bodyPr>
          <a:lstStyle/>
          <a:p>
            <a:pPr marL="285750" indent="-285750" defTabSz="914400">
              <a:lnSpc>
                <a:spcPct val="200000"/>
              </a:lnSpc>
              <a:buFont typeface="Wingdings" panose="05000000000000000000" pitchFamily="2" charset="2"/>
              <a:buChar char="l"/>
            </a:pPr>
            <a:r>
              <a:rPr lang="zh-CN" altLang="en-US" dirty="0">
                <a:solidFill>
                  <a:schemeClr val="tx1">
                    <a:lumMod val="65000"/>
                    <a:lumOff val="35000"/>
                  </a:schemeClr>
                </a:solidFill>
                <a:cs typeface="+mn-ea"/>
                <a:sym typeface="+mn-lt"/>
              </a:rPr>
              <a:t>祭海</a:t>
            </a:r>
          </a:p>
          <a:p>
            <a:pPr defTabSz="914400">
              <a:lnSpc>
                <a:spcPct val="200000"/>
              </a:lnSpc>
            </a:pPr>
            <a:r>
              <a:rPr lang="zh-CN" altLang="en-US" sz="1400" dirty="0">
                <a:solidFill>
                  <a:schemeClr val="tx1">
                    <a:lumMod val="65000"/>
                    <a:lumOff val="35000"/>
                  </a:schemeClr>
                </a:solidFill>
                <a:cs typeface="+mn-ea"/>
                <a:sym typeface="+mn-lt"/>
              </a:rPr>
              <a:t>　　对于渔家而言，谷雨节流行祭海习俗。谷雨时节正是春海水暖之时，百鱼行至浅海地带，是下海捕鱼的好日子。俗话说“骑着谷雨上网场”。为了能够出海平安、满载而归，谷雨这天渔民要举行海祭，祈祷海神保佑。因此，谷雨节也叫做渔民出海捕鱼的“壮行节”</a:t>
            </a:r>
          </a:p>
        </p:txBody>
      </p:sp>
      <p:sp>
        <p:nvSpPr>
          <p:cNvPr id="9" name="文本框 8"/>
          <p:cNvSpPr txBox="1"/>
          <p:nvPr/>
        </p:nvSpPr>
        <p:spPr>
          <a:xfrm>
            <a:off x="5258548" y="1710892"/>
            <a:ext cx="3507228" cy="1938992"/>
          </a:xfrm>
          <a:prstGeom prst="rect">
            <a:avLst/>
          </a:prstGeom>
          <a:noFill/>
        </p:spPr>
        <p:txBody>
          <a:bodyPr wrap="square" rtlCol="0">
            <a:spAutoFit/>
          </a:bodyPr>
          <a:lstStyle>
            <a:defPPr>
              <a:defRPr lang="en-US"/>
            </a:defPPr>
            <a:lvl1pPr defTabSz="914400">
              <a:lnSpc>
                <a:spcPct val="150000"/>
              </a:lnSpc>
              <a:defRPr sz="1400" b="1">
                <a:solidFill>
                  <a:schemeClr val="tx1">
                    <a:lumMod val="65000"/>
                    <a:lumOff val="35000"/>
                  </a:schemeClr>
                </a:solidFill>
                <a:latin typeface="Century Gothic" panose="020B0502020202020204" pitchFamily="34" charset="0"/>
                <a:ea typeface="微软雅黑" panose="020B0503020204020204" pitchFamily="34" charset="-122"/>
              </a:defRPr>
            </a:lvl1pPr>
          </a:lstStyle>
          <a:p>
            <a:pPr marL="285750" indent="-285750">
              <a:lnSpc>
                <a:spcPct val="200000"/>
              </a:lnSpc>
              <a:buFont typeface="Wingdings" panose="05000000000000000000" pitchFamily="2" charset="2"/>
              <a:buChar char="l"/>
            </a:pPr>
            <a:r>
              <a:rPr lang="zh-CN" altLang="en-US" sz="1800" b="0" dirty="0">
                <a:latin typeface="+mn-lt"/>
                <a:ea typeface="+mn-ea"/>
                <a:cs typeface="+mn-ea"/>
                <a:sym typeface="+mn-lt"/>
              </a:rPr>
              <a:t>祭仓颉</a:t>
            </a:r>
          </a:p>
          <a:p>
            <a:pPr>
              <a:lnSpc>
                <a:spcPct val="200000"/>
              </a:lnSpc>
            </a:pPr>
            <a:r>
              <a:rPr lang="zh-CN" altLang="en-US" b="0" dirty="0">
                <a:latin typeface="+mn-lt"/>
                <a:ea typeface="+mn-ea"/>
                <a:cs typeface="+mn-ea"/>
                <a:sym typeface="+mn-lt"/>
              </a:rPr>
              <a:t>　　陕西白水县有谷雨祭祀文祖仓颉习俗，“谷雨祭仓颉”，是自汉代以来流传千年的民间传统。</a:t>
            </a:r>
          </a:p>
        </p:txBody>
      </p:sp>
      <p:sp>
        <p:nvSpPr>
          <p:cNvPr id="10" name="任意多边形: 形状 9"/>
          <p:cNvSpPr/>
          <p:nvPr/>
        </p:nvSpPr>
        <p:spPr>
          <a:xfrm>
            <a:off x="7679907" y="2647527"/>
            <a:ext cx="3111150" cy="4027706"/>
          </a:xfrm>
          <a:custGeom>
            <a:avLst/>
            <a:gdLst>
              <a:gd name="connsiteX0" fmla="*/ 5506 w 4501782"/>
              <a:gd name="connsiteY0" fmla="*/ 824967 h 1919549"/>
              <a:gd name="connsiteX1" fmla="*/ 3416615 w 4501782"/>
              <a:gd name="connsiteY1" fmla="*/ 1906344 h 1919549"/>
              <a:gd name="connsiteX2" fmla="*/ 4299210 w 4501782"/>
              <a:gd name="connsiteY2" fmla="*/ 29837 h 1919549"/>
              <a:gd name="connsiteX3" fmla="*/ 5506 w 4501782"/>
              <a:gd name="connsiteY3" fmla="*/ 824967 h 1919549"/>
            </a:gdLst>
            <a:ahLst/>
            <a:cxnLst>
              <a:cxn ang="0">
                <a:pos x="connsiteX0" y="connsiteY0"/>
              </a:cxn>
              <a:cxn ang="0">
                <a:pos x="connsiteX1" y="connsiteY1"/>
              </a:cxn>
              <a:cxn ang="0">
                <a:pos x="connsiteX2" y="connsiteY2"/>
              </a:cxn>
              <a:cxn ang="0">
                <a:pos x="connsiteX3" y="connsiteY3"/>
              </a:cxn>
            </a:cxnLst>
            <a:rect l="l" t="t" r="r" b="b"/>
            <a:pathLst>
              <a:path w="4501782" h="1919549">
                <a:moveTo>
                  <a:pt x="5506" y="824967"/>
                </a:moveTo>
                <a:cubicBezTo>
                  <a:pt x="-141593" y="1137718"/>
                  <a:pt x="2700998" y="2038866"/>
                  <a:pt x="3416615" y="1906344"/>
                </a:cubicBezTo>
                <a:cubicBezTo>
                  <a:pt x="4132232" y="1773822"/>
                  <a:pt x="4867728" y="207416"/>
                  <a:pt x="4299210" y="29837"/>
                </a:cubicBezTo>
                <a:cubicBezTo>
                  <a:pt x="3730692" y="-147742"/>
                  <a:pt x="152605" y="512216"/>
                  <a:pt x="5506" y="824967"/>
                </a:cubicBezTo>
                <a:close/>
              </a:path>
            </a:pathLst>
          </a:custGeom>
          <a:blipFill>
            <a:blip r:embed="rId3" cstate="email"/>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10" presetClass="entr" presetSubtype="0" fill="hold" grpId="0" nodeType="withEffect">
                                  <p:stCondLst>
                                    <p:cond delay="2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par>
                                <p:cTn id="17" presetID="35" presetClass="path" presetSubtype="0" decel="100000" fill="hold" grpId="1" nodeType="withEffect">
                                  <p:stCondLst>
                                    <p:cond delay="2750"/>
                                  </p:stCondLst>
                                  <p:childTnLst>
                                    <p:animMotion origin="layout" path="M 4.58333E-6 -1.11111E-6 L -0.04558 -1.11111E-6 " pathEditMode="relative" rAng="0" ptsTypes="AA">
                                      <p:cBhvr>
                                        <p:cTn id="18" dur="1500" spd="-100000" fill="hold"/>
                                        <p:tgtEl>
                                          <p:spTgt spid="8"/>
                                        </p:tgtEl>
                                        <p:attrNameLst>
                                          <p:attrName>ppt_x</p:attrName>
                                          <p:attrName>ppt_y</p:attrName>
                                        </p:attrNameLst>
                                      </p:cBhvr>
                                      <p:rCtr x="-2279" y="0"/>
                                    </p:animMotion>
                                  </p:childTnLst>
                                </p:cTn>
                              </p:par>
                              <p:par>
                                <p:cTn id="19" presetID="10" presetClass="entr" presetSubtype="0" fill="hold" grpId="0" nodeType="withEffect">
                                  <p:stCondLst>
                                    <p:cond delay="2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par>
                                <p:cTn id="22" presetID="35" presetClass="path" presetSubtype="0" decel="100000" fill="hold" grpId="1" nodeType="withEffect">
                                  <p:stCondLst>
                                    <p:cond delay="2750"/>
                                  </p:stCondLst>
                                  <p:childTnLst>
                                    <p:animMotion origin="layout" path="M -2.08333E-7 -1.11111E-6 L -0.04557 -1.11111E-6 " pathEditMode="relative" rAng="0" ptsTypes="AA">
                                      <p:cBhvr>
                                        <p:cTn id="23" dur="1500" spd="-100000" fill="hold"/>
                                        <p:tgtEl>
                                          <p:spTgt spid="9"/>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3" grpId="1"/>
      <p:bldP spid="8" grpId="0"/>
      <p:bldP spid="8" grpId="1"/>
      <p:bldP spid="9" grpId="0"/>
      <p:bldP spid="9"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ixtwskne">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1460</Words>
  <Application>Microsoft Office PowerPoint</Application>
  <PresentationFormat>宽屏</PresentationFormat>
  <Paragraphs>150</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2022-03-09T05:42:48Z</dcterms:created>
  <dcterms:modified xsi:type="dcterms:W3CDTF">2023-01-10T10:11:29Z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5305349929424C858B6D6BF276CB1895</vt:lpwstr>
  </property>
  <property fmtid="{A09F084E-AD41-489F-8076-AA5BE3082BCA}" pid="100">
    <vt:ui4>5</vt:ui4>
  </property>
  <property fmtid="{64440492-4C8B-11D1-8B70-080036B11A03}" pid="11">
    <vt:lpwstr>www.2ppt.com-爱PPT提供资源下载</vt:lpwstr>
  </property>
</Properties>
</file>