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59" r:id="rId3"/>
    <p:sldId id="380" r:id="rId4"/>
    <p:sldId id="401" r:id="rId5"/>
    <p:sldId id="386" r:id="rId6"/>
    <p:sldId id="388" r:id="rId7"/>
    <p:sldId id="400" r:id="rId8"/>
    <p:sldId id="370" r:id="rId9"/>
    <p:sldId id="405" r:id="rId10"/>
    <p:sldId id="371" r:id="rId11"/>
    <p:sldId id="372" r:id="rId12"/>
    <p:sldId id="406" r:id="rId13"/>
    <p:sldId id="402" r:id="rId14"/>
    <p:sldId id="403" r:id="rId15"/>
    <p:sldId id="404" r:id="rId16"/>
    <p:sldId id="389" r:id="rId17"/>
    <p:sldId id="390" r:id="rId18"/>
    <p:sldId id="376" r:id="rId19"/>
    <p:sldId id="393" r:id="rId20"/>
    <p:sldId id="407" r:id="rId21"/>
    <p:sldId id="378" r:id="rId22"/>
    <p:sldId id="408" r:id="rId23"/>
  </p:sldIdLst>
  <p:sldSz cx="9144000" cy="5143500" type="screen16x9"/>
  <p:notesSz cx="7104063" cy="10234613"/>
  <p:custDataLst>
    <p:tags r:id="rId26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323232"/>
    <a:srgbClr val="009999"/>
    <a:srgbClr val="F418C5"/>
    <a:srgbClr val="4F855D"/>
    <a:srgbClr val="B2B2B2"/>
    <a:srgbClr val="202020"/>
    <a:srgbClr val="CC33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619"/>
        <p:guide pos="287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38" y="-96"/>
      </p:cViewPr>
      <p:guideLst>
        <p:guide orient="horz" pos="3223"/>
        <p:guide pos="2231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80975" y="844550"/>
            <a:ext cx="6551613" cy="3686175"/>
          </a:xfrm>
        </p:spPr>
      </p:sp>
      <p:sp>
        <p:nvSpPr>
          <p:cNvPr id="256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E1F10C9-2D62-41E1-A91B-3B7032A7C7CC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5" name="图片 14" descr="LOGO"/>
          <p:cNvPicPr>
            <a:picLocks noChangeAspect="1"/>
          </p:cNvPicPr>
          <p:nvPr userDrawn="1"/>
        </p:nvPicPr>
        <p:blipFill>
          <a:blip r:embed="rId12" cstate="email"/>
          <a:stretch>
            <a:fillRect/>
          </a:stretch>
        </p:blipFill>
        <p:spPr>
          <a:xfrm>
            <a:off x="7841457" y="92392"/>
            <a:ext cx="1134904" cy="343853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9.png"/><Relationship Id="rId21" Type="http://schemas.openxmlformats.org/officeDocument/2006/relationships/image" Target="../media/image46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tags" Target="../tags/tag21.xml"/><Relationship Id="rId6" Type="http://schemas.openxmlformats.org/officeDocument/2006/relationships/image" Target="../media/image6.png"/><Relationship Id="rId11" Type="http://schemas.openxmlformats.org/officeDocument/2006/relationships/image" Target="../media/image36.png"/><Relationship Id="rId5" Type="http://schemas.openxmlformats.org/officeDocument/2006/relationships/image" Target="../media/image31.png"/><Relationship Id="rId15" Type="http://schemas.openxmlformats.org/officeDocument/2006/relationships/image" Target="../media/image40.png"/><Relationship Id="rId23" Type="http://schemas.openxmlformats.org/officeDocument/2006/relationships/image" Target="../media/image48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1.png"/><Relationship Id="rId1" Type="http://schemas.openxmlformats.org/officeDocument/2006/relationships/tags" Target="../tags/tag2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Relationship Id="rId4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7.wmf"/><Relationship Id="rId12" Type="http://schemas.openxmlformats.org/officeDocument/2006/relationships/image" Target="../media/image9.png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8.png"/><Relationship Id="rId5" Type="http://schemas.openxmlformats.org/officeDocument/2006/relationships/image" Target="../media/image4.w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1.png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359812" y="324582"/>
            <a:ext cx="2360913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8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  三角形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678156" y="439263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0" y="1700659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ctr"/>
            <a:r>
              <a:rPr lang="zh-CN" altLang="en-US" sz="50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图形的全等</a:t>
            </a:r>
          </a:p>
        </p:txBody>
      </p:sp>
      <p:sp>
        <p:nvSpPr>
          <p:cNvPr id="28" name="矩形 27"/>
          <p:cNvSpPr/>
          <p:nvPr/>
        </p:nvSpPr>
        <p:spPr>
          <a:xfrm>
            <a:off x="-4882" y="4159843"/>
            <a:ext cx="914888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583157" y="4561197"/>
            <a:ext cx="138548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endParaRPr lang="zh-CN" altLang="en-US" sz="2100" b="1">
              <a:solidFill>
                <a:srgbClr val="E91B0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5808957" y="1161962"/>
            <a:ext cx="138548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endParaRPr lang="zh-CN" altLang="en-US" sz="21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2" name="Group 103"/>
          <p:cNvGrpSpPr/>
          <p:nvPr/>
        </p:nvGrpSpPr>
        <p:grpSpPr bwMode="auto">
          <a:xfrm>
            <a:off x="965494" y="1423899"/>
            <a:ext cx="1750219" cy="1215629"/>
            <a:chOff x="-159" y="646"/>
            <a:chExt cx="1470" cy="2207"/>
          </a:xfrm>
        </p:grpSpPr>
        <p:sp>
          <p:nvSpPr>
            <p:cNvPr id="13" name="Freeform 104"/>
            <p:cNvSpPr/>
            <p:nvPr/>
          </p:nvSpPr>
          <p:spPr bwMode="auto">
            <a:xfrm>
              <a:off x="-159" y="1753"/>
              <a:ext cx="1116" cy="1100"/>
            </a:xfrm>
            <a:custGeom>
              <a:avLst/>
              <a:gdLst>
                <a:gd name="T0" fmla="*/ 0 w 1116"/>
                <a:gd name="T1" fmla="*/ 1100 h 1101"/>
                <a:gd name="T2" fmla="*/ 1116 w 1116"/>
                <a:gd name="T3" fmla="*/ 1100 h 1101"/>
                <a:gd name="T4" fmla="*/ 734 w 1116"/>
                <a:gd name="T5" fmla="*/ 0 h 1101"/>
                <a:gd name="T6" fmla="*/ 0 w 1116"/>
                <a:gd name="T7" fmla="*/ 1100 h 1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16"/>
                <a:gd name="T13" fmla="*/ 0 h 1101"/>
                <a:gd name="T14" fmla="*/ 1116 w 1116"/>
                <a:gd name="T15" fmla="*/ 1101 h 1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16" h="1101">
                  <a:moveTo>
                    <a:pt x="0" y="1101"/>
                  </a:moveTo>
                  <a:cubicBezTo>
                    <a:pt x="372" y="1101"/>
                    <a:pt x="744" y="1101"/>
                    <a:pt x="1116" y="1101"/>
                  </a:cubicBezTo>
                  <a:lnTo>
                    <a:pt x="734" y="0"/>
                  </a:lnTo>
                  <a:lnTo>
                    <a:pt x="0" y="110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05"/>
            <p:cNvSpPr>
              <a:spLocks noChangeArrowheads="1"/>
            </p:cNvSpPr>
            <p:nvPr/>
          </p:nvSpPr>
          <p:spPr bwMode="auto">
            <a:xfrm rot="10800000">
              <a:off x="195" y="646"/>
              <a:ext cx="1116" cy="1101"/>
            </a:xfrm>
            <a:custGeom>
              <a:avLst/>
              <a:gdLst>
                <a:gd name="T0" fmla="*/ 0 w 1116"/>
                <a:gd name="T1" fmla="*/ 1101 h 1101"/>
                <a:gd name="T2" fmla="*/ 1116 w 1116"/>
                <a:gd name="T3" fmla="*/ 1101 h 1101"/>
                <a:gd name="T4" fmla="*/ 734 w 1116"/>
                <a:gd name="T5" fmla="*/ 0 h 1101"/>
                <a:gd name="T6" fmla="*/ 0 w 1116"/>
                <a:gd name="T7" fmla="*/ 1101 h 1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16"/>
                <a:gd name="T13" fmla="*/ 0 h 1101"/>
                <a:gd name="T14" fmla="*/ 1116 w 1116"/>
                <a:gd name="T15" fmla="*/ 1101 h 1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16" h="1101">
                  <a:moveTo>
                    <a:pt x="0" y="1101"/>
                  </a:moveTo>
                  <a:cubicBezTo>
                    <a:pt x="372" y="1101"/>
                    <a:pt x="744" y="1101"/>
                    <a:pt x="1116" y="1101"/>
                  </a:cubicBezTo>
                  <a:lnTo>
                    <a:pt x="734" y="0"/>
                  </a:lnTo>
                  <a:lnTo>
                    <a:pt x="0" y="1101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594144" y="1717984"/>
            <a:ext cx="323850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8" name="Freeform 18"/>
          <p:cNvSpPr/>
          <p:nvPr/>
        </p:nvSpPr>
        <p:spPr bwMode="auto">
          <a:xfrm flipV="1">
            <a:off x="1427456" y="4030177"/>
            <a:ext cx="1619250" cy="756047"/>
          </a:xfrm>
          <a:custGeom>
            <a:avLst/>
            <a:gdLst>
              <a:gd name="T0" fmla="*/ 0 w 1360"/>
              <a:gd name="T1" fmla="*/ 2147483647 h 862"/>
              <a:gd name="T2" fmla="*/ 2147483647 w 1360"/>
              <a:gd name="T3" fmla="*/ 2147483647 h 862"/>
              <a:gd name="T4" fmla="*/ 2147483647 w 1360"/>
              <a:gd name="T5" fmla="*/ 0 h 862"/>
              <a:gd name="T6" fmla="*/ 0 w 1360"/>
              <a:gd name="T7" fmla="*/ 2147483647 h 862"/>
              <a:gd name="T8" fmla="*/ 0 60000 65536"/>
              <a:gd name="T9" fmla="*/ 0 60000 65536"/>
              <a:gd name="T10" fmla="*/ 0 60000 65536"/>
              <a:gd name="T11" fmla="*/ 0 60000 65536"/>
              <a:gd name="T12" fmla="*/ 0 w 1360"/>
              <a:gd name="T13" fmla="*/ 0 h 862"/>
              <a:gd name="T14" fmla="*/ 1360 w 1360"/>
              <a:gd name="T15" fmla="*/ 862 h 8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0" h="862">
                <a:moveTo>
                  <a:pt x="0" y="862"/>
                </a:moveTo>
                <a:lnTo>
                  <a:pt x="1179" y="862"/>
                </a:lnTo>
                <a:lnTo>
                  <a:pt x="1360" y="0"/>
                </a:lnTo>
                <a:lnTo>
                  <a:pt x="0" y="86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4824310" y="3313421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4367110" y="3973028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4227807" y="4487378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5370807" y="4601678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32" name="Freeform 38"/>
          <p:cNvSpPr>
            <a:spLocks noChangeArrowheads="1"/>
          </p:cNvSpPr>
          <p:nvPr/>
        </p:nvSpPr>
        <p:spPr bwMode="auto">
          <a:xfrm>
            <a:off x="1427456" y="3230078"/>
            <a:ext cx="1619250" cy="810815"/>
          </a:xfrm>
          <a:custGeom>
            <a:avLst/>
            <a:gdLst>
              <a:gd name="T0" fmla="*/ 0 w 1360"/>
              <a:gd name="T1" fmla="*/ 862 h 862"/>
              <a:gd name="T2" fmla="*/ 1179 w 1360"/>
              <a:gd name="T3" fmla="*/ 862 h 862"/>
              <a:gd name="T4" fmla="*/ 1360 w 1360"/>
              <a:gd name="T5" fmla="*/ 0 h 862"/>
              <a:gd name="T6" fmla="*/ 0 w 1360"/>
              <a:gd name="T7" fmla="*/ 862 h 862"/>
              <a:gd name="T8" fmla="*/ 0 60000 65536"/>
              <a:gd name="T9" fmla="*/ 0 60000 65536"/>
              <a:gd name="T10" fmla="*/ 0 60000 65536"/>
              <a:gd name="T11" fmla="*/ 0 60000 65536"/>
              <a:gd name="T12" fmla="*/ 0 w 1360"/>
              <a:gd name="T13" fmla="*/ 0 h 862"/>
              <a:gd name="T14" fmla="*/ 1360 w 1360"/>
              <a:gd name="T15" fmla="*/ 862 h 8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0" h="862">
                <a:moveTo>
                  <a:pt x="0" y="862"/>
                </a:moveTo>
                <a:lnTo>
                  <a:pt x="1179" y="862"/>
                </a:lnTo>
                <a:lnTo>
                  <a:pt x="1360" y="0"/>
                </a:lnTo>
                <a:lnTo>
                  <a:pt x="0" y="86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3" name="Freeform 39"/>
          <p:cNvSpPr/>
          <p:nvPr/>
        </p:nvSpPr>
        <p:spPr bwMode="auto">
          <a:xfrm flipV="1">
            <a:off x="1476538" y="4049288"/>
            <a:ext cx="1562100" cy="756047"/>
          </a:xfrm>
          <a:custGeom>
            <a:avLst/>
            <a:gdLst>
              <a:gd name="T0" fmla="*/ 0 w 1360"/>
              <a:gd name="T1" fmla="*/ 2147483647 h 862"/>
              <a:gd name="T2" fmla="*/ 2147483647 w 1360"/>
              <a:gd name="T3" fmla="*/ 2147483647 h 862"/>
              <a:gd name="T4" fmla="*/ 2147483647 w 1360"/>
              <a:gd name="T5" fmla="*/ 0 h 862"/>
              <a:gd name="T6" fmla="*/ 0 w 1360"/>
              <a:gd name="T7" fmla="*/ 2147483647 h 862"/>
              <a:gd name="T8" fmla="*/ 0 60000 65536"/>
              <a:gd name="T9" fmla="*/ 0 60000 65536"/>
              <a:gd name="T10" fmla="*/ 0 60000 65536"/>
              <a:gd name="T11" fmla="*/ 0 60000 65536"/>
              <a:gd name="T12" fmla="*/ 0 w 1360"/>
              <a:gd name="T13" fmla="*/ 0 h 862"/>
              <a:gd name="T14" fmla="*/ 1360 w 1360"/>
              <a:gd name="T15" fmla="*/ 862 h 8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0" h="862">
                <a:moveTo>
                  <a:pt x="0" y="862"/>
                </a:moveTo>
                <a:lnTo>
                  <a:pt x="1179" y="862"/>
                </a:lnTo>
                <a:lnTo>
                  <a:pt x="1360" y="0"/>
                </a:lnTo>
                <a:lnTo>
                  <a:pt x="0" y="86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3030038" y="3043149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35" name="Text Box 41"/>
          <p:cNvSpPr txBox="1">
            <a:spLocks noChangeArrowheads="1"/>
          </p:cNvSpPr>
          <p:nvPr/>
        </p:nvSpPr>
        <p:spPr bwMode="auto">
          <a:xfrm>
            <a:off x="1139326" y="3852774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36" name="Text Box 42"/>
          <p:cNvSpPr txBox="1">
            <a:spLocks noChangeArrowheads="1"/>
          </p:cNvSpPr>
          <p:nvPr/>
        </p:nvSpPr>
        <p:spPr bwMode="auto">
          <a:xfrm>
            <a:off x="2866922" y="3852774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3089569" y="4533812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38" name="Text Box 106"/>
          <p:cNvSpPr txBox="1">
            <a:spLocks noChangeArrowheads="1"/>
          </p:cNvSpPr>
          <p:nvPr/>
        </p:nvSpPr>
        <p:spPr bwMode="auto">
          <a:xfrm>
            <a:off x="736894" y="2624049"/>
            <a:ext cx="514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39" name="Text Box 107"/>
          <p:cNvSpPr txBox="1">
            <a:spLocks noChangeArrowheads="1"/>
          </p:cNvSpPr>
          <p:nvPr/>
        </p:nvSpPr>
        <p:spPr bwMode="auto">
          <a:xfrm>
            <a:off x="2222794" y="2566899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grpSp>
        <p:nvGrpSpPr>
          <p:cNvPr id="40" name="Group 109"/>
          <p:cNvGrpSpPr/>
          <p:nvPr/>
        </p:nvGrpSpPr>
        <p:grpSpPr bwMode="auto">
          <a:xfrm>
            <a:off x="1594144" y="1714411"/>
            <a:ext cx="1714500" cy="1335882"/>
            <a:chOff x="720" y="916"/>
            <a:chExt cx="1440" cy="1122"/>
          </a:xfrm>
        </p:grpSpPr>
        <p:sp>
          <p:nvSpPr>
            <p:cNvPr id="41" name="Text Box 10"/>
            <p:cNvSpPr txBox="1">
              <a:spLocks noChangeArrowheads="1"/>
            </p:cNvSpPr>
            <p:nvPr/>
          </p:nvSpPr>
          <p:spPr bwMode="auto">
            <a:xfrm>
              <a:off x="1888" y="1690"/>
              <a:ext cx="2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N</a:t>
              </a: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1584" y="916"/>
              <a:ext cx="2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</a:p>
          </p:txBody>
        </p:sp>
        <p:sp>
          <p:nvSpPr>
            <p:cNvPr id="43" name="Text Box 108"/>
            <p:cNvSpPr txBox="1">
              <a:spLocks noChangeArrowheads="1"/>
            </p:cNvSpPr>
            <p:nvPr/>
          </p:nvSpPr>
          <p:spPr bwMode="auto">
            <a:xfrm>
              <a:off x="720" y="1728"/>
              <a:ext cx="28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</p:grpSp>
      <p:sp>
        <p:nvSpPr>
          <p:cNvPr id="44" name="Freeform 112"/>
          <p:cNvSpPr>
            <a:spLocks noChangeArrowheads="1"/>
          </p:cNvSpPr>
          <p:nvPr/>
        </p:nvSpPr>
        <p:spPr bwMode="auto">
          <a:xfrm rot="14888502">
            <a:off x="4470694" y="4015890"/>
            <a:ext cx="1045369" cy="388144"/>
          </a:xfrm>
          <a:custGeom>
            <a:avLst/>
            <a:gdLst>
              <a:gd name="T0" fmla="*/ 0 w 878"/>
              <a:gd name="T1" fmla="*/ 326 h 326"/>
              <a:gd name="T2" fmla="*/ 694 w 878"/>
              <a:gd name="T3" fmla="*/ 326 h 326"/>
              <a:gd name="T4" fmla="*/ 878 w 878"/>
              <a:gd name="T5" fmla="*/ 318 h 326"/>
              <a:gd name="T6" fmla="*/ 606 w 878"/>
              <a:gd name="T7" fmla="*/ 0 h 326"/>
              <a:gd name="T8" fmla="*/ 0 w 878"/>
              <a:gd name="T9" fmla="*/ 326 h 3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8"/>
              <a:gd name="T16" fmla="*/ 0 h 326"/>
              <a:gd name="T17" fmla="*/ 878 w 878"/>
              <a:gd name="T18" fmla="*/ 326 h 3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8" h="326">
                <a:moveTo>
                  <a:pt x="0" y="326"/>
                </a:moveTo>
                <a:cubicBezTo>
                  <a:pt x="231" y="326"/>
                  <a:pt x="463" y="326"/>
                  <a:pt x="694" y="326"/>
                </a:cubicBezTo>
                <a:lnTo>
                  <a:pt x="878" y="318"/>
                </a:lnTo>
                <a:lnTo>
                  <a:pt x="606" y="0"/>
                </a:lnTo>
                <a:lnTo>
                  <a:pt x="0" y="32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5" name="Freeform 113"/>
          <p:cNvSpPr/>
          <p:nvPr/>
        </p:nvSpPr>
        <p:spPr bwMode="auto">
          <a:xfrm rot="14824662">
            <a:off x="4471161" y="4006335"/>
            <a:ext cx="1045369" cy="388144"/>
          </a:xfrm>
          <a:custGeom>
            <a:avLst/>
            <a:gdLst>
              <a:gd name="T0" fmla="*/ 0 w 878"/>
              <a:gd name="T1" fmla="*/ 2147483647 h 326"/>
              <a:gd name="T2" fmla="*/ 2147483647 w 878"/>
              <a:gd name="T3" fmla="*/ 2147483647 h 326"/>
              <a:gd name="T4" fmla="*/ 2147483647 w 878"/>
              <a:gd name="T5" fmla="*/ 2147483647 h 326"/>
              <a:gd name="T6" fmla="*/ 2147483647 w 878"/>
              <a:gd name="T7" fmla="*/ 0 h 326"/>
              <a:gd name="T8" fmla="*/ 0 w 878"/>
              <a:gd name="T9" fmla="*/ 2147483647 h 3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8"/>
              <a:gd name="T16" fmla="*/ 0 h 326"/>
              <a:gd name="T17" fmla="*/ 878 w 878"/>
              <a:gd name="T18" fmla="*/ 326 h 3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8" h="326">
                <a:moveTo>
                  <a:pt x="0" y="326"/>
                </a:moveTo>
                <a:cubicBezTo>
                  <a:pt x="231" y="326"/>
                  <a:pt x="463" y="326"/>
                  <a:pt x="694" y="326"/>
                </a:cubicBezTo>
                <a:lnTo>
                  <a:pt x="878" y="318"/>
                </a:lnTo>
                <a:lnTo>
                  <a:pt x="606" y="0"/>
                </a:lnTo>
                <a:lnTo>
                  <a:pt x="0" y="32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6" name="Text Box 114"/>
          <p:cNvSpPr txBox="1">
            <a:spLocks noChangeArrowheads="1"/>
          </p:cNvSpPr>
          <p:nvPr/>
        </p:nvSpPr>
        <p:spPr bwMode="auto">
          <a:xfrm>
            <a:off x="5313656" y="3915878"/>
            <a:ext cx="2857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47" name="Freeform 111"/>
          <p:cNvSpPr>
            <a:spLocks noChangeArrowheads="1"/>
          </p:cNvSpPr>
          <p:nvPr/>
        </p:nvSpPr>
        <p:spPr bwMode="auto">
          <a:xfrm rot="6958111" flipH="1">
            <a:off x="6013744" y="4056372"/>
            <a:ext cx="1045369" cy="388144"/>
          </a:xfrm>
          <a:custGeom>
            <a:avLst/>
            <a:gdLst>
              <a:gd name="T0" fmla="*/ 0 w 878"/>
              <a:gd name="T1" fmla="*/ 326 h 326"/>
              <a:gd name="T2" fmla="*/ 694 w 878"/>
              <a:gd name="T3" fmla="*/ 326 h 326"/>
              <a:gd name="T4" fmla="*/ 878 w 878"/>
              <a:gd name="T5" fmla="*/ 318 h 326"/>
              <a:gd name="T6" fmla="*/ 606 w 878"/>
              <a:gd name="T7" fmla="*/ 0 h 326"/>
              <a:gd name="T8" fmla="*/ 0 w 878"/>
              <a:gd name="T9" fmla="*/ 326 h 3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8"/>
              <a:gd name="T16" fmla="*/ 0 h 326"/>
              <a:gd name="T17" fmla="*/ 878 w 878"/>
              <a:gd name="T18" fmla="*/ 326 h 3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8" h="326">
                <a:moveTo>
                  <a:pt x="0" y="326"/>
                </a:moveTo>
                <a:cubicBezTo>
                  <a:pt x="231" y="326"/>
                  <a:pt x="463" y="326"/>
                  <a:pt x="694" y="326"/>
                </a:cubicBezTo>
                <a:lnTo>
                  <a:pt x="878" y="318"/>
                </a:lnTo>
                <a:lnTo>
                  <a:pt x="606" y="0"/>
                </a:lnTo>
                <a:lnTo>
                  <a:pt x="0" y="32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48" name="Group 94"/>
          <p:cNvGrpSpPr/>
          <p:nvPr/>
        </p:nvGrpSpPr>
        <p:grpSpPr bwMode="auto">
          <a:xfrm>
            <a:off x="971487" y="1423899"/>
            <a:ext cx="1750219" cy="1215629"/>
            <a:chOff x="-159" y="646"/>
            <a:chExt cx="1470" cy="2207"/>
          </a:xfrm>
        </p:grpSpPr>
        <p:sp>
          <p:nvSpPr>
            <p:cNvPr id="49" name="Freeform 95"/>
            <p:cNvSpPr>
              <a:spLocks noChangeArrowheads="1"/>
            </p:cNvSpPr>
            <p:nvPr/>
          </p:nvSpPr>
          <p:spPr bwMode="auto">
            <a:xfrm>
              <a:off x="-159" y="1752"/>
              <a:ext cx="1116" cy="1101"/>
            </a:xfrm>
            <a:custGeom>
              <a:avLst/>
              <a:gdLst>
                <a:gd name="T0" fmla="*/ 0 w 1116"/>
                <a:gd name="T1" fmla="*/ 1101 h 1101"/>
                <a:gd name="T2" fmla="*/ 1116 w 1116"/>
                <a:gd name="T3" fmla="*/ 1101 h 1101"/>
                <a:gd name="T4" fmla="*/ 734 w 1116"/>
                <a:gd name="T5" fmla="*/ 0 h 1101"/>
                <a:gd name="T6" fmla="*/ 0 w 1116"/>
                <a:gd name="T7" fmla="*/ 1101 h 1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16"/>
                <a:gd name="T13" fmla="*/ 0 h 1101"/>
                <a:gd name="T14" fmla="*/ 1116 w 1116"/>
                <a:gd name="T15" fmla="*/ 1101 h 1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16" h="1101">
                  <a:moveTo>
                    <a:pt x="0" y="1101"/>
                  </a:moveTo>
                  <a:cubicBezTo>
                    <a:pt x="372" y="1101"/>
                    <a:pt x="744" y="1101"/>
                    <a:pt x="1116" y="1101"/>
                  </a:cubicBezTo>
                  <a:lnTo>
                    <a:pt x="734" y="0"/>
                  </a:lnTo>
                  <a:lnTo>
                    <a:pt x="0" y="110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Freeform 96"/>
            <p:cNvSpPr>
              <a:spLocks noChangeArrowheads="1"/>
            </p:cNvSpPr>
            <p:nvPr/>
          </p:nvSpPr>
          <p:spPr bwMode="auto">
            <a:xfrm rot="10800000">
              <a:off x="195" y="646"/>
              <a:ext cx="1116" cy="1101"/>
            </a:xfrm>
            <a:custGeom>
              <a:avLst/>
              <a:gdLst>
                <a:gd name="T0" fmla="*/ 0 w 1116"/>
                <a:gd name="T1" fmla="*/ 1101 h 1101"/>
                <a:gd name="T2" fmla="*/ 1116 w 1116"/>
                <a:gd name="T3" fmla="*/ 1101 h 1101"/>
                <a:gd name="T4" fmla="*/ 734 w 1116"/>
                <a:gd name="T5" fmla="*/ 0 h 1101"/>
                <a:gd name="T6" fmla="*/ 0 w 1116"/>
                <a:gd name="T7" fmla="*/ 1101 h 1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16"/>
                <a:gd name="T13" fmla="*/ 0 h 1101"/>
                <a:gd name="T14" fmla="*/ 1116 w 1116"/>
                <a:gd name="T15" fmla="*/ 1101 h 1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16" h="1101">
                  <a:moveTo>
                    <a:pt x="0" y="1101"/>
                  </a:moveTo>
                  <a:cubicBezTo>
                    <a:pt x="372" y="1101"/>
                    <a:pt x="744" y="1101"/>
                    <a:pt x="1116" y="1101"/>
                  </a:cubicBezTo>
                  <a:lnTo>
                    <a:pt x="734" y="0"/>
                  </a:lnTo>
                  <a:lnTo>
                    <a:pt x="0" y="1101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" name="Text Box 37"/>
          <p:cNvSpPr txBox="1">
            <a:spLocks noChangeArrowheads="1"/>
          </p:cNvSpPr>
          <p:nvPr/>
        </p:nvSpPr>
        <p:spPr bwMode="auto">
          <a:xfrm>
            <a:off x="743182" y="515632"/>
            <a:ext cx="689062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100" b="1" dirty="0">
                <a:solidFill>
                  <a:srgbClr val="C00000"/>
                </a:solidFill>
                <a:ea typeface="黑体" panose="02010609060101010101" pitchFamily="49" charset="-122"/>
              </a:rPr>
              <a:t>思考：</a:t>
            </a:r>
            <a:r>
              <a:rPr lang="zh-CN" altLang="en-US" sz="2100" dirty="0">
                <a:ea typeface="黑体" panose="02010609060101010101" pitchFamily="49" charset="-122"/>
              </a:rPr>
              <a:t>把一个三角形作平移、旋转、翻折变换，那么变换前后的两个三角形全等吗？</a:t>
            </a:r>
            <a:endParaRPr lang="en-US" altLang="zh-CN" sz="1800" dirty="0">
              <a:ea typeface="黑体" panose="02010609060101010101" pitchFamily="49" charset="-122"/>
            </a:endParaRPr>
          </a:p>
        </p:txBody>
      </p:sp>
      <p:sp>
        <p:nvSpPr>
          <p:cNvPr id="52" name="Freeform 2"/>
          <p:cNvSpPr/>
          <p:nvPr/>
        </p:nvSpPr>
        <p:spPr bwMode="auto">
          <a:xfrm>
            <a:off x="4993844" y="2410020"/>
            <a:ext cx="1328738" cy="594122"/>
          </a:xfrm>
          <a:custGeom>
            <a:avLst/>
            <a:gdLst>
              <a:gd name="T0" fmla="*/ 0 w 1116"/>
              <a:gd name="T1" fmla="*/ 2147483647 h 1101"/>
              <a:gd name="T2" fmla="*/ 2147483647 w 1116"/>
              <a:gd name="T3" fmla="*/ 2147483647 h 1101"/>
              <a:gd name="T4" fmla="*/ 2147483647 w 1116"/>
              <a:gd name="T5" fmla="*/ 0 h 1101"/>
              <a:gd name="T6" fmla="*/ 0 w 1116"/>
              <a:gd name="T7" fmla="*/ 2147483647 h 1101"/>
              <a:gd name="T8" fmla="*/ 0 60000 65536"/>
              <a:gd name="T9" fmla="*/ 0 60000 65536"/>
              <a:gd name="T10" fmla="*/ 0 60000 65536"/>
              <a:gd name="T11" fmla="*/ 0 60000 65536"/>
              <a:gd name="T12" fmla="*/ 0 w 1116"/>
              <a:gd name="T13" fmla="*/ 0 h 1101"/>
              <a:gd name="T14" fmla="*/ 1116 w 1116"/>
              <a:gd name="T15" fmla="*/ 1101 h 11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16" h="1101">
                <a:moveTo>
                  <a:pt x="0" y="1101"/>
                </a:moveTo>
                <a:cubicBezTo>
                  <a:pt x="372" y="1101"/>
                  <a:pt x="744" y="1101"/>
                  <a:pt x="1116" y="1101"/>
                </a:cubicBezTo>
                <a:lnTo>
                  <a:pt x="734" y="0"/>
                </a:lnTo>
                <a:lnTo>
                  <a:pt x="0" y="110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53" name="Group 19"/>
          <p:cNvGrpSpPr/>
          <p:nvPr/>
        </p:nvGrpSpPr>
        <p:grpSpPr bwMode="auto">
          <a:xfrm>
            <a:off x="4993378" y="1784152"/>
            <a:ext cx="1750219" cy="1215628"/>
            <a:chOff x="-159" y="646"/>
            <a:chExt cx="1470" cy="2207"/>
          </a:xfrm>
        </p:grpSpPr>
        <p:sp>
          <p:nvSpPr>
            <p:cNvPr id="54" name="Freeform 20"/>
            <p:cNvSpPr>
              <a:spLocks noChangeArrowheads="1"/>
            </p:cNvSpPr>
            <p:nvPr/>
          </p:nvSpPr>
          <p:spPr bwMode="auto">
            <a:xfrm>
              <a:off x="-159" y="1752"/>
              <a:ext cx="1116" cy="1101"/>
            </a:xfrm>
            <a:custGeom>
              <a:avLst/>
              <a:gdLst>
                <a:gd name="T0" fmla="*/ 0 w 1116"/>
                <a:gd name="T1" fmla="*/ 1101 h 1101"/>
                <a:gd name="T2" fmla="*/ 1116 w 1116"/>
                <a:gd name="T3" fmla="*/ 1101 h 1101"/>
                <a:gd name="T4" fmla="*/ 734 w 1116"/>
                <a:gd name="T5" fmla="*/ 0 h 1101"/>
                <a:gd name="T6" fmla="*/ 0 w 1116"/>
                <a:gd name="T7" fmla="*/ 1101 h 1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16"/>
                <a:gd name="T13" fmla="*/ 0 h 1101"/>
                <a:gd name="T14" fmla="*/ 1116 w 1116"/>
                <a:gd name="T15" fmla="*/ 1101 h 1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16" h="1101">
                  <a:moveTo>
                    <a:pt x="0" y="1101"/>
                  </a:moveTo>
                  <a:cubicBezTo>
                    <a:pt x="372" y="1101"/>
                    <a:pt x="744" y="1101"/>
                    <a:pt x="1116" y="1101"/>
                  </a:cubicBezTo>
                  <a:lnTo>
                    <a:pt x="734" y="0"/>
                  </a:lnTo>
                  <a:lnTo>
                    <a:pt x="0" y="110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21"/>
            <p:cNvSpPr>
              <a:spLocks noChangeArrowheads="1"/>
            </p:cNvSpPr>
            <p:nvPr/>
          </p:nvSpPr>
          <p:spPr bwMode="auto">
            <a:xfrm rot="10800000">
              <a:off x="195" y="646"/>
              <a:ext cx="1116" cy="1101"/>
            </a:xfrm>
            <a:custGeom>
              <a:avLst/>
              <a:gdLst>
                <a:gd name="T0" fmla="*/ 0 w 1116"/>
                <a:gd name="T1" fmla="*/ 1101 h 1101"/>
                <a:gd name="T2" fmla="*/ 1116 w 1116"/>
                <a:gd name="T3" fmla="*/ 1101 h 1101"/>
                <a:gd name="T4" fmla="*/ 734 w 1116"/>
                <a:gd name="T5" fmla="*/ 0 h 1101"/>
                <a:gd name="T6" fmla="*/ 0 w 1116"/>
                <a:gd name="T7" fmla="*/ 1101 h 1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16"/>
                <a:gd name="T13" fmla="*/ 0 h 1101"/>
                <a:gd name="T14" fmla="*/ 1116 w 1116"/>
                <a:gd name="T15" fmla="*/ 1101 h 1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16" h="1101">
                  <a:moveTo>
                    <a:pt x="0" y="1101"/>
                  </a:moveTo>
                  <a:cubicBezTo>
                    <a:pt x="372" y="1101"/>
                    <a:pt x="744" y="1101"/>
                    <a:pt x="1116" y="1101"/>
                  </a:cubicBezTo>
                  <a:lnTo>
                    <a:pt x="734" y="0"/>
                  </a:lnTo>
                  <a:lnTo>
                    <a:pt x="0" y="1101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5502965" y="2175867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6259012" y="2878336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4692150" y="2878336"/>
            <a:ext cx="721519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59" name="Text Box 25"/>
          <p:cNvSpPr txBox="1">
            <a:spLocks noChangeArrowheads="1"/>
          </p:cNvSpPr>
          <p:nvPr/>
        </p:nvSpPr>
        <p:spPr bwMode="auto">
          <a:xfrm>
            <a:off x="6691209" y="1581746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5124346" y="1528167"/>
            <a:ext cx="432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5.2729E-7 L 0.11666 5.2729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2.96296E-6 L -0.17768 -0.0057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79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bldLvl="0" animBg="1"/>
      <p:bldP spid="33" grpId="0" bldLvl="0" animBg="1"/>
      <p:bldP spid="34" grpId="0"/>
      <p:bldP spid="45" grpId="0" bldLvl="0" animBg="1"/>
      <p:bldP spid="46" grpId="0"/>
      <p:bldP spid="47" grpId="0" bldLvl="0" animBg="1"/>
      <p:bldP spid="47" grpId="1" bldLvl="0" animBg="1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737175" y="1017284"/>
            <a:ext cx="6463726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just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全等变化：</a:t>
            </a:r>
            <a:r>
              <a:rPr lang="en-US" altLang="zh-CN" sz="2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一个图形经过平移、翻折、旋转后</a:t>
            </a:r>
            <a:r>
              <a:rPr lang="en-US" altLang="zh-CN" sz="24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4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位置</a:t>
            </a:r>
            <a:r>
              <a:rPr lang="en-US" altLang="zh-CN" sz="24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en-US" sz="24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变化了</a:t>
            </a:r>
            <a:r>
              <a:rPr lang="en-US" altLang="zh-CN" sz="24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4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但形状和大小都没有改变</a:t>
            </a:r>
            <a:r>
              <a:rPr lang="en-US" altLang="zh-CN" sz="24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4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即平移、翻折、旋转前后的两个图形全等</a:t>
            </a:r>
            <a:r>
              <a:rPr lang="en-US" altLang="zh-CN" sz="24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6951" y="3779357"/>
            <a:ext cx="2251472" cy="126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35" y="3617432"/>
            <a:ext cx="2012156" cy="123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9616" y="3563854"/>
            <a:ext cx="1622822" cy="123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1888" y="1889836"/>
            <a:ext cx="1551385" cy="168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3335" y="626582"/>
            <a:ext cx="2106215" cy="1699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2997" y="809938"/>
            <a:ext cx="2052638" cy="1150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2556" y="809938"/>
            <a:ext cx="1458516" cy="115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>
            <a:spLocks noChangeArrowheads="1"/>
          </p:cNvSpPr>
          <p:nvPr/>
        </p:nvSpPr>
        <p:spPr bwMode="auto">
          <a:xfrm>
            <a:off x="3014162" y="399799"/>
            <a:ext cx="176554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拼接的图形展示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699148" y="1242135"/>
            <a:ext cx="378619" cy="216694"/>
          </a:xfrm>
          <a:prstGeom prst="rightArrow">
            <a:avLst>
              <a:gd name="adj1" fmla="val 50000"/>
              <a:gd name="adj2" fmla="val 436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5237560" y="1242135"/>
            <a:ext cx="378619" cy="216694"/>
          </a:xfrm>
          <a:prstGeom prst="rightArrow">
            <a:avLst>
              <a:gd name="adj1" fmla="val 50000"/>
              <a:gd name="adj2" fmla="val 436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7832" y="1836257"/>
            <a:ext cx="1683544" cy="178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12"/>
          <p:cNvSpPr>
            <a:spLocks noChangeArrowheads="1"/>
          </p:cNvSpPr>
          <p:nvPr/>
        </p:nvSpPr>
        <p:spPr bwMode="auto">
          <a:xfrm rot="5400000">
            <a:off x="6596063" y="1867213"/>
            <a:ext cx="378619" cy="216694"/>
          </a:xfrm>
          <a:prstGeom prst="rightArrow">
            <a:avLst>
              <a:gd name="adj1" fmla="val 50000"/>
              <a:gd name="adj2" fmla="val 436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10800000">
            <a:off x="5237560" y="2699460"/>
            <a:ext cx="378619" cy="216694"/>
          </a:xfrm>
          <a:prstGeom prst="rightArrow">
            <a:avLst>
              <a:gd name="adj1" fmla="val 50000"/>
              <a:gd name="adj2" fmla="val 436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57325" y="2051760"/>
            <a:ext cx="1997869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16"/>
          <p:cNvSpPr>
            <a:spLocks noChangeArrowheads="1"/>
          </p:cNvSpPr>
          <p:nvPr/>
        </p:nvSpPr>
        <p:spPr bwMode="auto">
          <a:xfrm rot="10800000">
            <a:off x="3455194" y="2807807"/>
            <a:ext cx="378619" cy="216694"/>
          </a:xfrm>
          <a:prstGeom prst="rightArrow">
            <a:avLst>
              <a:gd name="adj1" fmla="val 50000"/>
              <a:gd name="adj2" fmla="val 436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 rot="5400000">
            <a:off x="6938963" y="3104273"/>
            <a:ext cx="378619" cy="216694"/>
          </a:xfrm>
          <a:prstGeom prst="rightArrow">
            <a:avLst>
              <a:gd name="adj1" fmla="val 50000"/>
              <a:gd name="adj2" fmla="val 436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 rot="10800000">
            <a:off x="6209110" y="4104398"/>
            <a:ext cx="378619" cy="216694"/>
          </a:xfrm>
          <a:prstGeom prst="rightArrow">
            <a:avLst>
              <a:gd name="adj1" fmla="val 50000"/>
              <a:gd name="adj2" fmla="val 436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 rot="10800000">
            <a:off x="4589860" y="4049629"/>
            <a:ext cx="378619" cy="216694"/>
          </a:xfrm>
          <a:prstGeom prst="rightArrow">
            <a:avLst>
              <a:gd name="adj1" fmla="val 50000"/>
              <a:gd name="adj2" fmla="val 436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pic>
        <p:nvPicPr>
          <p:cNvPr id="20" name="Picture 23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3779357"/>
            <a:ext cx="1160860" cy="102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24"/>
          <p:cNvSpPr>
            <a:spLocks noChangeArrowheads="1"/>
          </p:cNvSpPr>
          <p:nvPr/>
        </p:nvSpPr>
        <p:spPr bwMode="auto">
          <a:xfrm rot="10800000">
            <a:off x="2428875" y="4157976"/>
            <a:ext cx="378619" cy="216694"/>
          </a:xfrm>
          <a:prstGeom prst="rightArrow">
            <a:avLst>
              <a:gd name="adj1" fmla="val 50000"/>
              <a:gd name="adj2" fmla="val 4360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zh-CN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down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  <p:bldP spid="13" grpId="0" bldLvl="0" animBg="1"/>
      <p:bldP spid="14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1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>
            <a:spLocks noGrp="1"/>
          </p:cNvSpPr>
          <p:nvPr/>
        </p:nvSpPr>
        <p:spPr>
          <a:xfrm>
            <a:off x="1200313" y="610228"/>
            <a:ext cx="6743700" cy="13525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68580" tIns="34290" rIns="68580" bIns="34290"/>
          <a:lstStyle/>
          <a:p>
            <a:pPr algn="just" defTabSz="0">
              <a:lnSpc>
                <a:spcPct val="130000"/>
              </a:lnSpc>
              <a:defRPr/>
            </a:pPr>
            <a:r>
              <a:rPr lang="zh-CN" altLang="en-US" sz="2100" noProof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例</a:t>
            </a:r>
            <a:r>
              <a:rPr lang="en-US" altLang="zh-CN" sz="2100" noProof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1 </a:t>
            </a:r>
            <a:r>
              <a:rPr lang="zh-CN" altLang="en-US" sz="2100" noProof="1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sz="2100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如图，若△</a:t>
            </a:r>
            <a:r>
              <a:rPr sz="2100" i="1" noProof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BOD</a:t>
            </a:r>
            <a:r>
              <a:rPr sz="2100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≌△</a:t>
            </a:r>
            <a:r>
              <a:rPr sz="2100" i="1" noProof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COE</a:t>
            </a:r>
            <a:r>
              <a:rPr sz="2100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，∠</a:t>
            </a:r>
            <a:r>
              <a:rPr sz="2100" i="1" noProof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B</a:t>
            </a:r>
            <a:r>
              <a:rPr sz="2100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＝∠</a:t>
            </a:r>
            <a:r>
              <a:rPr sz="2100" i="1" noProof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C</a:t>
            </a:r>
            <a:r>
              <a:rPr sz="2100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，指出这两个全等三角形的对应边；若△</a:t>
            </a:r>
            <a:r>
              <a:rPr sz="2100" i="1" noProof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ADO</a:t>
            </a:r>
            <a:r>
              <a:rPr sz="2100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≌△</a:t>
            </a:r>
            <a:r>
              <a:rPr sz="2100" i="1" noProof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AEO</a:t>
            </a:r>
            <a:r>
              <a:rPr sz="2100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，指出这两个三角形的对应角</a:t>
            </a:r>
            <a:r>
              <a:rPr lang="en-US" sz="2100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.</a:t>
            </a:r>
          </a:p>
        </p:txBody>
      </p:sp>
      <p:pic>
        <p:nvPicPr>
          <p:cNvPr id="20" name="图片 -214748261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5129" y="1962778"/>
            <a:ext cx="1552073" cy="152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200313" y="1961587"/>
            <a:ext cx="4598507" cy="297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BOD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COE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的对应边为：</a:t>
            </a:r>
          </a:p>
          <a:p>
            <a:pPr algn="just">
              <a:lnSpc>
                <a:spcPct val="150000"/>
              </a:lnSpc>
            </a:pP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algn="just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ADO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AEO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的对应角为：</a:t>
            </a:r>
          </a:p>
          <a:p>
            <a:pPr algn="just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DAO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EAO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ADO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AEO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AOD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zh-CN" altLang="en-US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AOE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zh-CN" altLang="en-US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923087" y="339175"/>
            <a:ext cx="7008732" cy="454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21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对应元素的确定方法：</a:t>
            </a:r>
            <a:endParaRPr lang="en-US" altLang="zh-CN" sz="21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18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（</a:t>
            </a:r>
            <a:r>
              <a:rPr lang="en-US" altLang="zh-CN" sz="18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1</a:t>
            </a:r>
            <a:r>
              <a:rPr lang="zh-CN" altLang="en-US" sz="18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）图形特征法：</a:t>
            </a:r>
            <a:endParaRPr lang="en-US" altLang="zh-CN" sz="18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2100" b="1" dirty="0">
                <a:solidFill>
                  <a:srgbClr val="0D0D0D"/>
                </a:solidFill>
                <a:latin typeface="宋体" panose="02010600030101010101" pitchFamily="2" charset="-122"/>
              </a:rPr>
              <a:t>①</a:t>
            </a: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最长边对最长边，最短边对最短边</a:t>
            </a: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2100" b="1" dirty="0">
              <a:solidFill>
                <a:srgbClr val="0D0D0D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②</a:t>
            </a:r>
            <a:r>
              <a:rPr lang="zh-CN" altLang="en-US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最大角对最大角，最小角对最小角</a:t>
            </a: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18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（</a:t>
            </a:r>
            <a:r>
              <a:rPr lang="en-US" altLang="zh-CN" sz="18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2</a:t>
            </a:r>
            <a:r>
              <a:rPr lang="zh-CN" altLang="en-US" sz="18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）位置关系法：</a:t>
            </a:r>
            <a:endParaRPr lang="en-US" altLang="zh-CN" sz="18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0D0D0D"/>
                </a:solidFill>
                <a:latin typeface="宋体" panose="02010600030101010101" pitchFamily="2" charset="-122"/>
              </a:rPr>
              <a:t>①</a:t>
            </a:r>
            <a:r>
              <a:rPr lang="zh-CN" altLang="en-US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公共角（对顶角）为对应角，公共边为对应边</a:t>
            </a: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zh-CN" altLang="en-US" sz="2100" b="1" dirty="0">
              <a:solidFill>
                <a:srgbClr val="0D0D0D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②</a:t>
            </a:r>
            <a:r>
              <a:rPr lang="zh-CN" altLang="en-US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对应角的对边为对应边，两个对应角所夹的边是对应边</a:t>
            </a: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③对应边的对角为对应角，两条对应边所夹的角是对应角</a:t>
            </a: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18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（</a:t>
            </a:r>
            <a:r>
              <a:rPr lang="en-US" altLang="zh-CN" sz="18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3</a:t>
            </a:r>
            <a:r>
              <a:rPr lang="zh-CN" altLang="en-US" sz="18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）字母顺序法：</a:t>
            </a:r>
            <a:endParaRPr lang="en-US" altLang="zh-CN" sz="18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zh-CN" altLang="en-US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Wingdings" panose="05000000000000000000" pitchFamily="2" charset="2"/>
              </a:rPr>
              <a:t>根据书写规范按照对应顶点确定对应边和对应角</a:t>
            </a: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en-US" altLang="zh-CN" sz="2100" b="1" dirty="0">
              <a:solidFill>
                <a:srgbClr val="0D0D0D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Wingdings" panose="05000000000000000000" pitchFamily="2" charset="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151"/>
          <p:cNvSpPr txBox="1">
            <a:spLocks noChangeArrowheads="1"/>
          </p:cNvSpPr>
          <p:nvPr/>
        </p:nvSpPr>
        <p:spPr bwMode="auto">
          <a:xfrm>
            <a:off x="813365" y="392482"/>
            <a:ext cx="2802690" cy="4847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700" b="1" dirty="0"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全等三角形</a:t>
            </a: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的性质</a:t>
            </a:r>
          </a:p>
        </p:txBody>
      </p:sp>
      <p:sp>
        <p:nvSpPr>
          <p:cNvPr id="3" name="矩形 2"/>
          <p:cNvSpPr/>
          <p:nvPr/>
        </p:nvSpPr>
        <p:spPr>
          <a:xfrm>
            <a:off x="813366" y="1078974"/>
            <a:ext cx="6463726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性质：</a:t>
            </a:r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全等三角形的对应边相等，对应角相等</a:t>
            </a:r>
            <a:endParaRPr lang="zh-CN" altLang="en-US" sz="1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3314" y="3401196"/>
            <a:ext cx="382905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∵</a:t>
            </a: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△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≌</a:t>
            </a: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△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DEF</a:t>
            </a:r>
            <a:r>
              <a:rPr lang="zh-CN" alt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13365" y="3819635"/>
            <a:ext cx="677703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∴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=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DE</a:t>
            </a:r>
            <a:r>
              <a:rPr lang="zh-CN" alt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AC</a:t>
            </a: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=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DF</a:t>
            </a: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BC</a:t>
            </a: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=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EF,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全等三角形的对应边相等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32575" y="4269285"/>
            <a:ext cx="700699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∠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=∠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F</a:t>
            </a:r>
            <a:r>
              <a:rPr lang="zh-CN" alt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，∠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=∠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r>
              <a:rPr lang="zh-CN" alt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，∠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=∠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E.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zh-CN" altLang="en-US" sz="15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全等三角形的对应角相等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13365" y="2989259"/>
            <a:ext cx="181927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几何语言：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81250" y="1740002"/>
            <a:ext cx="3326218" cy="122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>
                <a:spLocks noGrp="1"/>
              </p:cNvSpPr>
              <p:nvPr/>
            </p:nvSpPr>
            <p:spPr>
              <a:xfrm>
                <a:off x="710564" y="415365"/>
                <a:ext cx="7378808" cy="915829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lIns="68580" tIns="34290" rIns="68580" bIns="34290"/>
              <a:lstStyle/>
              <a:p>
                <a:pPr defTabSz="0">
                  <a:lnSpc>
                    <a:spcPct val="150000"/>
                  </a:lnSpc>
                  <a:defRPr/>
                </a:pPr>
                <a:r>
                  <a:rPr lang="zh-CN" altLang="en-US" sz="2100" b="1" noProof="1">
                    <a:solidFill>
                      <a:srgbClr val="0070C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</a:rPr>
                  <a:t>例</a:t>
                </a:r>
                <a:r>
                  <a:rPr lang="en-US" altLang="zh-CN" sz="2100" b="1" noProof="1">
                    <a:solidFill>
                      <a:srgbClr val="0070C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+mn-ea"/>
                  </a:rPr>
                  <a:t>2  </a:t>
                </a:r>
                <a:r>
                  <a:rPr sz="2100" noProof="1">
                    <a:latin typeface="黑体" panose="02010609060101010101" pitchFamily="49" charset="-122"/>
                    <a:ea typeface="黑体" panose="02010609060101010101" pitchFamily="49" charset="-122"/>
                    <a:sym typeface="Calibri" panose="020F0502020204030204" charset="0"/>
                  </a:rPr>
                  <a:t>如图，</a:t>
                </a:r>
                <a14:m>
                  <m:oMath xmlns:m="http://schemas.openxmlformats.org/officeDocument/2006/math">
                    <m:r>
                      <a:rPr lang="zh-CN" altLang="en-US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△</m:t>
                    </m:r>
                    <m:r>
                      <a:rPr lang="zh-CN" altLang="en-US" sz="2100" i="1" noProof="1">
                        <a:latin typeface="Cambria Math" panose="02040503050406030204"/>
                        <a:ea typeface="EU-B1X" pitchFamily="65" charset="-122"/>
                        <a:sym typeface="Calibri" panose="020F0502020204030204" charset="0"/>
                      </a:rPr>
                      <m:t>𝐴𝐵𝐶</m:t>
                    </m:r>
                    <m:r>
                      <a:rPr lang="zh-CN" altLang="en-US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≌△</m:t>
                    </m:r>
                    <m:r>
                      <a:rPr lang="zh-CN" altLang="en-US" sz="2100" i="1" noProof="1">
                        <a:latin typeface="Cambria Math" panose="02040503050406030204"/>
                        <a:ea typeface="EU-B1X" pitchFamily="65" charset="-122"/>
                        <a:sym typeface="Calibri" panose="020F0502020204030204" charset="0"/>
                      </a:rPr>
                      <m:t>𝐷𝐸𝐹</m:t>
                    </m:r>
                  </m:oMath>
                </a14:m>
                <a:r>
                  <a:rPr sz="2100" noProof="1">
                    <a:latin typeface="黑体" panose="02010609060101010101" pitchFamily="49" charset="-122"/>
                    <a:ea typeface="黑体" panose="02010609060101010101" pitchFamily="49" charset="-122"/>
                    <a:sym typeface="Calibri" panose="020F0502020204030204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zh-CN" altLang="en-US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∠</m:t>
                    </m:r>
                    <m:r>
                      <a:rPr lang="zh-CN" altLang="en-US" sz="2100" i="1" noProof="1">
                        <a:latin typeface="Cambria Math" panose="02040503050406030204"/>
                        <a:ea typeface="EU-B1X" pitchFamily="65" charset="-122"/>
                        <a:sym typeface="Calibri" panose="020F0502020204030204" charset="0"/>
                      </a:rPr>
                      <m:t>𝐴</m:t>
                    </m:r>
                    <m:r>
                      <a:rPr lang="zh-CN" altLang="en-US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＝</m:t>
                    </m:r>
                    <m:r>
                      <a:rPr lang="en-US" altLang="zh-CN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70°</m:t>
                    </m:r>
                    <m:r>
                      <a:rPr lang="zh-CN" altLang="en-US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，</m:t>
                    </m:r>
                    <m:r>
                      <a:rPr lang="zh-CN" altLang="en-US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∠</m:t>
                    </m:r>
                    <m:r>
                      <a:rPr lang="zh-CN" altLang="en-US" sz="2100" i="1" noProof="1">
                        <a:latin typeface="Cambria Math" panose="02040503050406030204"/>
                        <a:ea typeface="EU-B1X" pitchFamily="65" charset="-122"/>
                        <a:sym typeface="Calibri" panose="020F0502020204030204" charset="0"/>
                      </a:rPr>
                      <m:t>𝐵</m:t>
                    </m:r>
                    <m:r>
                      <a:rPr lang="zh-CN" altLang="en-US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＝</m:t>
                    </m:r>
                    <m:r>
                      <a:rPr lang="en-US" altLang="zh-CN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50°</m:t>
                    </m:r>
                  </m:oMath>
                </a14:m>
                <a:r>
                  <a:rPr lang="zh-CN" altLang="en-US" sz="2100" noProof="1">
                    <a:latin typeface="+mj-lt"/>
                    <a:ea typeface="黑体" panose="02010609060101010101" pitchFamily="49" charset="-122"/>
                    <a:sym typeface="Calibri" panose="020F0502020204030204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zh-CN" altLang="en-US" sz="2100" i="1" noProof="1">
                        <a:latin typeface="Cambria Math" panose="02040503050406030204"/>
                        <a:ea typeface="EU-B1X" pitchFamily="65" charset="-122"/>
                        <a:sym typeface="Calibri" panose="020F0502020204030204" charset="0"/>
                      </a:rPr>
                      <m:t>𝐵𝐹</m:t>
                    </m:r>
                    <m:r>
                      <a:rPr lang="zh-CN" altLang="en-US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＝</m:t>
                    </m:r>
                    <m:r>
                      <a:rPr lang="en-US" altLang="zh-CN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4</m:t>
                    </m:r>
                  </m:oMath>
                </a14:m>
                <a:r>
                  <a:rPr lang="zh-CN" altLang="en-US" sz="2100" noProof="1">
                    <a:latin typeface="+mj-lt"/>
                    <a:ea typeface="黑体" panose="02010609060101010101" pitchFamily="49" charset="-122"/>
                    <a:sym typeface="Calibri" panose="020F0502020204030204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zh-CN" altLang="en-US" sz="2100" i="1" noProof="1">
                        <a:latin typeface="Cambria Math" panose="02040503050406030204"/>
                        <a:ea typeface="EU-B1X" pitchFamily="65" charset="-122"/>
                        <a:sym typeface="Calibri" panose="020F0502020204030204" charset="0"/>
                      </a:rPr>
                      <m:t>𝐸𝐹</m:t>
                    </m:r>
                    <m:r>
                      <a:rPr lang="zh-CN" altLang="en-US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＝</m:t>
                    </m:r>
                    <m:r>
                      <a:rPr lang="en-US" altLang="zh-CN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7</m:t>
                    </m:r>
                  </m:oMath>
                </a14:m>
                <a:r>
                  <a:rPr sz="2100" noProof="1">
                    <a:latin typeface="黑体" panose="02010609060101010101" pitchFamily="49" charset="-122"/>
                    <a:ea typeface="黑体" panose="02010609060101010101" pitchFamily="49" charset="-122"/>
                    <a:sym typeface="Calibri" panose="020F0502020204030204" charset="0"/>
                  </a:rPr>
                  <a:t>，求</a:t>
                </a:r>
                <a14:m>
                  <m:oMath xmlns:m="http://schemas.openxmlformats.org/officeDocument/2006/math">
                    <m:r>
                      <a:rPr lang="zh-CN" altLang="en-US" sz="2100" i="1" noProof="1"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∠</m:t>
                    </m:r>
                    <m:r>
                      <a:rPr lang="zh-CN" altLang="en-US" sz="2100" i="1" noProof="1">
                        <a:latin typeface="Cambria Math" panose="02040503050406030204"/>
                        <a:ea typeface="EU-B1X" pitchFamily="65" charset="-122"/>
                        <a:sym typeface="Calibri" panose="020F0502020204030204" charset="0"/>
                      </a:rPr>
                      <m:t>𝐷𝐸𝐹</m:t>
                    </m:r>
                    <m:r>
                      <a:rPr lang="zh-CN" altLang="en-US" sz="2100" i="1" noProof="1">
                        <a:latin typeface="Cambria Math" panose="02040503050406030204"/>
                        <a:ea typeface="EU-B1X" pitchFamily="65" charset="-122"/>
                        <a:sym typeface="Calibri" panose="020F0502020204030204" charset="0"/>
                      </a:rPr>
                      <m:t> </m:t>
                    </m:r>
                  </m:oMath>
                </a14:m>
                <a:r>
                  <a:rPr sz="2100" noProof="1">
                    <a:latin typeface="黑体" panose="02010609060101010101" pitchFamily="49" charset="-122"/>
                    <a:ea typeface="黑体" panose="02010609060101010101" pitchFamily="49" charset="-122"/>
                    <a:sym typeface="Calibri" panose="020F0502020204030204" charset="0"/>
                  </a:rPr>
                  <a:t>的度数和</a:t>
                </a:r>
                <a14:m>
                  <m:oMath xmlns:m="http://schemas.openxmlformats.org/officeDocument/2006/math">
                    <m:r>
                      <a:rPr lang="zh-CN" altLang="en-US" sz="2100" i="1" noProof="1">
                        <a:latin typeface="Cambria Math" panose="02040503050406030204"/>
                        <a:ea typeface="EU-B1X" pitchFamily="65" charset="-122"/>
                        <a:sym typeface="Calibri" panose="020F0502020204030204" charset="0"/>
                      </a:rPr>
                      <m:t>𝐶𝐹</m:t>
                    </m:r>
                  </m:oMath>
                </a14:m>
                <a:r>
                  <a:rPr lang="en-US" sz="2100" i="1" noProof="1">
                    <a:latin typeface="EU-B1X" pitchFamily="65" charset="-122"/>
                    <a:ea typeface="EU-B1X" pitchFamily="65" charset="-122"/>
                    <a:sym typeface="Calibri" panose="020F0502020204030204" charset="0"/>
                  </a:rPr>
                  <a:t> </a:t>
                </a:r>
                <a:r>
                  <a:rPr sz="2100" noProof="1">
                    <a:latin typeface="黑体" panose="02010609060101010101" pitchFamily="49" charset="-122"/>
                    <a:ea typeface="黑体" panose="02010609060101010101" pitchFamily="49" charset="-122"/>
                    <a:sym typeface="Calibri" panose="020F0502020204030204" charset="0"/>
                  </a:rPr>
                  <a:t>的长．</a:t>
                </a:r>
              </a:p>
            </p:txBody>
          </p:sp>
        </mc:Choice>
        <mc:Fallback xmlns="">
          <p:sp>
            <p:nvSpPr>
              <p:cNvPr id="7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64" y="415365"/>
                <a:ext cx="7378808" cy="915829"/>
              </a:xfrm>
              <a:prstGeom prst="rect">
                <a:avLst/>
              </a:prstGeom>
              <a:blipFill rotWithShape="1">
                <a:blip r:embed="rId4"/>
                <a:stretch>
                  <a:fillRect l="-9" t="-8" r="1" b="-10444"/>
                </a:stretch>
              </a:blipFill>
              <a:ln w="9525">
                <a:noFill/>
                <a:miter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710564" y="1529791"/>
                <a:ext cx="6487034" cy="10387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分析：</a:t>
                </a:r>
                <a:r>
                  <a:rPr lang="zh-CN" altLang="en-US" sz="2100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根据全等三角形对应边、对应角相等求</a:t>
                </a:r>
                <a14:m>
                  <m:oMath xmlns:m="http://schemas.openxmlformats.org/officeDocument/2006/math">
                    <m:r>
                      <a:rPr lang="zh-CN" altLang="en-US" sz="2100" b="1" i="1" dirty="0">
                        <a:latin typeface="Cambria Math" panose="02040503050406030204"/>
                        <a:ea typeface="华文楷体" panose="02010600040101010101" pitchFamily="2" charset="-122"/>
                      </a:rPr>
                      <m:t>∠</m:t>
                    </m:r>
                    <m:r>
                      <a:rPr lang="zh-CN" altLang="en-US" sz="2100" b="1" i="1" dirty="0">
                        <a:latin typeface="Cambria Math" panose="02040503050406030204"/>
                        <a:ea typeface="华文楷体" panose="02010600040101010101" pitchFamily="2" charset="-122"/>
                      </a:rPr>
                      <m:t>𝑫𝑬𝑭</m:t>
                    </m:r>
                  </m:oMath>
                </a14:m>
                <a:r>
                  <a:rPr lang="zh-CN" altLang="en-US" sz="2100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的度数和</a:t>
                </a:r>
                <a:r>
                  <a:rPr lang="zh-CN" altLang="en-US" sz="2100" b="1" i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CF</a:t>
                </a:r>
                <a:r>
                  <a:rPr lang="zh-CN" altLang="en-US" sz="2100" b="1" dirty="0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的长．</a:t>
                </a:r>
              </a:p>
            </p:txBody>
          </p:sp>
        </mc:Choice>
        <mc:Fallback xmlns="">
          <p:sp>
            <p:nvSpPr>
              <p:cNvPr id="8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0564" y="1529791"/>
                <a:ext cx="6487034" cy="1038746"/>
              </a:xfrm>
              <a:prstGeom prst="rect">
                <a:avLst/>
              </a:prstGeom>
              <a:blipFill rotWithShape="1">
                <a:blip r:embed="rId5"/>
                <a:stretch>
                  <a:fillRect l="-10" t="-7" r="8" b="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45918" y="2521466"/>
            <a:ext cx="4684361" cy="200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∵△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≌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＝70°，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＝50°，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＝4，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＝7，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＝50°，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＝7，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CF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＝7－4＝3.</a:t>
            </a:r>
          </a:p>
        </p:txBody>
      </p:sp>
      <p:pic>
        <p:nvPicPr>
          <p:cNvPr id="10" name="图片 -214748261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9171" y="2325128"/>
            <a:ext cx="1600200" cy="166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12"/>
              <p:cNvSpPr txBox="1">
                <a:spLocks noChangeArrowheads="1"/>
              </p:cNvSpPr>
              <p:nvPr/>
            </p:nvSpPr>
            <p:spPr bwMode="auto">
              <a:xfrm>
                <a:off x="425869" y="774966"/>
                <a:ext cx="7249502" cy="3947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1.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⑴已知：如图</a:t>
                </a:r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1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，△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  <a:ea typeface="宋体" panose="02010600030101010101" pitchFamily="2" charset="-122"/>
                        <a:cs typeface="宋体" panose="02010600030101010101" pitchFamily="2" charset="-122"/>
                      </a:rPr>
                      <m:t>𝑶𝑨𝑫</m:t>
                    </m:r>
                  </m:oMath>
                </a14:m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与△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  <a:ea typeface="宋体" panose="02010600030101010101" pitchFamily="2" charset="-122"/>
                        <a:cs typeface="宋体" panose="02010600030101010101" pitchFamily="2" charset="-122"/>
                      </a:rPr>
                      <m:t>𝑶𝑩𝑪</m:t>
                    </m:r>
                  </m:oMath>
                </a14:m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全等，请用式子表示出这种关系：</a:t>
                </a:r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________________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⑵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找出对应边</a:t>
                </a:r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,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它们有什么关系？</a:t>
                </a:r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对应边：</a:t>
                </a:r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_______ ______ _______   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⑶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找出对应角</a:t>
                </a:r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,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它们有什么关系？ </a:t>
                </a:r>
                <a:endPara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对应角</a:t>
                </a:r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:________ _________ ______________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⑷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如果∠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  <a:ea typeface="宋体" panose="02010600030101010101" pitchFamily="2" charset="-122"/>
                        <a:cs typeface="宋体" panose="02010600030101010101" pitchFamily="2" charset="-122"/>
                      </a:rPr>
                      <m:t>𝑨</m:t>
                    </m:r>
                  </m:oMath>
                </a14:m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=35°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，∠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  <a:ea typeface="宋体" panose="02010600030101010101" pitchFamily="2" charset="-122"/>
                        <a:cs typeface="宋体" panose="02010600030101010101" pitchFamily="2" charset="-122"/>
                      </a:rPr>
                      <m:t>𝑫</m:t>
                    </m:r>
                    <m:r>
                      <a:rPr lang="en-US" altLang="zh-CN" sz="2400" b="1" i="1" dirty="0">
                        <a:latin typeface="Cambria Math" panose="02040503050406030204"/>
                        <a:ea typeface="宋体" panose="02010600030101010101" pitchFamily="2" charset="-122"/>
                        <a:cs typeface="宋体" panose="02010600030101010101" pitchFamily="2" charset="-122"/>
                      </a:rPr>
                      <m:t>=</m:t>
                    </m:r>
                  </m:oMath>
                </a14:m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75°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，那么∠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  <a:ea typeface="宋体" panose="02010600030101010101" pitchFamily="2" charset="-122"/>
                        <a:cs typeface="宋体" panose="02010600030101010101" pitchFamily="2" charset="-122"/>
                      </a:rPr>
                      <m:t>𝑪𝑶𝑩</m:t>
                    </m:r>
                    <m:r>
                      <a:rPr lang="en-US" altLang="zh-CN" sz="2400" b="1" i="1" dirty="0">
                        <a:latin typeface="Cambria Math" panose="02040503050406030204"/>
                        <a:ea typeface="宋体" panose="02010600030101010101" pitchFamily="2" charset="-122"/>
                        <a:cs typeface="宋体" panose="02010600030101010101" pitchFamily="2" charset="-122"/>
                      </a:rPr>
                      <m:t>=</m:t>
                    </m:r>
                  </m:oMath>
                </a14:m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 ____.          </a:t>
                </a:r>
                <a:r>
                  <a:rPr lang="en-US" altLang="zh-CN" sz="24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           </a:t>
                </a:r>
              </a:p>
            </p:txBody>
          </p:sp>
        </mc:Choice>
        <mc:Fallback xmlns="">
          <p:sp>
            <p:nvSpPr>
              <p:cNvPr id="21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5869" y="774966"/>
                <a:ext cx="7249502" cy="3947234"/>
              </a:xfrm>
              <a:prstGeom prst="rect">
                <a:avLst/>
              </a:prstGeom>
              <a:blipFill rotWithShape="1">
                <a:blip r:embed="rId3"/>
                <a:stretch>
                  <a:fillRect l="-6" t="-7" r="2" b="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utoShape 4"/>
          <p:cNvSpPr>
            <a:spLocks noChangeArrowheads="1"/>
          </p:cNvSpPr>
          <p:nvPr/>
        </p:nvSpPr>
        <p:spPr bwMode="auto">
          <a:xfrm rot="11502837">
            <a:off x="7033829" y="2078279"/>
            <a:ext cx="676275" cy="1134665"/>
          </a:xfrm>
          <a:prstGeom prst="triangle">
            <a:avLst>
              <a:gd name="adj" fmla="val 74542"/>
            </a:avLst>
          </a:prstGeom>
          <a:noFill/>
          <a:ln w="38100">
            <a:solidFill>
              <a:srgbClr val="E8160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 rot="10199615" flipH="1">
            <a:off x="7910085" y="2095169"/>
            <a:ext cx="654844" cy="1114425"/>
          </a:xfrm>
          <a:prstGeom prst="triangle">
            <a:avLst>
              <a:gd name="adj" fmla="val 74542"/>
            </a:avLst>
          </a:prstGeom>
          <a:noFill/>
          <a:ln w="38100">
            <a:solidFill>
              <a:srgbClr val="E8160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8422217" y="1790889"/>
                <a:ext cx="314077" cy="3000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i="1" dirty="0">
                          <a:latin typeface="Cambria Math" panose="02040503050406030204"/>
                        </a:rPr>
                        <m:t>𝐶</m:t>
                      </m:r>
                    </m:oMath>
                  </m:oMathPara>
                </a14:m>
                <a:endParaRPr lang="en-US" altLang="zh-CN" sz="15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22217" y="1790889"/>
                <a:ext cx="314077" cy="300083"/>
              </a:xfrm>
              <a:prstGeom prst="rect">
                <a:avLst/>
              </a:prstGeom>
              <a:blipFill rotWithShape="1">
                <a:blip r:embed="rId4"/>
                <a:stretch>
                  <a:fillRect l="-67" t="-63" r="191" b="1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7675370" y="2229292"/>
                <a:ext cx="325955" cy="3000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i="1" dirty="0">
                          <a:latin typeface="Cambria Math" panose="02040503050406030204"/>
                        </a:rPr>
                        <m:t>𝑂</m:t>
                      </m:r>
                    </m:oMath>
                  </m:oMathPara>
                </a14:m>
                <a:endParaRPr lang="en-US" altLang="zh-CN" sz="15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5370" y="2229292"/>
                <a:ext cx="325955" cy="300083"/>
              </a:xfrm>
              <a:prstGeom prst="rect">
                <a:avLst/>
              </a:prstGeom>
              <a:blipFill rotWithShape="1">
                <a:blip r:embed="rId5"/>
                <a:stretch>
                  <a:fillRect l="-38" t="-147" r="100" b="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组合 25"/>
          <p:cNvGrpSpPr/>
          <p:nvPr/>
        </p:nvGrpSpPr>
        <p:grpSpPr>
          <a:xfrm>
            <a:off x="302542" y="127742"/>
            <a:ext cx="2316458" cy="647224"/>
            <a:chOff x="3327445" y="196489"/>
            <a:chExt cx="3088610" cy="1003300"/>
          </a:xfrm>
        </p:grpSpPr>
        <p:pic>
          <p:nvPicPr>
            <p:cNvPr id="27" name="图片 26" descr="标题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28" name="组合 2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2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30" name="直接连接符 2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6"/>
              <p:cNvSpPr txBox="1">
                <a:spLocks noChangeArrowheads="1"/>
              </p:cNvSpPr>
              <p:nvPr/>
            </p:nvSpPr>
            <p:spPr bwMode="auto">
              <a:xfrm>
                <a:off x="7021819" y="3152383"/>
                <a:ext cx="314702" cy="3000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i="1" dirty="0">
                          <a:latin typeface="Cambria Math" panose="02040503050406030204"/>
                        </a:rPr>
                        <m:t>𝐴</m:t>
                      </m:r>
                    </m:oMath>
                  </m:oMathPara>
                </a14:m>
                <a:endParaRPr lang="en-US" altLang="zh-CN" sz="15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21819" y="3152383"/>
                <a:ext cx="314702" cy="300083"/>
              </a:xfrm>
              <a:prstGeom prst="rect">
                <a:avLst/>
              </a:prstGeom>
              <a:blipFill rotWithShape="1">
                <a:blip r:embed="rId7"/>
                <a:stretch>
                  <a:fillRect l="-198" t="-81" r="116" b="2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7"/>
              <p:cNvSpPr txBox="1">
                <a:spLocks noChangeArrowheads="1"/>
              </p:cNvSpPr>
              <p:nvPr/>
            </p:nvSpPr>
            <p:spPr bwMode="auto">
              <a:xfrm>
                <a:off x="8422216" y="3151628"/>
                <a:ext cx="322781" cy="3000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i="1" dirty="0">
                          <a:latin typeface="Cambria Math" panose="02040503050406030204"/>
                        </a:rPr>
                        <m:t>𝐵</m:t>
                      </m:r>
                    </m:oMath>
                  </m:oMathPara>
                </a14:m>
                <a:endParaRPr lang="en-US" altLang="zh-CN" sz="15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22216" y="3151628"/>
                <a:ext cx="322781" cy="300083"/>
              </a:xfrm>
              <a:prstGeom prst="rect">
                <a:avLst/>
              </a:prstGeom>
              <a:blipFill rotWithShape="1">
                <a:blip r:embed="rId8"/>
                <a:stretch>
                  <a:fillRect l="-65" t="-41" r="128" b="1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6922541" y="1782808"/>
                <a:ext cx="330475" cy="3000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i="1" dirty="0">
                          <a:latin typeface="Cambria Math" panose="02040503050406030204"/>
                        </a:rPr>
                        <m:t>𝐷</m:t>
                      </m:r>
                    </m:oMath>
                  </m:oMathPara>
                </a14:m>
                <a:endParaRPr lang="en-US" altLang="zh-CN" sz="15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22541" y="1782808"/>
                <a:ext cx="330475" cy="300083"/>
              </a:xfrm>
              <a:prstGeom prst="rect">
                <a:avLst/>
              </a:prstGeom>
              <a:blipFill rotWithShape="1">
                <a:blip r:embed="rId9"/>
                <a:stretch>
                  <a:fillRect l="-123" t="-121" r="14" b="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578478" y="3322976"/>
            <a:ext cx="407804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图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5"/>
              <p:cNvSpPr>
                <a:spLocks noChangeArrowheads="1"/>
              </p:cNvSpPr>
              <p:nvPr/>
            </p:nvSpPr>
            <p:spPr bwMode="auto">
              <a:xfrm>
                <a:off x="3045454" y="1469217"/>
                <a:ext cx="2174537" cy="3924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</a:rPr>
                      <m:t>△</m:t>
                    </m:r>
                    <m:r>
                      <a:rPr lang="en-US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</a:rPr>
                      <m:t>𝑶𝑨𝑫</m:t>
                    </m:r>
                    <m:r>
                      <a:rPr lang="en-US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</a:rPr>
                      <m:t> </m:t>
                    </m:r>
                  </m:oMath>
                </a14:m>
                <a:r>
                  <a:rPr lang="en-US" altLang="zh-CN" sz="2100" b="1" dirty="0">
                    <a:solidFill>
                      <a:srgbClr val="C00000"/>
                    </a:solidFill>
                    <a:latin typeface="+mj-lt"/>
                  </a:rPr>
                  <a:t>≌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</a:rPr>
                      <m:t> △</m:t>
                    </m:r>
                    <m:r>
                      <a:rPr lang="en-US" altLang="zh-CN" sz="2100" b="1" i="1" dirty="0">
                        <a:solidFill>
                          <a:srgbClr val="C00000"/>
                        </a:solidFill>
                        <a:latin typeface="Cambria Math" panose="02040503050406030204"/>
                      </a:rPr>
                      <m:t>𝑶𝑩𝑪</m:t>
                    </m:r>
                  </m:oMath>
                </a14:m>
                <a:endParaRPr lang="en-US" altLang="zh-CN" sz="2100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5454" y="1469217"/>
                <a:ext cx="2174537" cy="392415"/>
              </a:xfrm>
              <a:prstGeom prst="rect">
                <a:avLst/>
              </a:prstGeom>
              <a:blipFill rotWithShape="1">
                <a:blip r:embed="rId10"/>
                <a:stretch>
                  <a:fillRect l="-29" t="-118" r="13" b="-199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6812943" y="4197616"/>
            <a:ext cx="54967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dirty="0">
                <a:solidFill>
                  <a:srgbClr val="E81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70°</a:t>
            </a:r>
          </a:p>
        </p:txBody>
      </p:sp>
      <p:grpSp>
        <p:nvGrpSpPr>
          <p:cNvPr id="59" name="Group 26"/>
          <p:cNvGrpSpPr/>
          <p:nvPr/>
        </p:nvGrpSpPr>
        <p:grpSpPr bwMode="auto">
          <a:xfrm>
            <a:off x="1656085" y="2574849"/>
            <a:ext cx="3537347" cy="414334"/>
            <a:chOff x="1408" y="1851"/>
            <a:chExt cx="2971" cy="3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27"/>
                <p:cNvSpPr>
                  <a:spLocks noChangeArrowheads="1"/>
                </p:cNvSpPr>
                <p:nvPr/>
              </p:nvSpPr>
              <p:spPr bwMode="auto">
                <a:xfrm>
                  <a:off x="1408" y="1851"/>
                  <a:ext cx="53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en-US" sz="1800" b="1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𝑶𝑨</m:t>
                      </m:r>
                    </m:oMath>
                  </a14:m>
                  <a:r>
                    <a:rPr lang="en-US" altLang="en-US" sz="1800" b="1" dirty="0">
                      <a:solidFill>
                        <a:srgbClr val="C00000"/>
                      </a:solidFill>
                      <a:latin typeface="Arial" panose="020B0604020202020204" pitchFamily="34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60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08" y="1851"/>
                  <a:ext cx="532" cy="310"/>
                </a:xfrm>
                <a:prstGeom prst="rect">
                  <a:avLst/>
                </a:prstGeom>
                <a:blipFill rotWithShape="1">
                  <a:blip r:embed="rId11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28"/>
                <p:cNvSpPr>
                  <a:spLocks noChangeArrowheads="1"/>
                </p:cNvSpPr>
                <p:nvPr/>
              </p:nvSpPr>
              <p:spPr bwMode="auto">
                <a:xfrm>
                  <a:off x="1902" y="1852"/>
                  <a:ext cx="490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1800" b="1" dirty="0">
                      <a:solidFill>
                        <a:srgbClr val="C00000"/>
                      </a:solidFill>
                      <a:latin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1800" b="1" i="1" dirty="0">
                          <a:solidFill>
                            <a:srgbClr val="C00000"/>
                          </a:solidFill>
                          <a:latin typeface="Cambria Math" panose="02040503050406030204"/>
                        </a:rPr>
                        <m:t>𝑶𝑩</m:t>
                      </m:r>
                    </m:oMath>
                  </a14:m>
                  <a:endParaRPr lang="en-US" altLang="en-US" sz="1800" b="1" dirty="0">
                    <a:solidFill>
                      <a:srgbClr val="C00000"/>
                    </a:solidFill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1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02" y="1852"/>
                  <a:ext cx="490" cy="310"/>
                </a:xfrm>
                <a:prstGeom prst="rect">
                  <a:avLst/>
                </a:prstGeom>
                <a:blipFill rotWithShape="1">
                  <a:blip r:embed="rId12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29"/>
                <p:cNvSpPr>
                  <a:spLocks noChangeArrowheads="1"/>
                </p:cNvSpPr>
                <p:nvPr/>
              </p:nvSpPr>
              <p:spPr bwMode="auto">
                <a:xfrm>
                  <a:off x="2410" y="1884"/>
                  <a:ext cx="496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800" b="1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𝑶</m:t>
                        </m:r>
                        <m:r>
                          <a:rPr lang="en-US" altLang="zh-CN" sz="1800" b="1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𝑫</m:t>
                        </m:r>
                      </m:oMath>
                    </m:oMathPara>
                  </a14:m>
                  <a:endParaRPr lang="en-US" altLang="zh-CN" sz="1800" b="1" dirty="0">
                    <a:solidFill>
                      <a:srgbClr val="C00000"/>
                    </a:solidFill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2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10" y="1884"/>
                  <a:ext cx="496" cy="310"/>
                </a:xfrm>
                <a:prstGeom prst="rect">
                  <a:avLst/>
                </a:prstGeom>
                <a:blipFill rotWithShape="1">
                  <a:blip r:embed="rId13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30"/>
                <p:cNvSpPr>
                  <a:spLocks noChangeArrowheads="1"/>
                </p:cNvSpPr>
                <p:nvPr/>
              </p:nvSpPr>
              <p:spPr bwMode="auto">
                <a:xfrm>
                  <a:off x="2918" y="1884"/>
                  <a:ext cx="471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800" b="1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𝑶</m:t>
                        </m:r>
                        <m:r>
                          <a:rPr lang="en-US" altLang="zh-CN" sz="1800" b="1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𝑪</m:t>
                        </m:r>
                      </m:oMath>
                    </m:oMathPara>
                  </a14:m>
                  <a:endParaRPr lang="en-US" altLang="zh-CN" sz="1800" b="1" dirty="0">
                    <a:solidFill>
                      <a:srgbClr val="C00000"/>
                    </a:solidFill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3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18" y="1884"/>
                  <a:ext cx="471" cy="310"/>
                </a:xfrm>
                <a:prstGeom prst="rect">
                  <a:avLst/>
                </a:prstGeom>
                <a:blipFill rotWithShape="1">
                  <a:blip r:embed="rId14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Rectangle 31"/>
                <p:cNvSpPr>
                  <a:spLocks noChangeArrowheads="1"/>
                </p:cNvSpPr>
                <p:nvPr/>
              </p:nvSpPr>
              <p:spPr bwMode="auto">
                <a:xfrm>
                  <a:off x="3351" y="1889"/>
                  <a:ext cx="48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800" b="1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𝑨</m:t>
                        </m:r>
                        <m:r>
                          <a:rPr lang="en-US" altLang="zh-CN" sz="1800" b="1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𝑫</m:t>
                        </m:r>
                      </m:oMath>
                    </m:oMathPara>
                  </a14:m>
                  <a:endParaRPr lang="en-US" altLang="zh-CN" sz="1800" b="1" dirty="0">
                    <a:solidFill>
                      <a:srgbClr val="C00000"/>
                    </a:solidFill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4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1" y="1889"/>
                  <a:ext cx="482" cy="310"/>
                </a:xfrm>
                <a:prstGeom prst="rect">
                  <a:avLst/>
                </a:prstGeom>
                <a:blipFill rotWithShape="1">
                  <a:blip r:embed="rId15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32"/>
                <p:cNvSpPr>
                  <a:spLocks noChangeArrowheads="1"/>
                </p:cNvSpPr>
                <p:nvPr/>
              </p:nvSpPr>
              <p:spPr bwMode="auto">
                <a:xfrm>
                  <a:off x="3909" y="1873"/>
                  <a:ext cx="470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800" b="1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𝑩</m:t>
                        </m:r>
                        <m:r>
                          <a:rPr lang="en-US" altLang="zh-CN" sz="1800" b="1" i="1" dirty="0">
                            <a:solidFill>
                              <a:srgbClr val="C00000"/>
                            </a:solidFill>
                            <a:latin typeface="Cambria Math" panose="02040503050406030204"/>
                          </a:rPr>
                          <m:t>𝑪</m:t>
                        </m:r>
                      </m:oMath>
                    </m:oMathPara>
                  </a14:m>
                  <a:endParaRPr lang="en-US" altLang="zh-CN" sz="1800" b="1" dirty="0">
                    <a:solidFill>
                      <a:srgbClr val="C00000"/>
                    </a:solidFill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5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09" y="1873"/>
                  <a:ext cx="470" cy="310"/>
                </a:xfrm>
                <a:prstGeom prst="rect">
                  <a:avLst/>
                </a:prstGeom>
                <a:blipFill rotWithShape="1">
                  <a:blip r:embed="rId16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42"/>
          <p:cNvGrpSpPr/>
          <p:nvPr/>
        </p:nvGrpSpPr>
        <p:grpSpPr bwMode="auto">
          <a:xfrm>
            <a:off x="1992460" y="2567702"/>
            <a:ext cx="2700337" cy="415529"/>
            <a:chOff x="1573" y="2499"/>
            <a:chExt cx="2268" cy="349"/>
          </a:xfrm>
        </p:grpSpPr>
        <p:sp>
          <p:nvSpPr>
            <p:cNvPr id="67" name="Text Box 43"/>
            <p:cNvSpPr txBox="1">
              <a:spLocks noChangeArrowheads="1"/>
            </p:cNvSpPr>
            <p:nvPr/>
          </p:nvSpPr>
          <p:spPr bwMode="auto">
            <a:xfrm>
              <a:off x="1573" y="2499"/>
              <a:ext cx="381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黑体" panose="02010609060101010101" pitchFamily="49" charset="-122"/>
                </a:rPr>
                <a:t>和</a:t>
              </a:r>
            </a:p>
          </p:txBody>
        </p:sp>
        <p:sp>
          <p:nvSpPr>
            <p:cNvPr id="68" name="Text Box 44"/>
            <p:cNvSpPr txBox="1">
              <a:spLocks noChangeArrowheads="1"/>
            </p:cNvSpPr>
            <p:nvPr/>
          </p:nvSpPr>
          <p:spPr bwMode="auto">
            <a:xfrm>
              <a:off x="2561" y="2499"/>
              <a:ext cx="44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黑体" panose="02010609060101010101" pitchFamily="49" charset="-122"/>
                </a:rPr>
                <a:t> </a:t>
              </a:r>
              <a:r>
                <a:rPr lang="zh-CN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黑体" panose="02010609060101010101" pitchFamily="49" charset="-122"/>
                </a:rPr>
                <a:t>和</a:t>
              </a:r>
            </a:p>
          </p:txBody>
        </p:sp>
        <p:sp>
          <p:nvSpPr>
            <p:cNvPr id="69" name="Text Box 45"/>
            <p:cNvSpPr txBox="1">
              <a:spLocks noChangeArrowheads="1"/>
            </p:cNvSpPr>
            <p:nvPr/>
          </p:nvSpPr>
          <p:spPr bwMode="auto">
            <a:xfrm>
              <a:off x="3590" y="2499"/>
              <a:ext cx="251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黑体" panose="02010609060101010101" pitchFamily="49" charset="-122"/>
                </a:rPr>
                <a:t>和</a:t>
              </a:r>
            </a:p>
          </p:txBody>
        </p:sp>
      </p:grpSp>
      <p:grpSp>
        <p:nvGrpSpPr>
          <p:cNvPr id="70" name="Group 50"/>
          <p:cNvGrpSpPr/>
          <p:nvPr/>
        </p:nvGrpSpPr>
        <p:grpSpPr bwMode="auto">
          <a:xfrm>
            <a:off x="2053413" y="2567699"/>
            <a:ext cx="2721769" cy="415529"/>
            <a:chOff x="1555" y="1833"/>
            <a:chExt cx="2286" cy="349"/>
          </a:xfrm>
        </p:grpSpPr>
        <p:sp>
          <p:nvSpPr>
            <p:cNvPr id="71" name="Text Box 51"/>
            <p:cNvSpPr txBox="1">
              <a:spLocks noChangeArrowheads="1"/>
            </p:cNvSpPr>
            <p:nvPr/>
          </p:nvSpPr>
          <p:spPr bwMode="auto">
            <a:xfrm>
              <a:off x="1555" y="1833"/>
              <a:ext cx="287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黑体" panose="02010609060101010101" pitchFamily="49" charset="-122"/>
                </a:rPr>
                <a:t>=</a:t>
              </a:r>
            </a:p>
          </p:txBody>
        </p:sp>
        <p:sp>
          <p:nvSpPr>
            <p:cNvPr id="72" name="Text Box 52"/>
            <p:cNvSpPr txBox="1">
              <a:spLocks noChangeArrowheads="1"/>
            </p:cNvSpPr>
            <p:nvPr/>
          </p:nvSpPr>
          <p:spPr bwMode="auto">
            <a:xfrm>
              <a:off x="2512" y="1833"/>
              <a:ext cx="350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黑体" panose="02010609060101010101" pitchFamily="49" charset="-122"/>
                </a:rPr>
                <a:t> =</a:t>
              </a:r>
            </a:p>
          </p:txBody>
        </p:sp>
        <p:sp>
          <p:nvSpPr>
            <p:cNvPr id="73" name="Text Box 53"/>
            <p:cNvSpPr txBox="1">
              <a:spLocks noChangeArrowheads="1"/>
            </p:cNvSpPr>
            <p:nvPr/>
          </p:nvSpPr>
          <p:spPr bwMode="auto">
            <a:xfrm>
              <a:off x="3491" y="1833"/>
              <a:ext cx="350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黑体" panose="02010609060101010101" pitchFamily="49" charset="-122"/>
                </a:rPr>
                <a:t> =</a:t>
              </a:r>
            </a:p>
          </p:txBody>
        </p:sp>
      </p:grpSp>
      <p:grpSp>
        <p:nvGrpSpPr>
          <p:cNvPr id="74" name="Group 33"/>
          <p:cNvGrpSpPr/>
          <p:nvPr/>
        </p:nvGrpSpPr>
        <p:grpSpPr bwMode="auto">
          <a:xfrm>
            <a:off x="1580371" y="3671942"/>
            <a:ext cx="5248274" cy="428626"/>
            <a:chOff x="1494" y="2710"/>
            <a:chExt cx="4408" cy="3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494" y="2720"/>
                  <a:ext cx="532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100" b="1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∠</a:t>
                  </a:r>
                  <a14:m>
                    <m:oMath xmlns:m="http://schemas.openxmlformats.org/officeDocument/2006/math">
                      <m:r>
                        <a:rPr lang="en-US" altLang="zh-CN" sz="21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/>
                        </a:rPr>
                        <m:t>𝑨</m:t>
                      </m:r>
                    </m:oMath>
                  </a14:m>
                  <a:endParaRPr lang="en-US" altLang="zh-CN" sz="21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5" name="Text 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94" y="2720"/>
                  <a:ext cx="532" cy="349"/>
                </a:xfrm>
                <a:prstGeom prst="rect">
                  <a:avLst/>
                </a:prstGeom>
                <a:blipFill rotWithShape="1">
                  <a:blip r:embed="rId17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018" y="2710"/>
                  <a:ext cx="707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2100" b="1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  ∠</a:t>
                  </a:r>
                  <a14:m>
                    <m:oMath xmlns:m="http://schemas.openxmlformats.org/officeDocument/2006/math">
                      <m:r>
                        <a:rPr lang="en-US" altLang="zh-CN" sz="21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/>
                        </a:rPr>
                        <m:t>𝑩</m:t>
                      </m:r>
                    </m:oMath>
                  </a14:m>
                  <a:endParaRPr lang="en-US" altLang="zh-CN" sz="21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6" name="Text 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18" y="2710"/>
                  <a:ext cx="707" cy="349"/>
                </a:xfrm>
                <a:prstGeom prst="rect">
                  <a:avLst/>
                </a:prstGeom>
                <a:blipFill rotWithShape="1">
                  <a:blip r:embed="rId18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493" y="2717"/>
                  <a:ext cx="679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100" b="1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  ∠</a:t>
                  </a:r>
                  <a14:m>
                    <m:oMath xmlns:m="http://schemas.openxmlformats.org/officeDocument/2006/math">
                      <m:r>
                        <a:rPr lang="en-US" altLang="zh-CN" sz="21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/>
                        </a:rPr>
                        <m:t>𝑫</m:t>
                      </m:r>
                    </m:oMath>
                  </a14:m>
                  <a:endParaRPr lang="en-US" altLang="zh-CN" sz="21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7" name="Text 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93" y="2717"/>
                  <a:ext cx="679" cy="349"/>
                </a:xfrm>
                <a:prstGeom prst="rect">
                  <a:avLst/>
                </a:prstGeom>
                <a:blipFill rotWithShape="1">
                  <a:blip r:embed="rId19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121" y="2717"/>
                  <a:ext cx="651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100" b="1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  ∠</a:t>
                  </a:r>
                  <a14:m>
                    <m:oMath xmlns:m="http://schemas.openxmlformats.org/officeDocument/2006/math">
                      <m:r>
                        <a:rPr lang="en-US" altLang="zh-CN" sz="21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/>
                        </a:rPr>
                        <m:t>𝑪</m:t>
                      </m:r>
                    </m:oMath>
                  </a14:m>
                  <a:endParaRPr lang="en-US" altLang="zh-CN" sz="21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8" name="Text 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21" y="2717"/>
                  <a:ext cx="651" cy="349"/>
                </a:xfrm>
                <a:prstGeom prst="rect">
                  <a:avLst/>
                </a:prstGeom>
                <a:blipFill rotWithShape="1">
                  <a:blip r:embed="rId20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935" y="2712"/>
                  <a:ext cx="867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100" b="1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∠</a:t>
                  </a:r>
                  <a14:m>
                    <m:oMath xmlns:m="http://schemas.openxmlformats.org/officeDocument/2006/math">
                      <m:r>
                        <a:rPr lang="en-US" altLang="zh-CN" sz="21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/>
                        </a:rPr>
                        <m:t>𝑫𝑶𝑨</m:t>
                      </m:r>
                    </m:oMath>
                  </a14:m>
                  <a:endParaRPr lang="en-US" altLang="zh-CN" sz="21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9" name="Text 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35" y="2712"/>
                  <a:ext cx="867" cy="349"/>
                </a:xfrm>
                <a:prstGeom prst="rect">
                  <a:avLst/>
                </a:prstGeom>
                <a:blipFill rotWithShape="1">
                  <a:blip r:embed="rId21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796" y="2721"/>
                  <a:ext cx="1106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100" b="1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    ∠</a:t>
                  </a:r>
                  <a14:m>
                    <m:oMath xmlns:m="http://schemas.openxmlformats.org/officeDocument/2006/math">
                      <m:r>
                        <a:rPr lang="en-US" altLang="zh-CN" sz="2100" b="1" i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mbria Math" panose="02040503050406030204"/>
                        </a:rPr>
                        <m:t>𝑪𝑶𝑩</m:t>
                      </m:r>
                    </m:oMath>
                  </a14:m>
                  <a:endParaRPr lang="en-US" altLang="zh-CN" sz="21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0" name="Text 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96" y="2721"/>
                  <a:ext cx="1106" cy="349"/>
                </a:xfrm>
                <a:prstGeom prst="rect">
                  <a:avLst/>
                </a:prstGeom>
                <a:blipFill rotWithShape="1">
                  <a:blip r:embed="rId22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54"/>
          <p:cNvGrpSpPr/>
          <p:nvPr/>
        </p:nvGrpSpPr>
        <p:grpSpPr bwMode="auto">
          <a:xfrm>
            <a:off x="2053413" y="3636468"/>
            <a:ext cx="3866221" cy="435770"/>
            <a:chOff x="-871" y="3005"/>
            <a:chExt cx="2998" cy="3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-871" y="3008"/>
                  <a:ext cx="358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100" i="1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/>
                            <a:ea typeface="黑体" panose="02010609060101010101" pitchFamily="49" charset="-122"/>
                          </a:rPr>
                          <m:t>=</m:t>
                        </m:r>
                      </m:oMath>
                    </m:oMathPara>
                  </a14:m>
                  <a:endParaRPr lang="en-US" altLang="zh-CN" sz="21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</mc:Choice>
          <mc:Fallback xmlns="">
            <p:sp>
              <p:nvSpPr>
                <p:cNvPr id="82" name="Text 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871" y="3008"/>
                  <a:ext cx="358" cy="349"/>
                </a:xfrm>
                <a:prstGeom prst="rect">
                  <a:avLst/>
                </a:prstGeom>
                <a:blipFill rotWithShape="1">
                  <a:blip r:embed="rId23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769" y="3005"/>
                  <a:ext cx="358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100" i="1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/>
                            <a:ea typeface="黑体" panose="02010609060101010101" pitchFamily="49" charset="-122"/>
                          </a:rPr>
                          <m:t>=</m:t>
                        </m:r>
                      </m:oMath>
                    </m:oMathPara>
                  </a14:m>
                  <a:endParaRPr lang="en-US" altLang="zh-CN" sz="21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</mc:Choice>
          <mc:Fallback xmlns="">
            <p:sp>
              <p:nvSpPr>
                <p:cNvPr id="83" name="Text 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69" y="3005"/>
                  <a:ext cx="358" cy="349"/>
                </a:xfrm>
                <a:prstGeom prst="rect">
                  <a:avLst/>
                </a:prstGeom>
                <a:blipFill rotWithShape="1">
                  <a:blip r:embed="rId23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" y="3022"/>
                  <a:ext cx="358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100" i="1" dirty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/>
                            <a:ea typeface="黑体" panose="02010609060101010101" pitchFamily="49" charset="-122"/>
                          </a:rPr>
                          <m:t>=</m:t>
                        </m:r>
                      </m:oMath>
                    </m:oMathPara>
                  </a14:m>
                  <a:endParaRPr lang="en-US" altLang="zh-CN" sz="21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黑体" panose="02010609060101010101" pitchFamily="49" charset="-122"/>
                  </a:endParaRPr>
                </a:p>
              </p:txBody>
            </p:sp>
          </mc:Choice>
          <mc:Fallback xmlns="">
            <p:sp>
              <p:nvSpPr>
                <p:cNvPr id="84" name="Text 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8" y="3022"/>
                  <a:ext cx="358" cy="349"/>
                </a:xfrm>
                <a:prstGeom prst="rect">
                  <a:avLst/>
                </a:prstGeom>
                <a:blipFill rotWithShape="1">
                  <a:blip r:embed="rId23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5" name="Group 46"/>
          <p:cNvGrpSpPr/>
          <p:nvPr/>
        </p:nvGrpSpPr>
        <p:grpSpPr bwMode="auto">
          <a:xfrm>
            <a:off x="2075075" y="3649320"/>
            <a:ext cx="3871914" cy="438151"/>
            <a:chOff x="1825" y="2701"/>
            <a:chExt cx="3252" cy="368"/>
          </a:xfrm>
        </p:grpSpPr>
        <p:sp>
          <p:nvSpPr>
            <p:cNvPr id="86" name="Text Box 47"/>
            <p:cNvSpPr txBox="1">
              <a:spLocks noChangeArrowheads="1"/>
            </p:cNvSpPr>
            <p:nvPr/>
          </p:nvSpPr>
          <p:spPr bwMode="auto">
            <a:xfrm>
              <a:off x="1825" y="2701"/>
              <a:ext cx="381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黑体" panose="02010609060101010101" pitchFamily="49" charset="-122"/>
                </a:rPr>
                <a:t>和</a:t>
              </a:r>
            </a:p>
          </p:txBody>
        </p:sp>
        <p:sp>
          <p:nvSpPr>
            <p:cNvPr id="87" name="Text Box 48"/>
            <p:cNvSpPr txBox="1">
              <a:spLocks noChangeArrowheads="1"/>
            </p:cNvSpPr>
            <p:nvPr/>
          </p:nvSpPr>
          <p:spPr bwMode="auto">
            <a:xfrm>
              <a:off x="2933" y="2701"/>
              <a:ext cx="381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黑体" panose="02010609060101010101" pitchFamily="49" charset="-122"/>
                </a:rPr>
                <a:t>和</a:t>
              </a:r>
            </a:p>
          </p:txBody>
        </p:sp>
        <p:sp>
          <p:nvSpPr>
            <p:cNvPr id="88" name="Text Box 49"/>
            <p:cNvSpPr txBox="1">
              <a:spLocks noChangeArrowheads="1"/>
            </p:cNvSpPr>
            <p:nvPr/>
          </p:nvSpPr>
          <p:spPr bwMode="auto">
            <a:xfrm>
              <a:off x="4696" y="2720"/>
              <a:ext cx="381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1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黑体" panose="02010609060101010101" pitchFamily="49" charset="-122"/>
                </a:rPr>
                <a:t>和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42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23"/>
              <p:cNvSpPr txBox="1">
                <a:spLocks noChangeArrowheads="1"/>
              </p:cNvSpPr>
              <p:nvPr/>
            </p:nvSpPr>
            <p:spPr bwMode="auto">
              <a:xfrm>
                <a:off x="613611" y="536106"/>
                <a:ext cx="3933389" cy="1038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2.</a:t>
                </a:r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如图，如果△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𝑨𝑫𝑬</m:t>
                    </m:r>
                  </m:oMath>
                </a14:m>
                <a:r>
                  <a:rPr lang="en-US" altLang="zh-CN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≌ △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𝑪𝑩𝑭</m:t>
                    </m:r>
                  </m:oMath>
                </a14:m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， </a:t>
                </a:r>
                <a:endParaRPr lang="en-US" altLang="zh-CN" sz="2100" b="1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  </a:t>
                </a:r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那么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𝑨𝑬</m:t>
                    </m:r>
                    <m:r>
                      <a:rPr lang="en-US" altLang="en-US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∥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𝑪𝑭</m:t>
                    </m:r>
                  </m:oMath>
                </a14:m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吗？</a:t>
                </a:r>
              </a:p>
            </p:txBody>
          </p:sp>
        </mc:Choice>
        <mc:Fallback xmlns="">
          <p:sp>
            <p:nvSpPr>
              <p:cNvPr id="10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3611" y="536106"/>
                <a:ext cx="3933389" cy="1038746"/>
              </a:xfrm>
              <a:prstGeom prst="rect">
                <a:avLst/>
              </a:prstGeom>
              <a:blipFill rotWithShape="1">
                <a:blip r:embed="rId4"/>
                <a:stretch>
                  <a:fillRect l="-5" t="-16" r="10" b="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1023627" y="1662282"/>
            <a:ext cx="679513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</a:t>
            </a:r>
          </a:p>
        </p:txBody>
      </p:sp>
      <p:grpSp>
        <p:nvGrpSpPr>
          <p:cNvPr id="13" name="Group 13"/>
          <p:cNvGrpSpPr/>
          <p:nvPr/>
        </p:nvGrpSpPr>
        <p:grpSpPr bwMode="auto">
          <a:xfrm>
            <a:off x="5375522" y="639517"/>
            <a:ext cx="2101871" cy="1229472"/>
            <a:chOff x="2401" y="2707"/>
            <a:chExt cx="2276" cy="1326"/>
          </a:xfrm>
        </p:grpSpPr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2608" y="3022"/>
              <a:ext cx="1315" cy="680"/>
            </a:xfrm>
            <a:prstGeom prst="triangle">
              <a:avLst>
                <a:gd name="adj" fmla="val 20838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3017" y="3022"/>
              <a:ext cx="1315" cy="680"/>
            </a:xfrm>
            <a:prstGeom prst="triangle">
              <a:avLst>
                <a:gd name="adj" fmla="val 20838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b="1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592" y="2758"/>
                  <a:ext cx="394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500" b="1" i="1" dirty="0">
                            <a:latin typeface="Cambria Math" panose="02040503050406030204"/>
                          </a:rPr>
                          <m:t>𝑨</m:t>
                        </m:r>
                      </m:oMath>
                    </m:oMathPara>
                  </a14:m>
                  <a:endParaRPr lang="en-US" altLang="zh-CN" sz="1500" b="1" dirty="0"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6" name="Text 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92" y="2758"/>
                  <a:ext cx="394" cy="349"/>
                </a:xfrm>
                <a:prstGeom prst="rect">
                  <a:avLst/>
                </a:prstGeom>
                <a:blipFill rotWithShape="1">
                  <a:blip r:embed="rId5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138" y="2707"/>
                  <a:ext cx="387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500" b="1" i="1" dirty="0">
                            <a:latin typeface="Cambria Math" panose="02040503050406030204"/>
                          </a:rPr>
                          <m:t>𝑪</m:t>
                        </m:r>
                      </m:oMath>
                    </m:oMathPara>
                  </a14:m>
                  <a:endParaRPr lang="en-US" altLang="zh-CN" sz="1500" b="1" dirty="0"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7" name="Text 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38" y="2707"/>
                  <a:ext cx="387" cy="349"/>
                </a:xfrm>
                <a:prstGeom prst="rect">
                  <a:avLst/>
                </a:prstGeom>
                <a:blipFill rotWithShape="1">
                  <a:blip r:embed="rId6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01" y="3679"/>
                  <a:ext cx="413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500" b="1" i="1" dirty="0">
                            <a:latin typeface="Cambria Math" panose="02040503050406030204"/>
                          </a:rPr>
                          <m:t>𝑫</m:t>
                        </m:r>
                      </m:oMath>
                    </m:oMathPara>
                  </a14:m>
                  <a:endParaRPr lang="en-US" altLang="zh-CN" sz="1500" b="1" dirty="0"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8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01" y="3679"/>
                  <a:ext cx="413" cy="349"/>
                </a:xfrm>
                <a:prstGeom prst="rect">
                  <a:avLst/>
                </a:prstGeom>
                <a:blipFill rotWithShape="1">
                  <a:blip r:embed="rId7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920" y="3679"/>
                  <a:ext cx="408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500" b="1" i="1" dirty="0">
                            <a:latin typeface="Cambria Math" panose="02040503050406030204"/>
                          </a:rPr>
                          <m:t>𝑩</m:t>
                        </m:r>
                      </m:oMath>
                    </m:oMathPara>
                  </a14:m>
                  <a:endParaRPr lang="en-US" altLang="zh-CN" sz="1500" b="1" dirty="0"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20" y="3679"/>
                  <a:ext cx="408" cy="349"/>
                </a:xfrm>
                <a:prstGeom prst="rect">
                  <a:avLst/>
                </a:prstGeom>
                <a:blipFill rotWithShape="1">
                  <a:blip r:embed="rId8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805" y="3684"/>
                  <a:ext cx="394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500" b="1" i="1" dirty="0">
                            <a:latin typeface="Cambria Math" panose="02040503050406030204"/>
                          </a:rPr>
                          <m:t>𝑬</m:t>
                        </m:r>
                      </m:oMath>
                    </m:oMathPara>
                  </a14:m>
                  <a:endParaRPr lang="en-US" altLang="zh-CN" sz="1500" b="1" dirty="0"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0" name="Text 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05" y="3684"/>
                  <a:ext cx="394" cy="349"/>
                </a:xfrm>
                <a:prstGeom prst="rect">
                  <a:avLst/>
                </a:prstGeom>
                <a:blipFill rotWithShape="1">
                  <a:blip r:embed="rId9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286" y="3684"/>
                  <a:ext cx="391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500" b="1" i="1" dirty="0">
                            <a:latin typeface="Cambria Math" panose="02040503050406030204"/>
                          </a:rPr>
                          <m:t>𝑭</m:t>
                        </m:r>
                      </m:oMath>
                    </m:oMathPara>
                  </a14:m>
                  <a:endParaRPr lang="en-US" altLang="zh-CN" sz="1500" b="1" dirty="0"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Text 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86" y="3684"/>
                  <a:ext cx="391" cy="349"/>
                </a:xfrm>
                <a:prstGeom prst="rect">
                  <a:avLst/>
                </a:prstGeom>
                <a:blipFill rotWithShape="1">
                  <a:blip r:embed="rId10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"/>
          <p:cNvGrpSpPr/>
          <p:nvPr/>
        </p:nvGrpSpPr>
        <p:grpSpPr bwMode="auto">
          <a:xfrm>
            <a:off x="6162307" y="2075786"/>
            <a:ext cx="1891627" cy="2044052"/>
            <a:chOff x="3480" y="1694"/>
            <a:chExt cx="1448" cy="1479"/>
          </a:xfrm>
        </p:grpSpPr>
        <p:sp>
          <p:nvSpPr>
            <p:cNvPr id="2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80" y="1694"/>
              <a:ext cx="1440" cy="1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4"/>
            <p:cNvSpPr>
              <a:spLocks noChangeShapeType="1"/>
            </p:cNvSpPr>
            <p:nvPr/>
          </p:nvSpPr>
          <p:spPr bwMode="auto">
            <a:xfrm>
              <a:off x="4650" y="1940"/>
              <a:ext cx="1" cy="94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>
              <a:off x="3702" y="1934"/>
              <a:ext cx="948" cy="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3702" y="1934"/>
              <a:ext cx="1" cy="9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3702" y="2886"/>
              <a:ext cx="9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3702" y="1934"/>
              <a:ext cx="948" cy="73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3702" y="1934"/>
              <a:ext cx="258" cy="95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 flipH="1">
              <a:off x="3960" y="2664"/>
              <a:ext cx="690" cy="22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11"/>
                <p:cNvSpPr>
                  <a:spLocks noChangeArrowheads="1"/>
                </p:cNvSpPr>
                <p:nvPr/>
              </p:nvSpPr>
              <p:spPr bwMode="auto">
                <a:xfrm>
                  <a:off x="4722" y="2568"/>
                  <a:ext cx="158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800" b="1" i="1" dirty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𝑴</m:t>
                        </m:r>
                      </m:oMath>
                    </m:oMathPara>
                  </a14:m>
                  <a:endParaRPr lang="en-US" altLang="zh-CN" sz="1800" b="1" dirty="0">
                    <a:latin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3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22" y="2568"/>
                  <a:ext cx="158" cy="200"/>
                </a:xfrm>
                <a:prstGeom prst="rect">
                  <a:avLst/>
                </a:prstGeom>
                <a:blipFill rotWithShape="1">
                  <a:blip r:embed="rId11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12"/>
                <p:cNvSpPr>
                  <a:spLocks noChangeArrowheads="1"/>
                </p:cNvSpPr>
                <p:nvPr/>
              </p:nvSpPr>
              <p:spPr bwMode="auto">
                <a:xfrm>
                  <a:off x="4704" y="1766"/>
                  <a:ext cx="176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800" b="1" i="1" dirty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𝑫</m:t>
                        </m:r>
                      </m:oMath>
                    </m:oMathPara>
                  </a14:m>
                  <a:endParaRPr lang="en-US" altLang="zh-CN" sz="1800" b="1" dirty="0">
                    <a:latin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3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04" y="1766"/>
                  <a:ext cx="176" cy="200"/>
                </a:xfrm>
                <a:prstGeom prst="rect">
                  <a:avLst/>
                </a:prstGeom>
                <a:blipFill rotWithShape="1">
                  <a:blip r:embed="rId12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13"/>
                <p:cNvSpPr>
                  <a:spLocks noChangeArrowheads="1"/>
                </p:cNvSpPr>
                <p:nvPr/>
              </p:nvSpPr>
              <p:spPr bwMode="auto">
                <a:xfrm>
                  <a:off x="3594" y="1766"/>
                  <a:ext cx="206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800" b="1" i="1" dirty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𝑨</m:t>
                        </m:r>
                      </m:oMath>
                    </m:oMathPara>
                  </a14:m>
                  <a:endParaRPr lang="en-US" altLang="zh-CN" sz="1800" b="1" dirty="0">
                    <a:latin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3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94" y="1766"/>
                  <a:ext cx="206" cy="200"/>
                </a:xfrm>
                <a:prstGeom prst="rect">
                  <a:avLst/>
                </a:prstGeom>
                <a:blipFill rotWithShape="1">
                  <a:blip r:embed="rId13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14"/>
                <p:cNvSpPr>
                  <a:spLocks noChangeArrowheads="1"/>
                </p:cNvSpPr>
                <p:nvPr/>
              </p:nvSpPr>
              <p:spPr bwMode="auto">
                <a:xfrm>
                  <a:off x="3924" y="2933"/>
                  <a:ext cx="223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800" b="1" i="1" dirty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𝑵</m:t>
                        </m:r>
                      </m:oMath>
                    </m:oMathPara>
                  </a14:m>
                  <a:endParaRPr lang="en-US" altLang="zh-CN" sz="1800" b="1" dirty="0">
                    <a:latin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3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24" y="2933"/>
                  <a:ext cx="223" cy="200"/>
                </a:xfrm>
                <a:prstGeom prst="rect">
                  <a:avLst/>
                </a:prstGeom>
                <a:blipFill rotWithShape="1">
                  <a:blip r:embed="rId14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15"/>
                <p:cNvSpPr>
                  <a:spLocks noChangeArrowheads="1"/>
                </p:cNvSpPr>
                <p:nvPr/>
              </p:nvSpPr>
              <p:spPr bwMode="auto">
                <a:xfrm>
                  <a:off x="3564" y="2904"/>
                  <a:ext cx="217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800" b="1" i="1" dirty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𝑩</m:t>
                        </m:r>
                      </m:oMath>
                    </m:oMathPara>
                  </a14:m>
                  <a:endParaRPr lang="en-US" altLang="zh-CN" sz="1800" b="1" dirty="0">
                    <a:latin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3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64" y="2904"/>
                  <a:ext cx="217" cy="200"/>
                </a:xfrm>
                <a:prstGeom prst="rect">
                  <a:avLst/>
                </a:prstGeom>
                <a:blipFill rotWithShape="1">
                  <a:blip r:embed="rId15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16"/>
                <p:cNvSpPr>
                  <a:spLocks noChangeArrowheads="1"/>
                </p:cNvSpPr>
                <p:nvPr/>
              </p:nvSpPr>
              <p:spPr bwMode="auto">
                <a:xfrm>
                  <a:off x="4728" y="2910"/>
                  <a:ext cx="200" cy="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800" b="1" i="1" dirty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𝑪</m:t>
                        </m:r>
                      </m:oMath>
                    </m:oMathPara>
                  </a14:m>
                  <a:endParaRPr lang="en-US" altLang="zh-CN" sz="1800" b="1" dirty="0">
                    <a:latin typeface="宋体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3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28" y="2910"/>
                  <a:ext cx="200" cy="200"/>
                </a:xfrm>
                <a:prstGeom prst="rect">
                  <a:avLst/>
                </a:prstGeom>
                <a:blipFill rotWithShape="1">
                  <a:blip r:embed="rId16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Oval 17"/>
            <p:cNvSpPr>
              <a:spLocks noChangeArrowheads="1"/>
            </p:cNvSpPr>
            <p:nvPr/>
          </p:nvSpPr>
          <p:spPr bwMode="auto">
            <a:xfrm>
              <a:off x="3690" y="2874"/>
              <a:ext cx="30" cy="3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Oval 18"/>
            <p:cNvSpPr>
              <a:spLocks noChangeArrowheads="1"/>
            </p:cNvSpPr>
            <p:nvPr/>
          </p:nvSpPr>
          <p:spPr bwMode="auto">
            <a:xfrm>
              <a:off x="4638" y="1928"/>
              <a:ext cx="30" cy="2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Oval 19"/>
            <p:cNvSpPr>
              <a:spLocks noChangeArrowheads="1"/>
            </p:cNvSpPr>
            <p:nvPr/>
          </p:nvSpPr>
          <p:spPr bwMode="auto">
            <a:xfrm>
              <a:off x="3690" y="1922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Oval 20"/>
            <p:cNvSpPr>
              <a:spLocks noChangeArrowheads="1"/>
            </p:cNvSpPr>
            <p:nvPr/>
          </p:nvSpPr>
          <p:spPr bwMode="auto">
            <a:xfrm>
              <a:off x="4638" y="287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Oval 21"/>
            <p:cNvSpPr>
              <a:spLocks noChangeArrowheads="1"/>
            </p:cNvSpPr>
            <p:nvPr/>
          </p:nvSpPr>
          <p:spPr bwMode="auto">
            <a:xfrm>
              <a:off x="4638" y="265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Oval 22"/>
            <p:cNvSpPr>
              <a:spLocks noChangeArrowheads="1"/>
            </p:cNvSpPr>
            <p:nvPr/>
          </p:nvSpPr>
          <p:spPr bwMode="auto">
            <a:xfrm>
              <a:off x="3948" y="287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6748831" y="2021203"/>
            <a:ext cx="571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dirty="0">
                <a:latin typeface="宋体" panose="02010600030101010101" pitchFamily="2" charset="-122"/>
              </a:rPr>
              <a:t>7cm</a:t>
            </a:r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7649613" y="2722434"/>
            <a:ext cx="701279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dirty="0">
                <a:latin typeface="宋体" panose="02010600030101010101" pitchFamily="2" charset="-122"/>
              </a:rPr>
              <a:t>5cm</a:t>
            </a:r>
          </a:p>
        </p:txBody>
      </p:sp>
      <p:sp>
        <p:nvSpPr>
          <p:cNvPr id="46" name="Text Box 25"/>
          <p:cNvSpPr txBox="1">
            <a:spLocks noChangeArrowheads="1"/>
          </p:cNvSpPr>
          <p:nvPr/>
        </p:nvSpPr>
        <p:spPr bwMode="auto">
          <a:xfrm rot="477705">
            <a:off x="6568970" y="2385568"/>
            <a:ext cx="85725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b="1" dirty="0">
                <a:latin typeface="宋体" panose="02010600030101010101" pitchFamily="2" charset="-122"/>
              </a:rPr>
              <a:t>）</a:t>
            </a:r>
            <a:r>
              <a:rPr lang="en-US" altLang="zh-CN" sz="1500" b="1" dirty="0">
                <a:latin typeface="宋体" panose="02010600030101010101" pitchFamily="2" charset="-122"/>
              </a:rPr>
              <a:t>39°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26"/>
              <p:cNvSpPr txBox="1">
                <a:spLocks noChangeArrowheads="1"/>
              </p:cNvSpPr>
              <p:nvPr/>
            </p:nvSpPr>
            <p:spPr bwMode="auto">
              <a:xfrm>
                <a:off x="451012" y="2206971"/>
                <a:ext cx="5542112" cy="15234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3.</a:t>
                </a:r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如图</a:t>
                </a:r>
                <a:r>
                  <a:rPr lang="en-US" altLang="zh-CN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,</a:t>
                </a:r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矩形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𝑨𝑩𝑪𝑫</m:t>
                    </m:r>
                  </m:oMath>
                </a14:m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沿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𝑨𝑴</m:t>
                    </m:r>
                  </m:oMath>
                </a14:m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折叠</a:t>
                </a:r>
                <a:r>
                  <a:rPr lang="en-US" altLang="zh-CN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,</a:t>
                </a:r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使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𝑫</m:t>
                    </m:r>
                  </m:oMath>
                </a14:m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点落在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𝑩𝑪</m:t>
                    </m:r>
                  </m:oMath>
                </a14:m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上 的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𝑵</m:t>
                    </m:r>
                  </m:oMath>
                </a14:m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点处</a:t>
                </a:r>
                <a:r>
                  <a:rPr lang="en-US" altLang="zh-CN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,</a:t>
                </a:r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如果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𝑨𝑫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=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𝟕</m:t>
                    </m:r>
                  </m:oMath>
                </a14:m>
                <a:r>
                  <a:rPr lang="en-US" altLang="zh-CN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cm,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𝑫𝑴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=</m:t>
                    </m:r>
                  </m:oMath>
                </a14:m>
                <a:r>
                  <a:rPr lang="en-US" altLang="zh-CN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5cm,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∠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𝑫𝑨𝑴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=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𝟑𝟗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°,</m:t>
                    </m:r>
                  </m:oMath>
                </a14:m>
                <a:r>
                  <a:rPr lang="zh-CN" altLang="en-US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则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𝑨𝑵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=</m:t>
                    </m:r>
                  </m:oMath>
                </a14:m>
                <a:r>
                  <a:rPr lang="en-US" altLang="zh-CN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___</a:t>
                </a:r>
                <a:r>
                  <a:rPr lang="en-US" altLang="zh-CN" sz="2100" b="1" dirty="0">
                    <a:latin typeface="+mj-lt"/>
                    <a:ea typeface="黑体" panose="02010609060101010101" pitchFamily="49" charset="-122"/>
                  </a:rPr>
                  <a:t>cm,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𝑵𝑴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=___</m:t>
                    </m:r>
                  </m:oMath>
                </a14:m>
                <a:r>
                  <a:rPr lang="en-US" altLang="zh-CN" sz="21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cm, 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∠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𝑵𝑨𝑩</m:t>
                    </m:r>
                    <m:r>
                      <a:rPr lang="en-US" altLang="zh-CN" sz="2100" b="1" i="1" dirty="0">
                        <a:latin typeface="Cambria Math" panose="02040503050406030204"/>
                        <a:ea typeface="黑体" panose="02010609060101010101" pitchFamily="49" charset="-122"/>
                      </a:rPr>
                      <m:t>=____.</m:t>
                    </m:r>
                  </m:oMath>
                </a14:m>
                <a:endParaRPr lang="en-US" altLang="zh-CN" sz="2100" b="1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47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012" y="2206971"/>
                <a:ext cx="5542112" cy="1523494"/>
              </a:xfrm>
              <a:prstGeom prst="rect">
                <a:avLst/>
              </a:prstGeom>
              <a:blipFill rotWithShape="1">
                <a:blip r:embed="rId17"/>
                <a:stretch>
                  <a:fillRect l="-3" t="-23" r="11" b="-282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1982283" y="3201230"/>
            <a:ext cx="29359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7</a:t>
            </a:r>
          </a:p>
        </p:txBody>
      </p:sp>
      <p:sp>
        <p:nvSpPr>
          <p:cNvPr id="49" name="Rectangle 28"/>
          <p:cNvSpPr>
            <a:spLocks noChangeArrowheads="1"/>
          </p:cNvSpPr>
          <p:nvPr/>
        </p:nvSpPr>
        <p:spPr bwMode="auto">
          <a:xfrm>
            <a:off x="3598646" y="3221961"/>
            <a:ext cx="301923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</a:p>
        </p:txBody>
      </p:sp>
      <p:sp>
        <p:nvSpPr>
          <p:cNvPr id="50" name="Rectangle 29"/>
          <p:cNvSpPr>
            <a:spLocks noChangeArrowheads="1"/>
          </p:cNvSpPr>
          <p:nvPr/>
        </p:nvSpPr>
        <p:spPr bwMode="auto">
          <a:xfrm>
            <a:off x="5331920" y="3197084"/>
            <a:ext cx="75766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12°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44" grpId="0"/>
      <p:bldP spid="45" grpId="0"/>
      <p:bldP spid="46" grpId="0"/>
      <p:bldP spid="48" grpId="0" bldLvl="0" animBg="1"/>
      <p:bldP spid="49" grpId="0" bldLvl="0" animBg="1"/>
      <p:bldP spid="50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/>
          </p:cNvSpPr>
          <p:nvPr/>
        </p:nvSpPr>
        <p:spPr>
          <a:xfrm>
            <a:off x="1209988" y="401241"/>
            <a:ext cx="5948363" cy="186690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68580" tIns="34290" rIns="68580" bIns="34290"/>
          <a:lstStyle/>
          <a:p>
            <a:pPr defTabSz="0">
              <a:lnSpc>
                <a:spcPct val="130000"/>
              </a:lnSpc>
              <a:defRPr/>
            </a:pPr>
            <a:r>
              <a:rPr lang="en-US" altLang="zh-CN" sz="2100" b="1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4.</a:t>
            </a:r>
            <a:r>
              <a:rPr lang="zh-CN" altLang="en-US" sz="2100" b="1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如图，△</a:t>
            </a:r>
            <a:r>
              <a:rPr lang="en-US" altLang="zh-CN" sz="2100" b="1" i="1" noProof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EFG</a:t>
            </a:r>
            <a:r>
              <a:rPr lang="en-US" altLang="zh-CN" sz="2100" b="1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≌△</a:t>
            </a:r>
            <a:r>
              <a:rPr lang="en-US" altLang="zh-CN" sz="2100" b="1" i="1" noProof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NMH</a:t>
            </a:r>
            <a:r>
              <a:rPr lang="zh-CN" altLang="en-US" sz="2100" b="1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，</a:t>
            </a:r>
            <a:r>
              <a:rPr lang="en-US" altLang="zh-CN" sz="2100" b="1" i="1" noProof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EF</a:t>
            </a:r>
            <a:r>
              <a:rPr lang="en-US" altLang="zh-CN" sz="2100" b="1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=2.1cm</a:t>
            </a:r>
            <a:r>
              <a:rPr lang="zh-CN" altLang="en-US" sz="2100" b="1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，</a:t>
            </a:r>
            <a:r>
              <a:rPr lang="en-US" altLang="zh-CN" sz="2100" b="1" i="1" noProof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EH</a:t>
            </a:r>
            <a:r>
              <a:rPr lang="en-US" altLang="zh-CN" sz="2100" b="1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=1.1cm</a:t>
            </a:r>
            <a:r>
              <a:rPr lang="zh-CN" altLang="en-US" sz="2100" b="1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，</a:t>
            </a:r>
            <a:r>
              <a:rPr lang="en-US" altLang="zh-CN" sz="2100" b="1" i="1" noProof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NH</a:t>
            </a:r>
            <a:r>
              <a:rPr lang="en-US" altLang="zh-CN" sz="2100" b="1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=3.3cm.</a:t>
            </a:r>
            <a:endParaRPr lang="zh-CN" altLang="en-US" sz="2100" b="1" noProof="1">
              <a:latin typeface="黑体" panose="02010609060101010101" pitchFamily="49" charset="-122"/>
              <a:ea typeface="黑体" panose="02010609060101010101" pitchFamily="49" charset="-122"/>
              <a:sym typeface="Calibri" panose="020F0502020204030204" charset="0"/>
            </a:endParaRPr>
          </a:p>
          <a:p>
            <a:pPr marL="257175" indent="-257175" defTabSz="0">
              <a:lnSpc>
                <a:spcPct val="130000"/>
              </a:lnSpc>
              <a:defRPr/>
            </a:pPr>
            <a:r>
              <a:rPr lang="zh-CN" altLang="en-US" sz="2100" b="1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（</a:t>
            </a:r>
            <a:r>
              <a:rPr lang="en-US" altLang="zh-CN" sz="2100" b="1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1</a:t>
            </a:r>
            <a:r>
              <a:rPr lang="zh-CN" altLang="en-US" sz="2100" b="1" noProof="1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）试写出两三角形的对应边、对应角；</a:t>
            </a:r>
            <a:endParaRPr lang="en-US" altLang="zh-CN" sz="2100" b="1" noProof="1">
              <a:latin typeface="黑体" panose="02010609060101010101" pitchFamily="49" charset="-122"/>
              <a:ea typeface="黑体" panose="02010609060101010101" pitchFamily="49" charset="-122"/>
              <a:sym typeface="Calibri" panose="020F050202020403020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36858" y="2039164"/>
            <a:ext cx="1915139" cy="115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209988" y="1802481"/>
                <a:ext cx="4276412" cy="20073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解：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（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1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）对应边有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EF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和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NM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，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FG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和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MH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，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EG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和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NH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；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对应角有∠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E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和∠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N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， ∠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F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和∠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M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， ∠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49" charset="-122"/>
                        <a:sym typeface="Calibri" panose="020F0502020204030204" charset="0"/>
                      </a:rPr>
                      <m:t>𝐸𝐺𝐹</m:t>
                    </m:r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和∠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sym typeface="Calibri" panose="020F0502020204030204" charset="0"/>
                  </a:rPr>
                  <a:t>NHM.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9988" y="1802481"/>
                <a:ext cx="4276412" cy="2007394"/>
              </a:xfrm>
              <a:prstGeom prst="rect">
                <a:avLst/>
              </a:prstGeom>
              <a:blipFill rotWithShape="1">
                <a:blip r:embed="rId4"/>
                <a:stretch>
                  <a:fillRect l="-7" t="-17" b="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741076" y="752893"/>
            <a:ext cx="2303349" cy="647224"/>
            <a:chOff x="3327445" y="196489"/>
            <a:chExt cx="3114010" cy="1003300"/>
          </a:xfrm>
        </p:grpSpPr>
        <p:pic>
          <p:nvPicPr>
            <p:cNvPr id="18" name="图片 17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9" name="组合 18"/>
            <p:cNvGrpSpPr/>
            <p:nvPr/>
          </p:nvGrpSpPr>
          <p:grpSpPr>
            <a:xfrm>
              <a:off x="3491880" y="280035"/>
              <a:ext cx="2949575" cy="787400"/>
              <a:chOff x="1161" y="782"/>
              <a:chExt cx="4645" cy="1240"/>
            </a:xfrm>
          </p:grpSpPr>
          <p:sp>
            <p:nvSpPr>
              <p:cNvPr id="20" name="TextBox 2"/>
              <p:cNvSpPr txBox="1"/>
              <p:nvPr/>
            </p:nvSpPr>
            <p:spPr>
              <a:xfrm>
                <a:off x="1809" y="782"/>
                <a:ext cx="3997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21" name="直接连接符 20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Rectangle 17"/>
          <p:cNvSpPr/>
          <p:nvPr/>
        </p:nvSpPr>
        <p:spPr>
          <a:xfrm>
            <a:off x="741076" y="1605215"/>
            <a:ext cx="7770535" cy="1657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rtlCol="0" anchor="t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1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1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了解全等形的概念，会判断两个图形是不是全等形</a:t>
            </a:r>
            <a:r>
              <a:rPr lang="en-US" altLang="zh-CN" sz="1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altLang="zh-CN" sz="1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1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理解全等三角形的概念，能识别全等三角形中的对应边、对应角</a:t>
            </a:r>
            <a:r>
              <a:rPr lang="en-US" altLang="zh-CN" sz="1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.(</a:t>
            </a:r>
            <a:r>
              <a:rPr lang="zh-CN" altLang="en-US" sz="1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难点）</a:t>
            </a:r>
            <a:endParaRPr lang="en-US" altLang="zh-CN" sz="1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just">
              <a:lnSpc>
                <a:spcPct val="200000"/>
              </a:lnSpc>
            </a:pPr>
            <a:r>
              <a:rPr lang="en-US" altLang="zh-CN" sz="1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1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掌握全等三角形的性质，能利用全等三角形的性质解决相关问题</a:t>
            </a:r>
            <a:r>
              <a:rPr lang="en-US" altLang="zh-CN" sz="1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1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（重点</a:t>
            </a:r>
            <a:r>
              <a:rPr lang="zh-CN" altLang="en-US" sz="18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endParaRPr lang="en-US" altLang="zh-CN" sz="1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813260" y="347441"/>
            <a:ext cx="6515100" cy="2503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130000"/>
              </a:lnSpc>
            </a:pP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（</a:t>
            </a:r>
            <a:r>
              <a:rPr lang="en-US" altLang="zh-CN" sz="2100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2</a:t>
            </a: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）求线段</a:t>
            </a:r>
            <a:r>
              <a:rPr lang="en-US" altLang="zh-CN" sz="2100" i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NM </a:t>
            </a: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及</a:t>
            </a:r>
            <a:r>
              <a:rPr lang="en-US" altLang="zh-CN" sz="2100" i="1">
                <a:latin typeface="EU-B1X" pitchFamily="65" charset="-122"/>
                <a:ea typeface="EU-B1X" pitchFamily="65" charset="-122"/>
                <a:sym typeface="Calibri" panose="020F0502020204030204" charset="0"/>
              </a:rPr>
              <a:t>HG </a:t>
            </a: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的长度；</a:t>
            </a:r>
          </a:p>
          <a:p>
            <a:pPr marL="257175" indent="-257175">
              <a:lnSpc>
                <a:spcPct val="130000"/>
              </a:lnSpc>
            </a:pPr>
            <a:endParaRPr lang="zh-CN" altLang="en-US" sz="2100">
              <a:latin typeface="黑体" panose="02010609060101010101" pitchFamily="49" charset="-122"/>
              <a:ea typeface="黑体" panose="02010609060101010101" pitchFamily="49" charset="-122"/>
              <a:sym typeface="Calibri" panose="020F0502020204030204" charset="0"/>
            </a:endParaRPr>
          </a:p>
          <a:p>
            <a:pPr marL="257175" indent="-257175">
              <a:lnSpc>
                <a:spcPct val="130000"/>
              </a:lnSpc>
            </a:pP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  </a:t>
            </a:r>
          </a:p>
          <a:p>
            <a:pPr marL="257175" indent="-257175">
              <a:lnSpc>
                <a:spcPct val="130000"/>
              </a:lnSpc>
            </a:pPr>
            <a:endParaRPr lang="zh-CN" altLang="en-US" sz="2100">
              <a:latin typeface="黑体" panose="02010609060101010101" pitchFamily="49" charset="-122"/>
              <a:ea typeface="黑体" panose="02010609060101010101" pitchFamily="49" charset="-122"/>
              <a:sym typeface="Calibri" panose="020F0502020204030204" charset="0"/>
            </a:endParaRPr>
          </a:p>
          <a:p>
            <a:pPr marL="257175" indent="-257175">
              <a:lnSpc>
                <a:spcPct val="130000"/>
              </a:lnSpc>
            </a:pPr>
            <a:endParaRPr lang="zh-CN" altLang="en-US" sz="2100">
              <a:latin typeface="黑体" panose="02010609060101010101" pitchFamily="49" charset="-122"/>
              <a:ea typeface="黑体" panose="02010609060101010101" pitchFamily="49" charset="-122"/>
              <a:sym typeface="Calibri" panose="020F0502020204030204" charset="0"/>
            </a:endParaRPr>
          </a:p>
          <a:p>
            <a:pPr marL="257175" indent="-257175">
              <a:lnSpc>
                <a:spcPct val="130000"/>
              </a:lnSpc>
            </a:pP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（</a:t>
            </a:r>
            <a:r>
              <a:rPr lang="en-US" altLang="zh-CN" sz="2100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3</a:t>
            </a: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）观察图形中对应线段的数量或位置关系，试提出一个正确的结论并证明</a:t>
            </a:r>
            <a:r>
              <a:rPr lang="en-US" altLang="zh-CN" sz="2100"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rPr>
              <a:t>.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4476" y="657694"/>
            <a:ext cx="2216666" cy="133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85963" y="774875"/>
            <a:ext cx="5343525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因为 △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EFG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sym typeface="Calibri" panose="020F0502020204030204" charset="0"/>
              </a:rPr>
              <a:t>≌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△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NMH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  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NM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EF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=2.1cm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EG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NH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=3.3cm.</a:t>
            </a:r>
          </a:p>
          <a:p>
            <a:pPr>
              <a:lnSpc>
                <a:spcPct val="13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       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HG=EG –EH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=3.3-1.1=2.2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cm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.</a:t>
            </a:r>
          </a:p>
        </p:txBody>
      </p:sp>
      <p:sp>
        <p:nvSpPr>
          <p:cNvPr id="5" name="Text Box 9"/>
          <p:cNvSpPr>
            <a:spLocks noChangeArrowheads="1"/>
          </p:cNvSpPr>
          <p:nvPr/>
        </p:nvSpPr>
        <p:spPr bwMode="auto">
          <a:xfrm>
            <a:off x="1094247" y="3278760"/>
            <a:ext cx="3952875" cy="132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结论：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EF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NM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证明： 因为 △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EFG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sym typeface="Calibri" panose="020F0502020204030204" charset="0"/>
              </a:rPr>
              <a:t>≌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△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NMH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∠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E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=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N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. 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EF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NM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Calibri" panose="020F0502020204030204" charset="0"/>
              </a:rPr>
              <a:t>.</a:t>
            </a:r>
          </a:p>
        </p:txBody>
      </p:sp>
      <p:grpSp>
        <p:nvGrpSpPr>
          <p:cNvPr id="6" name="组合 4"/>
          <p:cNvGrpSpPr/>
          <p:nvPr/>
        </p:nvGrpSpPr>
        <p:grpSpPr bwMode="auto">
          <a:xfrm>
            <a:off x="5688932" y="3130527"/>
            <a:ext cx="2846785" cy="1624013"/>
            <a:chOff x="7091" y="4931"/>
            <a:chExt cx="5977" cy="340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7" name="云形标注 2"/>
            <p:cNvSpPr>
              <a:spLocks noChangeArrowheads="1"/>
            </p:cNvSpPr>
            <p:nvPr/>
          </p:nvSpPr>
          <p:spPr bwMode="auto">
            <a:xfrm>
              <a:off x="7091" y="4931"/>
              <a:ext cx="5977" cy="3408"/>
            </a:xfrm>
            <a:prstGeom prst="cloudCallout">
              <a:avLst>
                <a:gd name="adj1" fmla="val -81477"/>
                <a:gd name="adj2" fmla="val 15508"/>
              </a:avLst>
            </a:prstGeom>
            <a:grp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xt Box 10"/>
            <p:cNvSpPr>
              <a:spLocks noChangeArrowheads="1"/>
            </p:cNvSpPr>
            <p:nvPr/>
          </p:nvSpPr>
          <p:spPr bwMode="auto">
            <a:xfrm>
              <a:off x="7968" y="5820"/>
              <a:ext cx="4223" cy="170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想一想：你还能得出其他结论吗？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7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charRg st="17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8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charRg st="38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61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charRg st="61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1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charRg st="11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8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charRg st="28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95375" y="129955"/>
            <a:ext cx="2316458" cy="647224"/>
            <a:chOff x="3327445" y="196489"/>
            <a:chExt cx="3088610" cy="1003300"/>
          </a:xfrm>
        </p:grpSpPr>
        <p:pic>
          <p:nvPicPr>
            <p:cNvPr id="14" name="图片 13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5" name="组合 1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17" name="直接连接符 1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68395" y="2243945"/>
            <a:ext cx="5446802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其中：互相重合的顶点叫做 </a:t>
            </a:r>
            <a:r>
              <a:rPr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</a:rPr>
              <a:t>＿＿＿ </a:t>
            </a:r>
            <a:r>
              <a:rPr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  <a:sym typeface="+mn-ea"/>
              </a:rPr>
              <a:t>      </a:t>
            </a:r>
            <a:r>
              <a:rPr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。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32610" y="2654603"/>
            <a:ext cx="409871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2100" b="1" dirty="0">
                <a:latin typeface="Adobe 楷体 Std R" pitchFamily="18" charset="-122"/>
                <a:ea typeface="Adobe 楷体 Std R" pitchFamily="18" charset="-122"/>
              </a:rPr>
              <a:t>互相重合的边叫做</a:t>
            </a:r>
            <a:r>
              <a:rPr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  <a:sym typeface="+mn-ea"/>
              </a:rPr>
              <a:t>                  </a:t>
            </a:r>
            <a:r>
              <a:rPr lang="zh-CN" altLang="en-US" sz="2100" b="1" dirty="0">
                <a:latin typeface="Adobe 楷体 Std R" pitchFamily="18" charset="-122"/>
                <a:ea typeface="Adobe 楷体 Std R" pitchFamily="18" charset="-122"/>
              </a:rPr>
              <a:t>。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66274" y="3085624"/>
            <a:ext cx="6936581" cy="391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互相重合的角叫做</a:t>
            </a:r>
            <a:r>
              <a:rPr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  <a:sym typeface="+mn-ea"/>
              </a:rPr>
              <a:t>                </a:t>
            </a:r>
            <a:r>
              <a:rPr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 。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46509" y="1851308"/>
            <a:ext cx="602352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algn="l"/>
            <a:r>
              <a:rPr kumimoji="1" lang="en-US" altLang="zh-CN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2.</a:t>
            </a:r>
            <a:r>
              <a:rPr kumimoji="1" lang="en-US" altLang="zh-CN" sz="2100" b="1" u="sng" dirty="0">
                <a:latin typeface="Adobe 楷体 Std R" pitchFamily="18" charset="-122"/>
                <a:ea typeface="Adobe 楷体 Std R" pitchFamily="18" charset="-122"/>
                <a:cs typeface="+mn-ea"/>
              </a:rPr>
              <a:t>           </a:t>
            </a:r>
            <a:r>
              <a:rPr kumimoji="1" lang="en-US" altLang="zh-CN" sz="2100" b="1" u="sng" dirty="0">
                <a:latin typeface="Adobe 楷体 Std R" pitchFamily="18" charset="-122"/>
                <a:ea typeface="Adobe 楷体 Std R" pitchFamily="18" charset="-122"/>
                <a:cs typeface="+mn-ea"/>
                <a:sym typeface="+mn-ea"/>
              </a:rPr>
              <a:t>                            </a:t>
            </a:r>
            <a:r>
              <a:rPr kumimoji="1" lang="en-US" altLang="zh-CN" sz="2100" b="1" u="sng" dirty="0">
                <a:latin typeface="Adobe 楷体 Std R" pitchFamily="18" charset="-122"/>
                <a:ea typeface="Adobe 楷体 Std R" pitchFamily="18" charset="-122"/>
                <a:cs typeface="+mn-ea"/>
              </a:rPr>
              <a:t>   </a:t>
            </a:r>
            <a:r>
              <a:rPr kumimoji="1"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叫做全等三角形。</a:t>
            </a:r>
            <a:endParaRPr kumimoji="1" lang="zh-CN" altLang="en-US" sz="2100" b="1" u="sng" dirty="0">
              <a:latin typeface="Adobe 楷体 Std R" pitchFamily="18" charset="-122"/>
              <a:ea typeface="Adobe 楷体 Std R" pitchFamily="18" charset="-122"/>
              <a:cs typeface="+mn-ea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495300" y="864394"/>
            <a:ext cx="7722394" cy="103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 1.</a:t>
            </a:r>
            <a:r>
              <a:rPr kumimoji="1"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能够重合的两个图形叫做</a:t>
            </a:r>
            <a:r>
              <a:rPr kumimoji="1"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</a:rPr>
              <a:t>             </a:t>
            </a:r>
            <a:r>
              <a:rPr kumimoji="1"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，全等形的形状、大   </a:t>
            </a:r>
            <a:endParaRPr kumimoji="1" lang="en-US" altLang="zh-CN" sz="2100" b="1" dirty="0">
              <a:latin typeface="Adobe 楷体 Std R" pitchFamily="18" charset="-122"/>
              <a:ea typeface="Adobe 楷体 Std R" pitchFamily="18" charset="-122"/>
              <a:cs typeface="+mn-ea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   </a:t>
            </a:r>
            <a:r>
              <a:rPr kumimoji="1"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小相同。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352080" y="987698"/>
            <a:ext cx="96805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kumimoji="1" lang="zh-CN" altLang="en-US" sz="2100" b="1" dirty="0">
                <a:solidFill>
                  <a:srgbClr val="C00000"/>
                </a:solidFill>
                <a:latin typeface="Adobe 楷体 Std R" pitchFamily="18" charset="-122"/>
                <a:ea typeface="Adobe 楷体 Std R" pitchFamily="18" charset="-122"/>
              </a:rPr>
              <a:t>全等形</a:t>
            </a:r>
            <a:endParaRPr kumimoji="1" lang="zh-CN" altLang="en-US" sz="2100" b="1" u="sng" dirty="0">
              <a:solidFill>
                <a:srgbClr val="C00000"/>
              </a:solidFill>
              <a:latin typeface="Adobe 楷体 Std R" pitchFamily="18" charset="-122"/>
              <a:ea typeface="Adobe 楷体 Std R" pitchFamily="18" charset="-122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73287" y="4046434"/>
            <a:ext cx="657656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kumimoji="1" lang="en-US" altLang="zh-CN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4.</a:t>
            </a:r>
            <a:r>
              <a:rPr kumimoji="1"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全等三角形的</a:t>
            </a:r>
            <a:r>
              <a:rPr kumimoji="1"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</a:rPr>
              <a:t>   </a:t>
            </a:r>
            <a:r>
              <a:rPr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  <a:sym typeface="+mn-ea"/>
              </a:rPr>
              <a:t>        </a:t>
            </a:r>
            <a:r>
              <a:rPr kumimoji="1"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</a:rPr>
              <a:t>          </a:t>
            </a:r>
            <a:r>
              <a:rPr kumimoji="1"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 和</a:t>
            </a:r>
            <a:r>
              <a:rPr kumimoji="1"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</a:rPr>
              <a:t> </a:t>
            </a:r>
            <a:r>
              <a:rPr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  <a:sym typeface="+mn-ea"/>
              </a:rPr>
              <a:t>      </a:t>
            </a:r>
            <a:r>
              <a:rPr kumimoji="1"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</a:rPr>
              <a:t>            </a:t>
            </a:r>
            <a:r>
              <a:rPr kumimoji="1"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 相等。</a:t>
            </a: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369045" y="4023276"/>
            <a:ext cx="96805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b="1" dirty="0">
                <a:solidFill>
                  <a:srgbClr val="C00000"/>
                </a:solidFill>
                <a:latin typeface="Adobe 楷体 Std R" pitchFamily="18" charset="-122"/>
                <a:ea typeface="Adobe 楷体 Std R" pitchFamily="18" charset="-122"/>
              </a:rPr>
              <a:t>对应边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534571" y="4017393"/>
            <a:ext cx="96805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b="1" dirty="0">
                <a:solidFill>
                  <a:srgbClr val="C00000"/>
                </a:solidFill>
                <a:latin typeface="Adobe 楷体 Std R" pitchFamily="18" charset="-122"/>
                <a:ea typeface="Adobe 楷体 Std R" pitchFamily="18" charset="-122"/>
              </a:rPr>
              <a:t>对应角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4345248" y="2231411"/>
            <a:ext cx="1244572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b="1" dirty="0">
                <a:solidFill>
                  <a:srgbClr val="C00000"/>
                </a:solidFill>
                <a:latin typeface="Adobe 楷体 Std R" pitchFamily="18" charset="-122"/>
                <a:ea typeface="Adobe 楷体 Std R" pitchFamily="18" charset="-122"/>
              </a:rPr>
              <a:t>对应顶点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1871916" y="1808669"/>
            <a:ext cx="310565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400" b="1" dirty="0">
                <a:solidFill>
                  <a:srgbClr val="C00000"/>
                </a:solidFill>
                <a:latin typeface="Adobe 楷体 Std R" pitchFamily="18" charset="-122"/>
                <a:ea typeface="Adobe 楷体 Std R" pitchFamily="18" charset="-122"/>
                <a:cs typeface="宋体" panose="02010600030101010101" pitchFamily="2" charset="-122"/>
              </a:rPr>
              <a:t>   </a:t>
            </a:r>
            <a:r>
              <a:rPr kumimoji="1" lang="zh-CN" altLang="en-US" sz="2100" b="1" dirty="0">
                <a:solidFill>
                  <a:srgbClr val="C00000"/>
                </a:solidFill>
                <a:latin typeface="Adobe 楷体 Std R" pitchFamily="18" charset="-122"/>
                <a:ea typeface="Adobe 楷体 Std R" pitchFamily="18" charset="-122"/>
                <a:cs typeface="宋体" panose="02010600030101010101" pitchFamily="2" charset="-122"/>
              </a:rPr>
              <a:t>能够重合的两个三角形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511016" y="3513772"/>
            <a:ext cx="9390698" cy="391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kumimoji="1" lang="en-US" altLang="zh-CN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3.“</a:t>
            </a:r>
            <a:r>
              <a:rPr kumimoji="1"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全等”用符号“</a:t>
            </a:r>
            <a:r>
              <a:rPr kumimoji="1"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</a:rPr>
              <a:t> </a:t>
            </a:r>
            <a:r>
              <a:rPr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  <a:sym typeface="+mn-ea"/>
              </a:rPr>
              <a:t>        </a:t>
            </a:r>
            <a:r>
              <a:rPr kumimoji="1"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</a:rPr>
              <a:t>  </a:t>
            </a:r>
            <a:r>
              <a:rPr kumimoji="1"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 ”来表示，读作“ </a:t>
            </a:r>
            <a:r>
              <a:rPr kumimoji="1" lang="zh-CN" altLang="en-US" sz="2100" b="1" u="sng" dirty="0">
                <a:latin typeface="Adobe 楷体 Std R" pitchFamily="18" charset="-122"/>
                <a:ea typeface="Adobe 楷体 Std R" pitchFamily="18" charset="-122"/>
                <a:cs typeface="+mn-ea"/>
              </a:rPr>
              <a:t>            </a:t>
            </a:r>
            <a:r>
              <a:rPr kumimoji="1"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”。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3591506" y="2630729"/>
            <a:ext cx="96805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b="1" dirty="0">
                <a:solidFill>
                  <a:srgbClr val="C00000"/>
                </a:solidFill>
                <a:latin typeface="Adobe 楷体 Std R" pitchFamily="18" charset="-122"/>
                <a:ea typeface="Adobe 楷体 Std R" pitchFamily="18" charset="-122"/>
              </a:rPr>
              <a:t>对应边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3435586" y="3059862"/>
            <a:ext cx="96805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b="1" dirty="0">
                <a:solidFill>
                  <a:srgbClr val="C00000"/>
                </a:solidFill>
                <a:latin typeface="Adobe 楷体 Std R" pitchFamily="18" charset="-122"/>
                <a:ea typeface="Adobe 楷体 Std R" pitchFamily="18" charset="-122"/>
              </a:rPr>
              <a:t>对应角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501795" y="4599365"/>
            <a:ext cx="734714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kumimoji="1" lang="en-US" altLang="zh-CN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5.</a:t>
            </a:r>
            <a:r>
              <a:rPr kumimoji="1" lang="zh-CN" altLang="en-US" sz="2100" b="1" dirty="0">
                <a:latin typeface="Adobe 楷体 Std R" pitchFamily="18" charset="-122"/>
                <a:ea typeface="Adobe 楷体 Std R" pitchFamily="18" charset="-122"/>
                <a:cs typeface="+mn-ea"/>
              </a:rPr>
              <a:t>书写全等式时要求把对应字母放在对应的位置上。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210077" y="3501748"/>
            <a:ext cx="96805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algn="ctr"/>
            <a:r>
              <a:rPr kumimoji="1" lang="zh-CN" altLang="en-US" sz="2100" b="1" dirty="0">
                <a:solidFill>
                  <a:srgbClr val="C00000"/>
                </a:solidFill>
                <a:latin typeface="Adobe 楷体 Std R" pitchFamily="18" charset="-122"/>
                <a:ea typeface="Adobe 楷体 Std R" pitchFamily="18" charset="-122"/>
              </a:rPr>
              <a:t>全等于</a:t>
            </a: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3610963" y="3442479"/>
            <a:ext cx="329256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algn="ctr"/>
            <a:r>
              <a:rPr kumimoji="1" lang="en-US" altLang="zh-CN" sz="2700" b="1" dirty="0">
                <a:solidFill>
                  <a:srgbClr val="C00000"/>
                </a:solidFill>
                <a:latin typeface="Adobe 楷体 Std R" pitchFamily="18" charset="-122"/>
                <a:ea typeface="Adobe 楷体 Std R" pitchFamily="18" charset="-122"/>
              </a:rPr>
              <a:t>≌</a:t>
            </a: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2081278" y="1918592"/>
            <a:ext cx="138548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endParaRPr lang="zh-CN" altLang="zh-CN" sz="1500" b="1">
              <a:latin typeface="Adobe 楷体 Std R" pitchFamily="18" charset="-122"/>
              <a:ea typeface="Adobe 楷体 Std R" pitchFamily="18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 autoUpdateAnimBg="0"/>
      <p:bldP spid="26" grpId="0" bldLvl="0" animBg="1" autoUpdateAnimBg="0"/>
      <p:bldP spid="27" grpId="0" bldLvl="0" animBg="1" autoUpdateAnimBg="0"/>
      <p:bldP spid="28" grpId="0" bldLvl="0" animBg="1" autoUpdateAnimBg="0"/>
      <p:bldP spid="29" grpId="0" bldLvl="0" animBg="1" autoUpdateAnimBg="0"/>
      <p:bldP spid="31" grpId="0" bldLvl="0" animBg="1" autoUpdateAnimBg="0"/>
      <p:bldP spid="32" grpId="0" bldLvl="0" animBg="1" autoUpdateAnimBg="0"/>
      <p:bldP spid="34" grpId="0" bldLvl="0" animBg="1" autoUpdateAnimBg="0"/>
      <p:bldP spid="35" grpId="0" bldLvl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10253" y="2003310"/>
            <a:ext cx="1523494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5400" b="1" dirty="0">
                <a:ln w="9525">
                  <a:noFill/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再见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Object 10"/>
          <p:cNvGraphicFramePr/>
          <p:nvPr/>
        </p:nvGraphicFramePr>
        <p:xfrm>
          <a:off x="6020990" y="1875540"/>
          <a:ext cx="914400" cy="14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" r:id="rId4" imgW="128270" imgH="199390" progId="Equation.DSMT4">
                  <p:embed/>
                </p:oleObj>
              </mc:Choice>
              <mc:Fallback>
                <p:oleObj r:id="rId4" imgW="128270" imgH="199390" progId="Equation.DSMT4">
                  <p:embed/>
                  <p:pic>
                    <p:nvPicPr>
                      <p:cNvPr id="0" name="图片 122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20990" y="1875540"/>
                        <a:ext cx="914400" cy="14882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组合 47"/>
          <p:cNvGrpSpPr/>
          <p:nvPr/>
        </p:nvGrpSpPr>
        <p:grpSpPr>
          <a:xfrm>
            <a:off x="385938" y="187416"/>
            <a:ext cx="2316458" cy="647224"/>
            <a:chOff x="3327445" y="196489"/>
            <a:chExt cx="3088610" cy="1003300"/>
          </a:xfrm>
        </p:grpSpPr>
        <p:pic>
          <p:nvPicPr>
            <p:cNvPr id="49" name="图片 48" descr="标题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58" name="组合 5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61" name="Picture 23"/>
          <p:cNvPicPr>
            <a:picLocks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16559" y="2024369"/>
            <a:ext cx="12001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2" name="对象 61"/>
          <p:cNvGraphicFramePr>
            <a:graphicFrameLocks noChangeAspect="1"/>
          </p:cNvGraphicFramePr>
          <p:nvPr/>
        </p:nvGraphicFramePr>
        <p:xfrm>
          <a:off x="4909015" y="1958374"/>
          <a:ext cx="74176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CorelDRAW" r:id="rId8" imgW="1783715" imgH="1783715" progId="CorelDRAW.Graphic.9">
                  <p:embed/>
                </p:oleObj>
              </mc:Choice>
              <mc:Fallback>
                <p:oleObj name="CorelDRAW" r:id="rId8" imgW="1783715" imgH="1783715" progId="CorelDRAW.Graphic.9">
                  <p:embed/>
                  <p:pic>
                    <p:nvPicPr>
                      <p:cNvPr id="0" name="图片 1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9015" y="1958374"/>
                        <a:ext cx="74176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" name="Picture 23"/>
          <p:cNvPicPr>
            <a:picLocks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16559" y="3132058"/>
            <a:ext cx="12001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4" name="对象 63"/>
          <p:cNvGraphicFramePr>
            <a:graphicFrameLocks noChangeAspect="1"/>
          </p:cNvGraphicFramePr>
          <p:nvPr/>
        </p:nvGraphicFramePr>
        <p:xfrm>
          <a:off x="4964362" y="3132058"/>
          <a:ext cx="741759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" name="CorelDRAW" r:id="rId10" imgW="1783715" imgH="1783715" progId="CorelDRAW.Graphic.9">
                  <p:embed/>
                </p:oleObj>
              </mc:Choice>
              <mc:Fallback>
                <p:oleObj name="CorelDRAW" r:id="rId10" imgW="1783715" imgH="1783715" progId="CorelDRAW.Graphic.9">
                  <p:embed/>
                  <p:pic>
                    <p:nvPicPr>
                      <p:cNvPr id="0" name="图片 1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362" y="3132058"/>
                        <a:ext cx="741759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" name="Picture 14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552044" y="2152072"/>
            <a:ext cx="890312" cy="88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14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442356" y="2152072"/>
            <a:ext cx="890312" cy="88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14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552044" y="3018712"/>
            <a:ext cx="890312" cy="88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14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442356" y="3018712"/>
            <a:ext cx="890312" cy="88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19"/>
          <p:cNvPicPr>
            <a:picLocks noChangeAspect="1" noChangeArrowheads="1"/>
          </p:cNvPicPr>
          <p:nvPr/>
        </p:nvPicPr>
        <p:blipFill>
          <a:blip r:embed="rId12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2033" y="2244124"/>
            <a:ext cx="1800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 Box 11"/>
          <p:cNvSpPr txBox="1">
            <a:spLocks noChangeArrowheads="1"/>
          </p:cNvSpPr>
          <p:nvPr/>
        </p:nvSpPr>
        <p:spPr bwMode="auto">
          <a:xfrm>
            <a:off x="817438" y="977763"/>
            <a:ext cx="6367463" cy="48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1800" b="1" dirty="0">
                <a:solidFill>
                  <a:srgbClr val="C00000"/>
                </a:solidFill>
                <a:ea typeface="黑体" panose="02010609060101010101" pitchFamily="49" charset="-122"/>
              </a:rPr>
              <a:t>思考：</a:t>
            </a:r>
            <a:r>
              <a:rPr lang="zh-CN" altLang="en-US" sz="1800" dirty="0">
                <a:solidFill>
                  <a:srgbClr val="0D0D0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观察下面各组图形，它们有什么共同特点？</a:t>
            </a:r>
            <a:endParaRPr lang="en-US" altLang="zh-CN" sz="1800" dirty="0">
              <a:solidFill>
                <a:srgbClr val="0D0D0D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" name="文本框 9232"/>
          <p:cNvSpPr txBox="1">
            <a:spLocks noChangeArrowheads="1"/>
          </p:cNvSpPr>
          <p:nvPr/>
        </p:nvSpPr>
        <p:spPr bwMode="auto">
          <a:xfrm>
            <a:off x="1025281" y="4057009"/>
            <a:ext cx="776288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500" dirty="0"/>
              <a:t>（</a:t>
            </a:r>
            <a:r>
              <a:rPr lang="en-US" altLang="zh-CN" sz="1500" dirty="0"/>
              <a:t>1</a:t>
            </a:r>
            <a:r>
              <a:rPr lang="zh-CN" altLang="en-US" sz="1500" dirty="0"/>
              <a:t>）</a:t>
            </a:r>
          </a:p>
        </p:txBody>
      </p:sp>
      <p:sp>
        <p:nvSpPr>
          <p:cNvPr id="72" name="文本框 9232"/>
          <p:cNvSpPr txBox="1">
            <a:spLocks noChangeArrowheads="1"/>
          </p:cNvSpPr>
          <p:nvPr/>
        </p:nvSpPr>
        <p:spPr bwMode="auto">
          <a:xfrm>
            <a:off x="3028490" y="4040337"/>
            <a:ext cx="776288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500" dirty="0"/>
              <a:t> （</a:t>
            </a:r>
            <a:r>
              <a:rPr lang="en-US" altLang="zh-CN" sz="1500" dirty="0"/>
              <a:t>2</a:t>
            </a:r>
            <a:r>
              <a:rPr lang="zh-CN" altLang="en-US" sz="1500" dirty="0"/>
              <a:t>）</a:t>
            </a:r>
          </a:p>
        </p:txBody>
      </p:sp>
      <p:sp>
        <p:nvSpPr>
          <p:cNvPr id="73" name="文本框 9232"/>
          <p:cNvSpPr txBox="1">
            <a:spLocks noChangeArrowheads="1"/>
          </p:cNvSpPr>
          <p:nvPr/>
        </p:nvSpPr>
        <p:spPr bwMode="auto">
          <a:xfrm>
            <a:off x="5048998" y="4040335"/>
            <a:ext cx="971992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500" dirty="0"/>
              <a:t>（</a:t>
            </a:r>
            <a:r>
              <a:rPr lang="en-US" altLang="zh-CN" sz="1500" dirty="0"/>
              <a:t>3</a:t>
            </a:r>
            <a:r>
              <a:rPr lang="zh-CN" altLang="en-US" sz="1500" dirty="0"/>
              <a:t>）</a:t>
            </a:r>
          </a:p>
        </p:txBody>
      </p:sp>
      <p:sp>
        <p:nvSpPr>
          <p:cNvPr id="74" name="文本框 9232"/>
          <p:cNvSpPr txBox="1">
            <a:spLocks noChangeArrowheads="1"/>
          </p:cNvSpPr>
          <p:nvPr/>
        </p:nvSpPr>
        <p:spPr bwMode="auto">
          <a:xfrm>
            <a:off x="7184776" y="4058707"/>
            <a:ext cx="776288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500" dirty="0"/>
              <a:t>（</a:t>
            </a:r>
            <a:r>
              <a:rPr lang="en-US" altLang="zh-CN" sz="1500" dirty="0"/>
              <a:t>4</a:t>
            </a:r>
            <a:r>
              <a:rPr lang="zh-CN" altLang="en-US" sz="1500" dirty="0"/>
              <a:t>）</a:t>
            </a:r>
          </a:p>
        </p:txBody>
      </p:sp>
    </p:spTree>
    <p:custDataLst>
      <p:tags r:id="rId2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7" name="Object 10"/>
          <p:cNvGraphicFramePr/>
          <p:nvPr/>
        </p:nvGraphicFramePr>
        <p:xfrm>
          <a:off x="6146800" y="1414001"/>
          <a:ext cx="914400" cy="14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r:id="rId4" imgW="128270" imgH="199390" progId="Equation.DSMT4">
                  <p:embed/>
                </p:oleObj>
              </mc:Choice>
              <mc:Fallback>
                <p:oleObj r:id="rId4" imgW="128270" imgH="199390" progId="Equation.DSMT4">
                  <p:embed/>
                  <p:pic>
                    <p:nvPicPr>
                      <p:cNvPr id="0" name="图片 21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800" y="1414001"/>
                        <a:ext cx="914400" cy="14882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8" name="Picture 1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669" y="572005"/>
            <a:ext cx="2475609" cy="185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9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06854" y="396512"/>
            <a:ext cx="2241368" cy="22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0" name="Picture 8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19652" y="657463"/>
            <a:ext cx="2572820" cy="1717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1" name="Text Box 15"/>
          <p:cNvSpPr txBox="1">
            <a:spLocks noChangeArrowheads="1"/>
          </p:cNvSpPr>
          <p:nvPr/>
        </p:nvSpPr>
        <p:spPr bwMode="auto">
          <a:xfrm>
            <a:off x="1011000" y="3499304"/>
            <a:ext cx="5135675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仿宋" panose="02010600040101010101" pitchFamily="2" charset="-122"/>
                <a:ea typeface="华文仿宋" panose="02010600040101010101" pitchFamily="2" charset="-122"/>
              </a:rPr>
              <a:t>都有形状、大小相同的图片</a:t>
            </a:r>
            <a:endParaRPr lang="en-US" altLang="zh-CN" sz="2400" b="1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942" name="文本框 9232"/>
          <p:cNvSpPr txBox="1">
            <a:spLocks noChangeArrowheads="1"/>
          </p:cNvSpPr>
          <p:nvPr/>
        </p:nvSpPr>
        <p:spPr bwMode="auto">
          <a:xfrm>
            <a:off x="1300330" y="2637880"/>
            <a:ext cx="776288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500" dirty="0"/>
              <a:t>（</a:t>
            </a:r>
            <a:r>
              <a:rPr lang="en-US" altLang="zh-CN" sz="1500" dirty="0"/>
              <a:t>5</a:t>
            </a:r>
            <a:r>
              <a:rPr lang="zh-CN" altLang="en-US" sz="1500" dirty="0"/>
              <a:t>）</a:t>
            </a:r>
          </a:p>
        </p:txBody>
      </p:sp>
      <p:sp>
        <p:nvSpPr>
          <p:cNvPr id="943" name="文本框 9232"/>
          <p:cNvSpPr txBox="1">
            <a:spLocks noChangeArrowheads="1"/>
          </p:cNvSpPr>
          <p:nvPr/>
        </p:nvSpPr>
        <p:spPr bwMode="auto">
          <a:xfrm>
            <a:off x="4205945" y="2786708"/>
            <a:ext cx="776288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500" dirty="0"/>
              <a:t>（</a:t>
            </a:r>
            <a:r>
              <a:rPr lang="en-US" altLang="zh-CN" sz="1500" dirty="0"/>
              <a:t>6</a:t>
            </a:r>
            <a:r>
              <a:rPr lang="zh-CN" altLang="en-US" sz="1500" dirty="0"/>
              <a:t>）</a:t>
            </a:r>
          </a:p>
        </p:txBody>
      </p:sp>
      <p:sp>
        <p:nvSpPr>
          <p:cNvPr id="944" name="文本框 9232"/>
          <p:cNvSpPr txBox="1">
            <a:spLocks noChangeArrowheads="1"/>
          </p:cNvSpPr>
          <p:nvPr/>
        </p:nvSpPr>
        <p:spPr bwMode="auto">
          <a:xfrm>
            <a:off x="6959812" y="2752180"/>
            <a:ext cx="776288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500" dirty="0"/>
              <a:t>（</a:t>
            </a:r>
            <a:r>
              <a:rPr lang="en-US" altLang="zh-CN" sz="1500" dirty="0"/>
              <a:t>7</a:t>
            </a:r>
            <a:r>
              <a:rPr lang="zh-CN" altLang="en-US" sz="1500" dirty="0"/>
              <a:t>）</a:t>
            </a:r>
          </a:p>
        </p:txBody>
      </p:sp>
      <p:sp>
        <p:nvSpPr>
          <p:cNvPr id="945" name="Text Box 15"/>
          <p:cNvSpPr txBox="1">
            <a:spLocks noChangeArrowheads="1"/>
          </p:cNvSpPr>
          <p:nvPr/>
        </p:nvSpPr>
        <p:spPr bwMode="auto">
          <a:xfrm>
            <a:off x="1011000" y="4212993"/>
            <a:ext cx="513567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你能再举出一些类似的例子吗</a:t>
            </a:r>
            <a:r>
              <a:rPr lang="en-US" altLang="zh-CN" sz="2700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?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" grpId="0" bldLvl="0" animBg="1"/>
      <p:bldP spid="94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组合 256"/>
          <p:cNvGrpSpPr/>
          <p:nvPr/>
        </p:nvGrpSpPr>
        <p:grpSpPr>
          <a:xfrm>
            <a:off x="843990" y="229495"/>
            <a:ext cx="2316458" cy="647224"/>
            <a:chOff x="3327445" y="196489"/>
            <a:chExt cx="3088610" cy="1003300"/>
          </a:xfrm>
        </p:grpSpPr>
        <p:pic>
          <p:nvPicPr>
            <p:cNvPr id="258" name="图片 257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259" name="组合 258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260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261" name="直接连接符 260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62" name="文本框 6151"/>
          <p:cNvSpPr txBox="1">
            <a:spLocks noChangeArrowheads="1"/>
          </p:cNvSpPr>
          <p:nvPr/>
        </p:nvSpPr>
        <p:spPr bwMode="auto">
          <a:xfrm>
            <a:off x="1344053" y="1006093"/>
            <a:ext cx="2919309" cy="4385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全等形的概念及性质</a:t>
            </a:r>
          </a:p>
        </p:txBody>
      </p:sp>
      <p:sp>
        <p:nvSpPr>
          <p:cNvPr id="263" name="文本框 99"/>
          <p:cNvSpPr txBox="1">
            <a:spLocks noChangeArrowheads="1"/>
          </p:cNvSpPr>
          <p:nvPr/>
        </p:nvSpPr>
        <p:spPr bwMode="auto">
          <a:xfrm>
            <a:off x="1344054" y="1511753"/>
            <a:ext cx="630674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</a:rPr>
              <a:t>观察思考：每组中的两个图形有什么特点？</a:t>
            </a:r>
          </a:p>
        </p:txBody>
      </p:sp>
      <p:sp>
        <p:nvSpPr>
          <p:cNvPr id="264" name="Rectangle 6" descr="www.dearedu.com"/>
          <p:cNvSpPr>
            <a:spLocks noChangeArrowheads="1"/>
          </p:cNvSpPr>
          <p:nvPr/>
        </p:nvSpPr>
        <p:spPr bwMode="auto">
          <a:xfrm>
            <a:off x="2037689" y="2146525"/>
            <a:ext cx="840581" cy="8060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65" name="Isosceles Triangle 7" descr="www.dearedu.com"/>
          <p:cNvSpPr>
            <a:spLocks noChangeArrowheads="1"/>
          </p:cNvSpPr>
          <p:nvPr/>
        </p:nvSpPr>
        <p:spPr bwMode="auto">
          <a:xfrm>
            <a:off x="7786969" y="2131487"/>
            <a:ext cx="671513" cy="807244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66" name="Isosceles Triangle 8" descr="www.dearedu.com"/>
          <p:cNvSpPr>
            <a:spLocks noChangeArrowheads="1"/>
          </p:cNvSpPr>
          <p:nvPr/>
        </p:nvSpPr>
        <p:spPr bwMode="auto">
          <a:xfrm>
            <a:off x="6675860" y="2131487"/>
            <a:ext cx="672703" cy="807244"/>
          </a:xfrm>
          <a:prstGeom prst="triangle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67" name="Hexagon 10" descr="www.dearedu.com"/>
          <p:cNvSpPr>
            <a:spLocks noChangeArrowheads="1"/>
          </p:cNvSpPr>
          <p:nvPr/>
        </p:nvSpPr>
        <p:spPr bwMode="auto">
          <a:xfrm>
            <a:off x="4976671" y="2146525"/>
            <a:ext cx="840581" cy="807244"/>
          </a:xfrm>
          <a:prstGeom prst="hexagon">
            <a:avLst>
              <a:gd name="adj" fmla="val 30603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68" name="Text Box 11"/>
          <p:cNvSpPr txBox="1">
            <a:spLocks noChangeArrowheads="1"/>
          </p:cNvSpPr>
          <p:nvPr/>
        </p:nvSpPr>
        <p:spPr bwMode="auto">
          <a:xfrm>
            <a:off x="1344053" y="3577517"/>
            <a:ext cx="594002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概念：</a:t>
            </a:r>
            <a:r>
              <a:rPr lang="zh-CN" altLang="en-US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能够完全重合的两个图形叫做全等形</a:t>
            </a: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</p:txBody>
      </p:sp>
      <p:sp>
        <p:nvSpPr>
          <p:cNvPr id="269" name="Rectangle 5" descr="www.dearedu.com"/>
          <p:cNvSpPr>
            <a:spLocks noChangeArrowheads="1"/>
          </p:cNvSpPr>
          <p:nvPr/>
        </p:nvSpPr>
        <p:spPr bwMode="auto">
          <a:xfrm>
            <a:off x="938794" y="2146525"/>
            <a:ext cx="839391" cy="8060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70" name="Hexagon 9" descr="www.dearedu.com"/>
          <p:cNvSpPr>
            <a:spLocks noChangeArrowheads="1"/>
          </p:cNvSpPr>
          <p:nvPr/>
        </p:nvSpPr>
        <p:spPr bwMode="auto">
          <a:xfrm>
            <a:off x="3651641" y="2146525"/>
            <a:ext cx="839391" cy="803672"/>
          </a:xfrm>
          <a:prstGeom prst="hexagon">
            <a:avLst>
              <a:gd name="adj" fmla="val 30685"/>
              <a:gd name="vf" fmla="val 115470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5503E-8 -1.85185E-6 L 0.11932 -1.85185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77348E-7 -3.7037E-7 L 0.14602 -3.7037E-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2754E-6 -1.85185E-6 L 0.1214 -1.85185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bldLvl="0" animBg="1"/>
      <p:bldP spid="263" grpId="0"/>
      <p:bldP spid="264" grpId="0" animBg="1"/>
      <p:bldP spid="265" grpId="0" animBg="1"/>
      <p:bldP spid="266" grpId="0" animBg="1"/>
      <p:bldP spid="266" grpId="1" animBg="1"/>
      <p:bldP spid="267" grpId="0" animBg="1"/>
      <p:bldP spid="268" grpId="0"/>
      <p:bldP spid="269" grpId="0" animBg="1"/>
      <p:bldP spid="269" grpId="1" animBg="1"/>
      <p:bldP spid="270" grpId="0" animBg="1"/>
      <p:bldP spid="27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4"/>
          <p:cNvGrpSpPr/>
          <p:nvPr/>
        </p:nvGrpSpPr>
        <p:grpSpPr bwMode="auto">
          <a:xfrm>
            <a:off x="608246" y="458282"/>
            <a:ext cx="8031332" cy="2771276"/>
            <a:chOff x="288" y="753"/>
            <a:chExt cx="7462" cy="2463"/>
          </a:xfrm>
        </p:grpSpPr>
        <p:sp>
          <p:nvSpPr>
            <p:cNvPr id="33" name="AutoShape 5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768" cy="768"/>
            </a:xfrm>
            <a:prstGeom prst="octagon">
              <a:avLst>
                <a:gd name="adj" fmla="val 29287"/>
              </a:avLst>
            </a:prstGeom>
            <a:solidFill>
              <a:srgbClr val="FFC000"/>
            </a:solidFill>
            <a:ln w="9525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AutoShape 6"/>
            <p:cNvSpPr>
              <a:spLocks noChangeArrowheads="1"/>
            </p:cNvSpPr>
            <p:nvPr/>
          </p:nvSpPr>
          <p:spPr bwMode="auto">
            <a:xfrm>
              <a:off x="1344" y="1296"/>
              <a:ext cx="528" cy="528"/>
            </a:xfrm>
            <a:prstGeom prst="octagon">
              <a:avLst>
                <a:gd name="adj" fmla="val 29287"/>
              </a:avLst>
            </a:prstGeom>
            <a:solidFill>
              <a:srgbClr val="FFC000"/>
            </a:solidFill>
            <a:ln w="9525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5" name="Group 7"/>
            <p:cNvGrpSpPr/>
            <p:nvPr/>
          </p:nvGrpSpPr>
          <p:grpSpPr bwMode="auto">
            <a:xfrm>
              <a:off x="1152" y="2208"/>
              <a:ext cx="960" cy="1008"/>
              <a:chOff x="1152" y="2558"/>
              <a:chExt cx="1152" cy="1152"/>
            </a:xfrm>
          </p:grpSpPr>
          <p:sp>
            <p:nvSpPr>
              <p:cNvPr id="41" name="Rectangle 8"/>
              <p:cNvSpPr>
                <a:spLocks noChangeArrowheads="1"/>
              </p:cNvSpPr>
              <p:nvPr/>
            </p:nvSpPr>
            <p:spPr bwMode="auto">
              <a:xfrm>
                <a:off x="1152" y="2558"/>
                <a:ext cx="576" cy="576"/>
              </a:xfrm>
              <a:prstGeom prst="rect">
                <a:avLst/>
              </a:prstGeom>
              <a:solidFill>
                <a:srgbClr val="90D09E"/>
              </a:solidFill>
              <a:ln w="9525">
                <a:solidFill>
                  <a:srgbClr val="003366"/>
                </a:solidFill>
                <a:miter lim="800000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" name="Rectangle 9"/>
              <p:cNvSpPr>
                <a:spLocks noChangeArrowheads="1"/>
              </p:cNvSpPr>
              <p:nvPr/>
            </p:nvSpPr>
            <p:spPr bwMode="auto">
              <a:xfrm>
                <a:off x="1728" y="2558"/>
                <a:ext cx="576" cy="576"/>
              </a:xfrm>
              <a:prstGeom prst="rect">
                <a:avLst/>
              </a:prstGeom>
              <a:solidFill>
                <a:srgbClr val="90D09E"/>
              </a:solidFill>
              <a:ln w="9525">
                <a:solidFill>
                  <a:srgbClr val="003366"/>
                </a:solidFill>
                <a:miter lim="800000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1152" y="3134"/>
                <a:ext cx="576" cy="576"/>
              </a:xfrm>
              <a:prstGeom prst="rect">
                <a:avLst/>
              </a:prstGeom>
              <a:solidFill>
                <a:srgbClr val="90D09E"/>
              </a:solidFill>
              <a:ln w="9525">
                <a:solidFill>
                  <a:srgbClr val="003366"/>
                </a:solidFill>
                <a:miter lim="800000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" name="Group 11"/>
            <p:cNvGrpSpPr/>
            <p:nvPr/>
          </p:nvGrpSpPr>
          <p:grpSpPr bwMode="auto">
            <a:xfrm>
              <a:off x="2688" y="2353"/>
              <a:ext cx="1488" cy="529"/>
              <a:chOff x="2976" y="2462"/>
              <a:chExt cx="1728" cy="577"/>
            </a:xfrm>
          </p:grpSpPr>
          <p:sp>
            <p:nvSpPr>
              <p:cNvPr id="38" name="Rectangle 12"/>
              <p:cNvSpPr>
                <a:spLocks noChangeArrowheads="1"/>
              </p:cNvSpPr>
              <p:nvPr/>
            </p:nvSpPr>
            <p:spPr bwMode="auto">
              <a:xfrm>
                <a:off x="4128" y="2462"/>
                <a:ext cx="576" cy="576"/>
              </a:xfrm>
              <a:prstGeom prst="rect">
                <a:avLst/>
              </a:prstGeom>
              <a:solidFill>
                <a:srgbClr val="90D09E"/>
              </a:solidFill>
              <a:ln w="9525">
                <a:solidFill>
                  <a:srgbClr val="003366"/>
                </a:solidFill>
                <a:miter lim="800000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3552" y="2463"/>
                <a:ext cx="576" cy="576"/>
              </a:xfrm>
              <a:prstGeom prst="rect">
                <a:avLst/>
              </a:prstGeom>
              <a:solidFill>
                <a:srgbClr val="90D09E"/>
              </a:solidFill>
              <a:ln w="9525">
                <a:solidFill>
                  <a:srgbClr val="003366"/>
                </a:solidFill>
                <a:miter lim="800000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2976" y="2462"/>
                <a:ext cx="576" cy="576"/>
              </a:xfrm>
              <a:prstGeom prst="rect">
                <a:avLst/>
              </a:prstGeom>
              <a:solidFill>
                <a:srgbClr val="90D09E"/>
              </a:solidFill>
              <a:ln w="9525">
                <a:solidFill>
                  <a:srgbClr val="003366"/>
                </a:solidFill>
                <a:miter lim="800000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288" y="753"/>
              <a:ext cx="746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观察思考：下面两组图形，它们是不是全等图形？为什么？与同伴进行交流。</a:t>
              </a:r>
            </a:p>
          </p:txBody>
        </p:sp>
      </p:grpSp>
      <p:sp>
        <p:nvSpPr>
          <p:cNvPr id="44" name="文本框 9232"/>
          <p:cNvSpPr txBox="1">
            <a:spLocks noChangeArrowheads="1"/>
          </p:cNvSpPr>
          <p:nvPr/>
        </p:nvSpPr>
        <p:spPr bwMode="auto">
          <a:xfrm>
            <a:off x="2571413" y="1771348"/>
            <a:ext cx="776288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500" dirty="0"/>
              <a:t>（</a:t>
            </a:r>
            <a:r>
              <a:rPr lang="en-US" altLang="zh-CN" sz="1500" dirty="0"/>
              <a:t>1</a:t>
            </a:r>
            <a:r>
              <a:rPr lang="zh-CN" altLang="en-US" sz="1500" dirty="0"/>
              <a:t>）</a:t>
            </a:r>
          </a:p>
        </p:txBody>
      </p:sp>
      <p:sp>
        <p:nvSpPr>
          <p:cNvPr id="45" name="文本框 9232"/>
          <p:cNvSpPr txBox="1">
            <a:spLocks noChangeArrowheads="1"/>
          </p:cNvSpPr>
          <p:nvPr/>
        </p:nvSpPr>
        <p:spPr bwMode="auto">
          <a:xfrm>
            <a:off x="2603455" y="3229559"/>
            <a:ext cx="776288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500" dirty="0"/>
              <a:t>（</a:t>
            </a:r>
            <a:r>
              <a:rPr lang="en-US" altLang="zh-CN" sz="1500" dirty="0"/>
              <a:t>2</a:t>
            </a:r>
            <a:r>
              <a:rPr lang="zh-CN" altLang="en-US" sz="1500" dirty="0"/>
              <a:t>）</a:t>
            </a:r>
          </a:p>
        </p:txBody>
      </p:sp>
      <p:sp>
        <p:nvSpPr>
          <p:cNvPr id="46" name="左箭头标注 45"/>
          <p:cNvSpPr/>
          <p:nvPr/>
        </p:nvSpPr>
        <p:spPr>
          <a:xfrm>
            <a:off x="5285360" y="1109751"/>
            <a:ext cx="1165861" cy="618785"/>
          </a:xfrm>
          <a:prstGeom prst="leftArrowCallou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dirty="0" smtClean="0"/>
              <a:t>大小不同</a:t>
            </a:r>
            <a:endParaRPr lang="zh-CN" altLang="en-US" dirty="0"/>
          </a:p>
        </p:txBody>
      </p:sp>
      <p:sp>
        <p:nvSpPr>
          <p:cNvPr id="47" name="左箭头标注 46"/>
          <p:cNvSpPr/>
          <p:nvPr/>
        </p:nvSpPr>
        <p:spPr>
          <a:xfrm>
            <a:off x="5285360" y="2327233"/>
            <a:ext cx="1165861" cy="618785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dirty="0"/>
              <a:t>形状不同</a:t>
            </a:r>
          </a:p>
        </p:txBody>
      </p: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565383" y="3802789"/>
            <a:ext cx="594002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性质：</a:t>
            </a:r>
            <a:r>
              <a:rPr lang="zh-CN" altLang="en-US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全等形的形状、大小相同</a:t>
            </a: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 animBg="1"/>
      <p:bldP spid="47" grpId="0" animBg="1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>
            <a:off x="684048" y="524530"/>
            <a:ext cx="4639732" cy="101566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b="1" dirty="0">
                <a:latin typeface="华文行楷" panose="02010800040101010101" pitchFamily="2" charset="-122"/>
                <a:ea typeface="华文行楷" panose="02010800040101010101" pitchFamily="2" charset="-122"/>
              </a:rPr>
              <a:t>练一练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下面哪些图形是全等形？</a:t>
            </a:r>
          </a:p>
          <a:p>
            <a:pPr>
              <a:spcBef>
                <a:spcPct val="50000"/>
              </a:spcBef>
            </a:pPr>
            <a:endParaRPr lang="zh-CN" altLang="en-US" sz="21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  <p:sp>
        <p:nvSpPr>
          <p:cNvPr id="44" name="AutoShape 3"/>
          <p:cNvSpPr>
            <a:spLocks noChangeArrowheads="1"/>
          </p:cNvSpPr>
          <p:nvPr/>
        </p:nvSpPr>
        <p:spPr bwMode="auto">
          <a:xfrm>
            <a:off x="742950" y="1172480"/>
            <a:ext cx="1028700" cy="4000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auto">
          <a:xfrm>
            <a:off x="2200275" y="1012460"/>
            <a:ext cx="1028700" cy="5715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46" name="AutoShape 5"/>
          <p:cNvSpPr>
            <a:spLocks noChangeArrowheads="1"/>
          </p:cNvSpPr>
          <p:nvPr/>
        </p:nvSpPr>
        <p:spPr bwMode="auto">
          <a:xfrm>
            <a:off x="3086100" y="2201180"/>
            <a:ext cx="1371600" cy="3429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47" name="AutoShape 6"/>
          <p:cNvSpPr>
            <a:spLocks noChangeArrowheads="1"/>
          </p:cNvSpPr>
          <p:nvPr/>
        </p:nvSpPr>
        <p:spPr bwMode="auto">
          <a:xfrm>
            <a:off x="5773341" y="2086880"/>
            <a:ext cx="1143000" cy="285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3976092" y="3116397"/>
            <a:ext cx="1085850" cy="457200"/>
          </a:xfrm>
          <a:prstGeom prst="notchedRightArrow">
            <a:avLst>
              <a:gd name="adj1" fmla="val 50000"/>
              <a:gd name="adj2" fmla="val 593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49" name="AutoShape 8"/>
          <p:cNvSpPr>
            <a:spLocks noChangeArrowheads="1"/>
          </p:cNvSpPr>
          <p:nvPr/>
        </p:nvSpPr>
        <p:spPr bwMode="auto">
          <a:xfrm>
            <a:off x="2057400" y="1972580"/>
            <a:ext cx="628650" cy="62865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0" name="AutoShape 9"/>
          <p:cNvSpPr>
            <a:spLocks noChangeArrowheads="1"/>
          </p:cNvSpPr>
          <p:nvPr/>
        </p:nvSpPr>
        <p:spPr bwMode="auto">
          <a:xfrm>
            <a:off x="7207431" y="3058430"/>
            <a:ext cx="628650" cy="62865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1" name="AutoShape 10"/>
          <p:cNvSpPr>
            <a:spLocks noChangeArrowheads="1"/>
          </p:cNvSpPr>
          <p:nvPr/>
        </p:nvSpPr>
        <p:spPr bwMode="auto">
          <a:xfrm>
            <a:off x="2779141" y="3086189"/>
            <a:ext cx="914400" cy="4572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2" name="AutoShape 11"/>
          <p:cNvSpPr>
            <a:spLocks noChangeArrowheads="1"/>
          </p:cNvSpPr>
          <p:nvPr/>
        </p:nvSpPr>
        <p:spPr bwMode="auto">
          <a:xfrm flipV="1">
            <a:off x="3829050" y="1012460"/>
            <a:ext cx="914400" cy="4572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3" name="Oval 12"/>
          <p:cNvSpPr>
            <a:spLocks noChangeArrowheads="1"/>
          </p:cNvSpPr>
          <p:nvPr/>
        </p:nvSpPr>
        <p:spPr bwMode="auto">
          <a:xfrm>
            <a:off x="571500" y="3172730"/>
            <a:ext cx="800100" cy="571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4" name="AutoShape 13"/>
          <p:cNvSpPr>
            <a:spLocks noChangeArrowheads="1"/>
          </p:cNvSpPr>
          <p:nvPr/>
        </p:nvSpPr>
        <p:spPr bwMode="auto">
          <a:xfrm>
            <a:off x="628650" y="2029730"/>
            <a:ext cx="800100" cy="51435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5631656" y="3115580"/>
            <a:ext cx="800100" cy="51435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6" name="AutoShape 15"/>
          <p:cNvSpPr>
            <a:spLocks noChangeArrowheads="1"/>
          </p:cNvSpPr>
          <p:nvPr/>
        </p:nvSpPr>
        <p:spPr bwMode="auto">
          <a:xfrm>
            <a:off x="5372100" y="919388"/>
            <a:ext cx="1028700" cy="5715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7" name="AutoShape 16"/>
          <p:cNvSpPr>
            <a:spLocks noChangeArrowheads="1"/>
          </p:cNvSpPr>
          <p:nvPr/>
        </p:nvSpPr>
        <p:spPr bwMode="auto">
          <a:xfrm rot="16200000">
            <a:off x="1914525" y="2887797"/>
            <a:ext cx="571500" cy="1028700"/>
          </a:xfrm>
          <a:prstGeom prst="lightningBol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8" name="AutoShape 17"/>
          <p:cNvSpPr>
            <a:spLocks noChangeArrowheads="1"/>
          </p:cNvSpPr>
          <p:nvPr/>
        </p:nvSpPr>
        <p:spPr bwMode="auto">
          <a:xfrm>
            <a:off x="4629150" y="1743980"/>
            <a:ext cx="571500" cy="1028700"/>
          </a:xfrm>
          <a:prstGeom prst="lightningBol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909501" y="1583960"/>
            <a:ext cx="74176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</a:p>
        </p:txBody>
      </p:sp>
      <p:sp>
        <p:nvSpPr>
          <p:cNvPr id="60" name="Text Box 19"/>
          <p:cNvSpPr txBox="1">
            <a:spLocks noChangeArrowheads="1"/>
          </p:cNvSpPr>
          <p:nvPr/>
        </p:nvSpPr>
        <p:spPr bwMode="auto">
          <a:xfrm>
            <a:off x="2537460" y="1629680"/>
            <a:ext cx="466454" cy="28469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3961209" y="1572530"/>
            <a:ext cx="557808" cy="28469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</a:p>
        </p:txBody>
      </p:sp>
      <p:sp>
        <p:nvSpPr>
          <p:cNvPr id="62" name="Text Box 21"/>
          <p:cNvSpPr txBox="1">
            <a:spLocks noChangeArrowheads="1"/>
          </p:cNvSpPr>
          <p:nvPr/>
        </p:nvSpPr>
        <p:spPr bwMode="auto">
          <a:xfrm>
            <a:off x="5631656" y="1490888"/>
            <a:ext cx="511152" cy="28469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</a:p>
        </p:txBody>
      </p:sp>
      <p:sp>
        <p:nvSpPr>
          <p:cNvPr id="63" name="Rectangle 22"/>
          <p:cNvSpPr>
            <a:spLocks noChangeArrowheads="1"/>
          </p:cNvSpPr>
          <p:nvPr/>
        </p:nvSpPr>
        <p:spPr bwMode="auto">
          <a:xfrm>
            <a:off x="661987" y="2743289"/>
            <a:ext cx="595313" cy="28469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</a:p>
        </p:txBody>
      </p:sp>
      <p:sp>
        <p:nvSpPr>
          <p:cNvPr id="64" name="Rectangle 23"/>
          <p:cNvSpPr>
            <a:spLocks noChangeArrowheads="1"/>
          </p:cNvSpPr>
          <p:nvPr/>
        </p:nvSpPr>
        <p:spPr bwMode="auto">
          <a:xfrm>
            <a:off x="571500" y="3806143"/>
            <a:ext cx="104775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/>
              <a:t>（</a:t>
            </a:r>
            <a:r>
              <a:rPr lang="en-US" altLang="zh-CN"/>
              <a:t>10</a:t>
            </a:r>
            <a:r>
              <a:rPr lang="zh-CN" altLang="en-US"/>
              <a:t>）</a:t>
            </a:r>
          </a:p>
        </p:txBody>
      </p:sp>
      <p:sp>
        <p:nvSpPr>
          <p:cNvPr id="65" name="Rectangle 25"/>
          <p:cNvSpPr>
            <a:spLocks noChangeArrowheads="1"/>
          </p:cNvSpPr>
          <p:nvPr/>
        </p:nvSpPr>
        <p:spPr bwMode="auto">
          <a:xfrm>
            <a:off x="1943100" y="3744230"/>
            <a:ext cx="40005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9056" tIns="34529" rIns="69056" bIns="34529" anchor="ctr"/>
          <a:lstStyle/>
          <a:p>
            <a:pPr algn="ctr"/>
            <a:r>
              <a:rPr lang="zh-CN" altLang="en-US" dirty="0"/>
              <a:t>（</a:t>
            </a:r>
            <a:r>
              <a:rPr lang="en-US" altLang="zh-CN" dirty="0"/>
              <a:t>11</a:t>
            </a:r>
            <a:r>
              <a:rPr lang="zh-CN" altLang="en-US" dirty="0"/>
              <a:t>）</a:t>
            </a:r>
          </a:p>
        </p:txBody>
      </p:sp>
      <p:sp>
        <p:nvSpPr>
          <p:cNvPr id="66" name="Rectangle 26"/>
          <p:cNvSpPr>
            <a:spLocks noChangeArrowheads="1"/>
          </p:cNvSpPr>
          <p:nvPr/>
        </p:nvSpPr>
        <p:spPr bwMode="auto">
          <a:xfrm>
            <a:off x="3003913" y="3744230"/>
            <a:ext cx="520337" cy="2857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9056" tIns="34529" rIns="69056" bIns="34529" anchor="ctr"/>
          <a:lstStyle/>
          <a:p>
            <a:pPr algn="ctr"/>
            <a:r>
              <a:rPr lang="zh-CN" altLang="en-US" dirty="0"/>
              <a:t>（</a:t>
            </a:r>
            <a:r>
              <a:rPr lang="en-US" altLang="zh-CN" dirty="0"/>
              <a:t>12</a:t>
            </a:r>
            <a:r>
              <a:rPr lang="zh-CN" altLang="en-US" dirty="0"/>
              <a:t>）</a:t>
            </a:r>
          </a:p>
        </p:txBody>
      </p:sp>
      <p:sp>
        <p:nvSpPr>
          <p:cNvPr id="67" name="Rectangle 27"/>
          <p:cNvSpPr>
            <a:spLocks noChangeArrowheads="1"/>
          </p:cNvSpPr>
          <p:nvPr/>
        </p:nvSpPr>
        <p:spPr bwMode="auto">
          <a:xfrm>
            <a:off x="4259308" y="3714022"/>
            <a:ext cx="400050" cy="26357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9056" tIns="34529" rIns="69056" bIns="34529" anchor="ctr"/>
          <a:lstStyle/>
          <a:p>
            <a:pPr algn="ctr"/>
            <a:r>
              <a:rPr lang="zh-CN" altLang="en-US" dirty="0"/>
              <a:t>（</a:t>
            </a:r>
            <a:r>
              <a:rPr lang="en-US" altLang="zh-CN" dirty="0"/>
              <a:t>13</a:t>
            </a:r>
            <a:r>
              <a:rPr lang="zh-CN" altLang="en-US" dirty="0"/>
              <a:t>）</a:t>
            </a:r>
          </a:p>
        </p:txBody>
      </p:sp>
      <p:sp>
        <p:nvSpPr>
          <p:cNvPr id="68" name="Rectangle 28"/>
          <p:cNvSpPr>
            <a:spLocks noChangeArrowheads="1"/>
          </p:cNvSpPr>
          <p:nvPr/>
        </p:nvSpPr>
        <p:spPr bwMode="auto">
          <a:xfrm>
            <a:off x="3580096" y="2696480"/>
            <a:ext cx="597920" cy="285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9056" tIns="34529" rIns="69056" bIns="34529">
            <a:spAutoFit/>
          </a:bodyPr>
          <a:lstStyle/>
          <a:p>
            <a:pPr algn="ctr"/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</a:t>
            </a:r>
          </a:p>
        </p:txBody>
      </p:sp>
      <p:sp>
        <p:nvSpPr>
          <p:cNvPr id="69" name="Rectangle 30"/>
          <p:cNvSpPr>
            <a:spLocks noChangeArrowheads="1"/>
          </p:cNvSpPr>
          <p:nvPr/>
        </p:nvSpPr>
        <p:spPr bwMode="auto">
          <a:xfrm>
            <a:off x="4838701" y="2808708"/>
            <a:ext cx="618308" cy="2851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9056" tIns="34529" rIns="69056" bIns="34529">
            <a:spAutoFit/>
          </a:bodyPr>
          <a:lstStyle/>
          <a:p>
            <a:pPr algn="ctr"/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</a:t>
            </a: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6029325" y="2486930"/>
            <a:ext cx="742950" cy="285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9056" tIns="34529" rIns="69056" bIns="345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dirty="0"/>
              <a:t>（</a:t>
            </a:r>
            <a:r>
              <a:rPr lang="en-US" altLang="zh-CN" dirty="0"/>
              <a:t>9</a:t>
            </a:r>
            <a:r>
              <a:rPr lang="zh-CN" altLang="en-US" dirty="0"/>
              <a:t>）</a:t>
            </a:r>
          </a:p>
        </p:txBody>
      </p: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7207431" y="3740860"/>
            <a:ext cx="646017" cy="2851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9056" tIns="34529" rIns="69056" bIns="34529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（</a:t>
            </a:r>
            <a:r>
              <a:rPr lang="en-US" altLang="zh-CN" dirty="0"/>
              <a:t>15</a:t>
            </a:r>
            <a:r>
              <a:rPr lang="zh-CN" altLang="en-US" dirty="0"/>
              <a:t>）</a:t>
            </a:r>
          </a:p>
        </p:txBody>
      </p:sp>
      <p:sp>
        <p:nvSpPr>
          <p:cNvPr id="72" name="Text Box 33"/>
          <p:cNvSpPr txBox="1">
            <a:spLocks noChangeArrowheads="1"/>
          </p:cNvSpPr>
          <p:nvPr/>
        </p:nvSpPr>
        <p:spPr bwMode="auto">
          <a:xfrm>
            <a:off x="5731073" y="3712083"/>
            <a:ext cx="539354" cy="285176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</a:ln>
          <a:effectLst/>
        </p:spPr>
        <p:txBody>
          <a:bodyPr lIns="69056" tIns="34529" rIns="69056" bIns="345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/>
              <a:t>(14)</a:t>
            </a:r>
          </a:p>
        </p:txBody>
      </p:sp>
      <p:sp>
        <p:nvSpPr>
          <p:cNvPr id="73" name="Text Box 34"/>
          <p:cNvSpPr txBox="1">
            <a:spLocks noChangeArrowheads="1"/>
          </p:cNvSpPr>
          <p:nvPr/>
        </p:nvSpPr>
        <p:spPr bwMode="auto">
          <a:xfrm>
            <a:off x="716756" y="4168093"/>
            <a:ext cx="266803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</a:rPr>
              <a:t>答：</a:t>
            </a:r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） 和（</a:t>
            </a:r>
            <a:r>
              <a:rPr lang="en-US" altLang="zh-CN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）、</a:t>
            </a:r>
          </a:p>
        </p:txBody>
      </p:sp>
      <p:sp>
        <p:nvSpPr>
          <p:cNvPr id="74" name="Text Box 35"/>
          <p:cNvSpPr txBox="1">
            <a:spLocks noChangeArrowheads="1"/>
          </p:cNvSpPr>
          <p:nvPr/>
        </p:nvSpPr>
        <p:spPr bwMode="auto">
          <a:xfrm>
            <a:off x="4725591" y="4168093"/>
            <a:ext cx="193586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>
                <a:solidFill>
                  <a:srgbClr val="FF0000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2100" b="1">
                <a:solidFill>
                  <a:srgbClr val="FF0000"/>
                </a:solidFill>
                <a:sym typeface="Wingdings" panose="05000000000000000000" pitchFamily="2" charset="2"/>
              </a:rPr>
              <a:t>5</a:t>
            </a:r>
            <a:r>
              <a:rPr lang="zh-CN" altLang="en-US" sz="2100" b="1">
                <a:solidFill>
                  <a:srgbClr val="FF0000"/>
                </a:solidFill>
                <a:sym typeface="Wingdings" panose="05000000000000000000" pitchFamily="2" charset="2"/>
              </a:rPr>
              <a:t>）和（</a:t>
            </a:r>
            <a:r>
              <a:rPr lang="en-US" altLang="zh-CN" sz="2100" b="1">
                <a:solidFill>
                  <a:srgbClr val="FF0000"/>
                </a:solidFill>
                <a:sym typeface="Wingdings" panose="05000000000000000000" pitchFamily="2" charset="2"/>
              </a:rPr>
              <a:t>14</a:t>
            </a:r>
            <a:r>
              <a:rPr lang="zh-CN" altLang="en-US" sz="2100" b="1">
                <a:solidFill>
                  <a:srgbClr val="FF0000"/>
                </a:solidFill>
                <a:sym typeface="Wingdings" panose="05000000000000000000" pitchFamily="2" charset="2"/>
              </a:rPr>
              <a:t>）</a:t>
            </a:r>
          </a:p>
        </p:txBody>
      </p:sp>
      <p:sp>
        <p:nvSpPr>
          <p:cNvPr id="75" name="Text Box 36"/>
          <p:cNvSpPr txBox="1">
            <a:spLocks noChangeArrowheads="1"/>
          </p:cNvSpPr>
          <p:nvPr/>
        </p:nvSpPr>
        <p:spPr bwMode="auto">
          <a:xfrm>
            <a:off x="2945606" y="4168093"/>
            <a:ext cx="2205171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）和（</a:t>
            </a:r>
            <a:r>
              <a:rPr lang="en-US" altLang="zh-CN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12</a:t>
            </a:r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）、</a:t>
            </a:r>
          </a:p>
        </p:txBody>
      </p:sp>
      <p:sp>
        <p:nvSpPr>
          <p:cNvPr id="76" name="Text Box 37"/>
          <p:cNvSpPr txBox="1">
            <a:spLocks noChangeArrowheads="1"/>
          </p:cNvSpPr>
          <p:nvPr/>
        </p:nvSpPr>
        <p:spPr bwMode="auto">
          <a:xfrm>
            <a:off x="1239441" y="4606243"/>
            <a:ext cx="2205171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）和（</a:t>
            </a:r>
            <a:r>
              <a:rPr lang="en-US" altLang="zh-CN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15</a:t>
            </a:r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）、</a:t>
            </a:r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3059907" y="4616959"/>
            <a:ext cx="166568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8</a:t>
            </a:r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）和（</a:t>
            </a:r>
            <a:r>
              <a:rPr lang="en-US" altLang="zh-CN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11</a:t>
            </a:r>
            <a:r>
              <a:rPr lang="zh-CN" altLang="en-US" sz="2100" b="1" dirty="0">
                <a:solidFill>
                  <a:srgbClr val="FF0000"/>
                </a:solidFill>
                <a:sym typeface="Wingdings" panose="05000000000000000000" pitchFamily="2" charset="2"/>
              </a:rPr>
              <a:t>）</a:t>
            </a:r>
          </a:p>
        </p:txBody>
      </p:sp>
      <p:sp>
        <p:nvSpPr>
          <p:cNvPr id="78" name="Rectangle 28"/>
          <p:cNvSpPr>
            <a:spLocks noChangeArrowheads="1"/>
          </p:cNvSpPr>
          <p:nvPr/>
        </p:nvSpPr>
        <p:spPr bwMode="auto">
          <a:xfrm>
            <a:off x="2032284" y="2658380"/>
            <a:ext cx="597921" cy="28517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9056" tIns="34529" rIns="69056" bIns="34529">
            <a:spAutoFit/>
          </a:bodyPr>
          <a:lstStyle/>
          <a:p>
            <a:pPr algn="ctr"/>
            <a:r>
              <a:rPr lang="zh-CN" altLang="en-US" dirty="0" smtClean="0"/>
              <a:t>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ldLvl="0" animBg="1"/>
      <p:bldP spid="51" grpId="0" bldLvl="0" animBg="1"/>
      <p:bldP spid="52" grpId="0" bldLvl="0" animBg="1"/>
      <p:bldP spid="54" grpId="0" bldLvl="0" animBg="1"/>
      <p:bldP spid="55" grpId="0" bldLvl="0" animBg="1"/>
      <p:bldP spid="57" grpId="0" bldLvl="0" animBg="1"/>
      <p:bldP spid="58" grpId="0" bldLvl="0" animBg="1"/>
      <p:bldP spid="73" grpId="0" bldLvl="0" animBg="1"/>
      <p:bldP spid="74" grpId="0" bldLvl="0" animBg="1"/>
      <p:bldP spid="75" grpId="0" bldLvl="0" animBg="1"/>
      <p:bldP spid="76" grpId="0" bldLvl="0" animBg="1"/>
      <p:bldP spid="7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716882" y="1123337"/>
            <a:ext cx="650719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1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概念：</a:t>
            </a:r>
            <a:r>
              <a:rPr lang="zh-CN" altLang="en-US" sz="21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能够完全重合</a:t>
            </a:r>
            <a:r>
              <a:rPr lang="zh-CN" altLang="en-US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的两个三角形叫做全等三角形</a:t>
            </a: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</p:txBody>
      </p:sp>
      <p:sp>
        <p:nvSpPr>
          <p:cNvPr id="35" name="等腰三角形 34"/>
          <p:cNvSpPr/>
          <p:nvPr/>
        </p:nvSpPr>
        <p:spPr>
          <a:xfrm>
            <a:off x="1191368" y="3330346"/>
            <a:ext cx="1116874" cy="901337"/>
          </a:xfrm>
          <a:prstGeom prst="triangl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35"/>
          <p:cNvSpPr/>
          <p:nvPr/>
        </p:nvSpPr>
        <p:spPr>
          <a:xfrm>
            <a:off x="3598698" y="3317439"/>
            <a:ext cx="1116874" cy="901337"/>
          </a:xfrm>
          <a:prstGeom prst="triangl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622846" y="3037329"/>
            <a:ext cx="25872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>
                <a:latin typeface="Times New Roman" panose="02020603050405020304" pitchFamily="18" charset="0"/>
              </a:rPr>
              <a:t>A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37452" y="4080276"/>
            <a:ext cx="25872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latin typeface="Times New Roman" panose="02020603050405020304" pitchFamily="18" charset="0"/>
              </a:rPr>
              <a:t>B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248648" y="4133304"/>
            <a:ext cx="25872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latin typeface="Times New Roman" panose="02020603050405020304" pitchFamily="18" charset="0"/>
              </a:rPr>
              <a:t>C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025367" y="3037329"/>
            <a:ext cx="268343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latin typeface="Times New Roman" panose="02020603050405020304" pitchFamily="18" charset="0"/>
              </a:rPr>
              <a:t>D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344782" y="4080276"/>
            <a:ext cx="25872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latin typeface="Times New Roman" panose="02020603050405020304" pitchFamily="18" charset="0"/>
              </a:rPr>
              <a:t>E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715571" y="4093184"/>
            <a:ext cx="25872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latin typeface="Times New Roman" panose="02020603050405020304" pitchFamily="18" charset="0"/>
              </a:rPr>
              <a:t>F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文本框 6151"/>
          <p:cNvSpPr txBox="1">
            <a:spLocks noChangeArrowheads="1"/>
          </p:cNvSpPr>
          <p:nvPr/>
        </p:nvSpPr>
        <p:spPr bwMode="auto">
          <a:xfrm>
            <a:off x="716882" y="585435"/>
            <a:ext cx="4464203" cy="4385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全等形三角形的概念及表示方法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716883" y="1668803"/>
            <a:ext cx="7585234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1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表示方法：</a:t>
            </a:r>
            <a:r>
              <a:rPr lang="zh-CN" altLang="en-US" sz="2100" b="1" noProof="1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全等用符号“≌”表示，读作“全等于”</a:t>
            </a:r>
            <a:r>
              <a:rPr lang="en-US" altLang="zh-CN" sz="2100" b="1" noProof="1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记两个三角形全等时，通常把表示对应顶点的字母写在对应的位置上</a:t>
            </a:r>
            <a:r>
              <a:rPr lang="en-US" altLang="zh-CN" sz="2100" b="1" dirty="0">
                <a:solidFill>
                  <a:srgbClr val="0D0D0D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endParaRPr lang="en-US" altLang="zh-CN" sz="2100" b="1" noProof="1">
              <a:solidFill>
                <a:srgbClr val="0D0D0D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5513883" y="3625075"/>
            <a:ext cx="210383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ABC</a:t>
            </a:r>
            <a:r>
              <a:rPr lang="en-US" altLang="zh-CN" sz="2100" b="1" dirty="0">
                <a:solidFill>
                  <a:srgbClr val="C00000"/>
                </a:solidFill>
                <a:latin typeface="宋体" panose="02010600030101010101" pitchFamily="2" charset="-122"/>
              </a:rPr>
              <a:t>≌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DEF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ldLvl="0" animBg="1"/>
      <p:bldP spid="36" grpId="0" bldLvl="0" animBg="1"/>
      <p:bldP spid="37" grpId="0"/>
      <p:bldP spid="38" grpId="0"/>
      <p:bldP spid="39" grpId="0"/>
      <p:bldP spid="40" grpId="0"/>
      <p:bldP spid="41" grpId="0"/>
      <p:bldP spid="42" grpId="0"/>
      <p:bldP spid="43" grpId="0" bldLvl="0" animBg="1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11"/>
              <p:cNvSpPr txBox="1">
                <a:spLocks noChangeArrowheads="1"/>
              </p:cNvSpPr>
              <p:nvPr/>
            </p:nvSpPr>
            <p:spPr bwMode="auto">
              <a:xfrm>
                <a:off x="1462348" y="1640649"/>
                <a:ext cx="5729513" cy="2771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2100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①</a:t>
                </a:r>
                <a:r>
                  <a:rPr lang="zh-CN" altLang="en-US" sz="21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对应顶点：全等三角形中，能够重合的顶点</a:t>
                </a:r>
                <a:r>
                  <a:rPr lang="en-US" altLang="zh-CN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.</a:t>
                </a:r>
              </a:p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点</a:t>
                </a:r>
                <a:r>
                  <a:rPr lang="en-US" altLang="zh-CN" sz="1800" b="1" i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A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和点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＿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，点</a:t>
                </a:r>
                <a:r>
                  <a:rPr lang="en-US" altLang="zh-CN" sz="1800" b="1" i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B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和点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＿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，点</a:t>
                </a:r>
                <a:r>
                  <a:rPr lang="en-US" altLang="zh-CN" sz="1800" b="1" i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C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和点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＿</a:t>
                </a:r>
                <a:r>
                  <a:rPr lang="en-US" altLang="zh-CN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.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</a:t>
                </a:r>
                <a:endParaRPr lang="en-US" altLang="zh-CN" sz="1800" b="1" dirty="0">
                  <a:solidFill>
                    <a:srgbClr val="0D0D0D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  <a:p>
                <a:pPr eaLnBrk="1" hangingPunct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en-US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宋体" panose="02010600030101010101" pitchFamily="2" charset="-122"/>
                      </a:rPr>
                      <m:t>②</m:t>
                    </m:r>
                  </m:oMath>
                </a14:m>
                <a:r>
                  <a:rPr lang="zh-CN" altLang="en-US" sz="21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对应边：全等三角形中，能够重合的边</a:t>
                </a:r>
                <a:r>
                  <a:rPr lang="en-US" altLang="zh-CN" sz="21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.</a:t>
                </a:r>
              </a:p>
              <a:p>
                <a:pPr>
                  <a:lnSpc>
                    <a:spcPct val="150000"/>
                  </a:lnSpc>
                  <a:defRPr/>
                </a:pPr>
                <a:r>
                  <a:rPr lang="en-US" altLang="zh-CN" sz="1800" b="1" i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AB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和 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＿＿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，</a:t>
                </a:r>
                <a:r>
                  <a:rPr lang="en-US" altLang="zh-CN" sz="1800" b="1" i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BC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和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＿＿ 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，</a:t>
                </a:r>
                <a:r>
                  <a:rPr lang="en-US" altLang="zh-CN" sz="1800" b="1" i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AC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和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＿＿</a:t>
                </a:r>
                <a:r>
                  <a:rPr lang="en-US" altLang="zh-CN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.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 </a:t>
                </a:r>
                <a:endParaRPr lang="en-US" altLang="zh-CN" sz="1800" b="1" dirty="0">
                  <a:solidFill>
                    <a:srgbClr val="0D0D0D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100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③</a:t>
                </a:r>
                <a:r>
                  <a:rPr lang="zh-CN" altLang="en-US" sz="21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对应角：全等三角形中，能够重合的角</a:t>
                </a:r>
                <a:r>
                  <a:rPr lang="en-US" altLang="zh-CN" sz="21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.</a:t>
                </a:r>
              </a:p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∠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0D0D0D"/>
                        </a:solidFill>
                        <a:latin typeface="Cambria Math" panose="02040503050406030204"/>
                        <a:ea typeface="华文楷体" panose="02010600040101010101" pitchFamily="2" charset="-122"/>
                      </a:rPr>
                      <m:t>𝑨</m:t>
                    </m:r>
                  </m:oMath>
                </a14:m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和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＿＿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，∠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0D0D0D"/>
                        </a:solidFill>
                        <a:latin typeface="Cambria Math" panose="02040503050406030204"/>
                        <a:ea typeface="华文楷体" panose="02010600040101010101" pitchFamily="2" charset="-122"/>
                      </a:rPr>
                      <m:t>𝑩</m:t>
                    </m:r>
                  </m:oMath>
                </a14:m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和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＿＿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， ∠</a:t>
                </a:r>
                <a14:m>
                  <m:oMath xmlns:m="http://schemas.openxmlformats.org/officeDocument/2006/math">
                    <m:r>
                      <a:rPr lang="en-US" altLang="zh-CN" sz="1800" b="1" i="1" dirty="0">
                        <a:solidFill>
                          <a:srgbClr val="0D0D0D"/>
                        </a:solidFill>
                        <a:latin typeface="Cambria Math" panose="02040503050406030204"/>
                        <a:ea typeface="华文楷体" panose="02010600040101010101" pitchFamily="2" charset="-122"/>
                      </a:rPr>
                      <m:t>𝑪</m:t>
                    </m:r>
                  </m:oMath>
                </a14:m>
                <a:r>
                  <a:rPr lang="zh-CN" altLang="en-US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和</a:t>
                </a:r>
                <a:r>
                  <a:rPr lang="zh-CN" altLang="en-US" sz="1800" b="1" dirty="0">
                    <a:solidFill>
                      <a:srgbClr val="0D0D0D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＿＿</a:t>
                </a:r>
                <a:r>
                  <a:rPr lang="en-US" altLang="zh-CN" sz="1800" b="1" dirty="0">
                    <a:solidFill>
                      <a:srgbClr val="0D0D0D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62348" y="1640649"/>
                <a:ext cx="5729513" cy="2771816"/>
              </a:xfrm>
              <a:prstGeom prst="rect">
                <a:avLst/>
              </a:prstGeom>
              <a:blipFill rotWithShape="1">
                <a:blip r:embed="rId3"/>
                <a:stretch>
                  <a:fillRect l="-10" t="-16" r="8" b="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等腰三角形 2"/>
          <p:cNvSpPr/>
          <p:nvPr/>
        </p:nvSpPr>
        <p:spPr>
          <a:xfrm>
            <a:off x="1913547" y="489164"/>
            <a:ext cx="1116874" cy="901337"/>
          </a:xfrm>
          <a:prstGeom prst="triangl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b="1"/>
          </a:p>
        </p:txBody>
      </p:sp>
      <p:sp>
        <p:nvSpPr>
          <p:cNvPr id="4" name="等腰三角形 3"/>
          <p:cNvSpPr/>
          <p:nvPr/>
        </p:nvSpPr>
        <p:spPr>
          <a:xfrm>
            <a:off x="4365945" y="489165"/>
            <a:ext cx="1116874" cy="901337"/>
          </a:xfrm>
          <a:prstGeom prst="triangl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b="1"/>
          </a:p>
        </p:txBody>
      </p:sp>
      <p:sp>
        <p:nvSpPr>
          <p:cNvPr id="5" name="矩形 4"/>
          <p:cNvSpPr/>
          <p:nvPr/>
        </p:nvSpPr>
        <p:spPr>
          <a:xfrm>
            <a:off x="2325850" y="212165"/>
            <a:ext cx="25872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>
                <a:latin typeface="Times New Roman" panose="02020603050405020304" pitchFamily="18" charset="0"/>
              </a:rPr>
              <a:t>A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59631" y="1252002"/>
            <a:ext cx="25872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latin typeface="Times New Roman" panose="02020603050405020304" pitchFamily="18" charset="0"/>
              </a:rPr>
              <a:t>B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76782" y="1252001"/>
            <a:ext cx="25872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latin typeface="Times New Roman" panose="02020603050405020304" pitchFamily="18" charset="0"/>
              </a:rPr>
              <a:t>C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79551" y="212165"/>
            <a:ext cx="268343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latin typeface="Times New Roman" panose="02020603050405020304" pitchFamily="18" charset="0"/>
              </a:rPr>
              <a:t>D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15739" y="1252001"/>
            <a:ext cx="252399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latin typeface="Times New Roman" panose="02020603050405020304" pitchFamily="18" charset="0"/>
              </a:rPr>
              <a:t>E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33349" y="1336576"/>
            <a:ext cx="25872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latin typeface="Times New Roman" panose="02020603050405020304" pitchFamily="18" charset="0"/>
              </a:rPr>
              <a:t>F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2343834" y="2214201"/>
            <a:ext cx="29825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3624263" y="2214642"/>
            <a:ext cx="34584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4908132" y="2215764"/>
            <a:ext cx="34584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2125559" y="3090652"/>
            <a:ext cx="5715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3359468" y="3090652"/>
            <a:ext cx="5715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4734869" y="3090652"/>
            <a:ext cx="5715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</a:t>
            </a:r>
          </a:p>
        </p:txBody>
      </p:sp>
      <p:sp>
        <p:nvSpPr>
          <p:cNvPr id="17" name="Text Box 41"/>
          <p:cNvSpPr txBox="1">
            <a:spLocks noChangeArrowheads="1"/>
          </p:cNvSpPr>
          <p:nvPr/>
        </p:nvSpPr>
        <p:spPr bwMode="auto">
          <a:xfrm>
            <a:off x="2118540" y="3972053"/>
            <a:ext cx="8001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18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3389073" y="3964910"/>
            <a:ext cx="5715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18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4712592" y="3964909"/>
            <a:ext cx="6858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18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20" name="矩形 19"/>
          <p:cNvSpPr/>
          <p:nvPr/>
        </p:nvSpPr>
        <p:spPr>
          <a:xfrm>
            <a:off x="685979" y="1866341"/>
            <a:ext cx="514172" cy="154657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endParaRPr lang="en-US" altLang="zh-CN" sz="2400" b="1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</a:t>
            </a:r>
            <a:endParaRPr lang="en-US" altLang="zh-CN" sz="2400" b="1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2400" b="1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</a:t>
            </a:r>
            <a:endParaRPr lang="zh-CN" altLang="en-US" sz="15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1423</Words>
  <Application>Microsoft Office PowerPoint</Application>
  <PresentationFormat>全屏显示(16:9)</PresentationFormat>
  <Paragraphs>235</Paragraphs>
  <Slides>22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42" baseType="lpstr">
      <vt:lpstr>Adobe 楷体 Std R</vt:lpstr>
      <vt:lpstr>EU-B1X</vt:lpstr>
      <vt:lpstr>等线</vt:lpstr>
      <vt:lpstr>黑体</vt:lpstr>
      <vt:lpstr>华文仿宋</vt:lpstr>
      <vt:lpstr>华文行楷</vt:lpstr>
      <vt:lpstr>华文楷体</vt:lpstr>
      <vt:lpstr>华文宋体</vt:lpstr>
      <vt:lpstr>楷体_GB2312</vt:lpstr>
      <vt:lpstr>隶书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WWW.2PPT.COM
</vt:lpstr>
      <vt:lpstr>Equation.DSMT4</vt:lpstr>
      <vt:lpstr>CorelDRAW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2023-01-16T15:13:47Z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5A3687A43E7B4C6297702798A795AF55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