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69" r:id="rId3"/>
    <p:sldId id="256" r:id="rId4"/>
    <p:sldId id="258" r:id="rId5"/>
    <p:sldId id="259" r:id="rId6"/>
    <p:sldId id="257" r:id="rId7"/>
    <p:sldId id="261" r:id="rId8"/>
    <p:sldId id="262" r:id="rId9"/>
    <p:sldId id="263" r:id="rId10"/>
    <p:sldId id="264" r:id="rId11"/>
    <p:sldId id="265" r:id="rId12"/>
    <p:sldId id="273" r:id="rId13"/>
    <p:sldId id="267" r:id="rId14"/>
    <p:sldId id="270" r:id="rId15"/>
    <p:sldId id="268" r:id="rId16"/>
    <p:sldId id="271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00CC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6F07E8E-D7B2-4D82-AB8A-EA6384F599B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3E87AB5-AC9C-4133-8BC2-2A117DBCF22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8A8360-D7D8-44F5-B461-1DE56F012FA6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图片 1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19525"/>
              <a:ext cx="9144000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0"/>
              <a:ext cx="9144000" cy="5444089"/>
            </a:xfrm>
            <a:prstGeom prst="rect">
              <a:avLst/>
            </a:prstGeom>
            <a:gradFill flip="none" rotWithShape="1">
              <a:gsLst>
                <a:gs pos="70000">
                  <a:srgbClr val="EDE6C9"/>
                </a:gs>
                <a:gs pos="22000">
                  <a:srgbClr val="EDE6C9"/>
                </a:gs>
                <a:gs pos="100000">
                  <a:srgbClr val="ECDCAE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1281112"/>
            <a:ext cx="7089688" cy="113402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0" i="0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37" y="2496101"/>
            <a:ext cx="7089688" cy="47879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F46D-464F-4D92-AD5B-EA2FD86B980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FFA3-F956-4342-8742-E17509B0E05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EF1F-119B-462C-A019-3BD93B9E6BC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EF1F-119B-462C-A019-3BD93B9E6BC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718974"/>
            <a:ext cx="6996110" cy="957127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3868555"/>
            <a:ext cx="6996110" cy="618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0FD6-C263-4BF4-9623-98EBDA03AD0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5162-52F0-4797-8A4F-61D4681EE97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6E07-C03D-4409-BC9A-DD75387336C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B4F7-C360-47EB-9480-637D7CBC2DF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CC72-0933-42D9-875D-2A7057E9E0C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5" name="Forme libre 6"/>
          <p:cNvSpPr/>
          <p:nvPr userDrawn="1"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Forme libre 7"/>
          <p:cNvSpPr/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3A25-03C3-4EAD-9E00-0E7EAD66DB3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C8FD-8616-4EE2-8D9F-35929C4491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57EF1F-119B-462C-A019-3BD93B9E6BC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141277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7200" b="1" dirty="0" smtClean="0">
                <a:latin typeface="汉仪大宋简" pitchFamily="49" charset="-122"/>
                <a:ea typeface="汉仪大宋简" pitchFamily="49" charset="-122"/>
              </a:rPr>
              <a:t>运</a:t>
            </a:r>
            <a:r>
              <a:rPr lang="zh-CN" altLang="en-US" sz="7200" b="1" dirty="0">
                <a:latin typeface="汉仪大宋简" pitchFamily="49" charset="-122"/>
                <a:ea typeface="汉仪大宋简" pitchFamily="49" charset="-122"/>
              </a:rPr>
              <a:t>算的含义</a:t>
            </a:r>
            <a:endParaRPr lang="en-US" altLang="zh-CN" sz="5400" b="1" dirty="0"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437111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14313" y="714375"/>
            <a:ext cx="86788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你能说出下面各题分别用什么方法运算（只列算式不计算）。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285750" y="2286000"/>
            <a:ext cx="8501063" cy="3857625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六年级平均每班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38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人，一共有六个班，六年级一共有多少人？</a:t>
            </a:r>
          </a:p>
          <a:p>
            <a:pPr>
              <a:lnSpc>
                <a:spcPts val="5000"/>
              </a:lnSpc>
              <a:defRPr/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教室长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米，宽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米，长比宽多多少米？</a:t>
            </a:r>
          </a:p>
          <a:p>
            <a:pPr>
              <a:lnSpc>
                <a:spcPts val="5000"/>
              </a:lnSpc>
              <a:defRPr/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一套衣服原价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400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元，现在打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折出售，现价多少元？</a:t>
            </a:r>
          </a:p>
          <a:p>
            <a:pPr>
              <a:lnSpc>
                <a:spcPts val="5000"/>
              </a:lnSpc>
              <a:defRPr/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4.100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元买了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千克大米，每千克多少元？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7850" y="1989138"/>
            <a:ext cx="8208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求几个相同加数和的简便运算，用乘法。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0875" y="2781300"/>
            <a:ext cx="7200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求一个数的几倍是多少，用乘法。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2625" y="3644900"/>
            <a:ext cx="7200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求一个数的几分之几（或百分之几）是多少，用乘法。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2625" y="5084763"/>
            <a:ext cx="6408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求几何图形的面积、体积等。</a:t>
            </a:r>
          </a:p>
        </p:txBody>
      </p:sp>
      <p:sp>
        <p:nvSpPr>
          <p:cNvPr id="13318" name="WordArt 9"/>
          <p:cNvSpPr>
            <a:spLocks noChangeArrowheads="1" noChangeShapeType="1" noTextEdit="1"/>
          </p:cNvSpPr>
          <p:nvPr/>
        </p:nvSpPr>
        <p:spPr bwMode="auto">
          <a:xfrm>
            <a:off x="900113" y="571500"/>
            <a:ext cx="7127875" cy="985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楷体_GB2312"/>
              </a:rPr>
              <a:t>用到乘法运算的几种情形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57188" y="357188"/>
            <a:ext cx="7878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举例说明加法各部分之间的关系：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71500" y="1000125"/>
            <a:ext cx="79295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8=10</a:t>
            </a:r>
            <a:r>
              <a:rPr lang="en-US" altLang="zh-CN" sz="4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8=10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2     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2=10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8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57188" y="3214688"/>
            <a:ext cx="7134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举例说明减法各部分之间的关系：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5750" y="3929063"/>
            <a:ext cx="8301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lain" startAt="100"/>
            </a:pP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30=70   30=100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70  100=70</a:t>
            </a:r>
            <a:r>
              <a:rPr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30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285875" y="1785938"/>
            <a:ext cx="5072063" cy="1323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加数＋加数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和     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一个加数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和－另一个加数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86000" y="4643438"/>
            <a:ext cx="4286250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被减数－减数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差　　　　　　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defRPr/>
            </a:pP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减数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被减数－差　　　　　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defRPr/>
            </a:pP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被减数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差＋减数</a:t>
            </a:r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  <p:bldP spid="28682" grpId="0" animBg="1"/>
      <p:bldP spid="286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28688" y="1143000"/>
            <a:ext cx="306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加数</a:t>
            </a:r>
            <a:r>
              <a:rPr lang="zh-CN" altLang="en-US" sz="3200" b="1" dirty="0">
                <a:latin typeface="宋体" panose="02010600030101010101" pitchFamily="2" charset="-122"/>
              </a:rPr>
              <a:t>＋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加数</a:t>
            </a:r>
            <a:r>
              <a:rPr lang="zh-CN" altLang="en-US" sz="3200" b="1" dirty="0">
                <a:latin typeface="宋体" panose="02010600030101010101" pitchFamily="2" charset="-122"/>
              </a:rPr>
              <a:t>＝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和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44563" y="2332038"/>
            <a:ext cx="347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被减数</a:t>
            </a:r>
            <a:r>
              <a:rPr lang="zh-CN" altLang="en-US" sz="3200" b="1">
                <a:latin typeface="宋体" panose="02010600030101010101" pitchFamily="2" charset="-122"/>
              </a:rPr>
              <a:t>－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减数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差</a:t>
            </a:r>
          </a:p>
        </p:txBody>
      </p:sp>
      <p:sp>
        <p:nvSpPr>
          <p:cNvPr id="15364" name="AutoShape 5"/>
          <p:cNvSpPr/>
          <p:nvPr/>
        </p:nvSpPr>
        <p:spPr bwMode="auto">
          <a:xfrm>
            <a:off x="4498975" y="1312863"/>
            <a:ext cx="287338" cy="1463675"/>
          </a:xfrm>
          <a:prstGeom prst="rightBrace">
            <a:avLst>
              <a:gd name="adj1" fmla="val 42449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5365" name="AutoShape 7"/>
          <p:cNvSpPr/>
          <p:nvPr/>
        </p:nvSpPr>
        <p:spPr bwMode="auto">
          <a:xfrm>
            <a:off x="3357563" y="3240088"/>
            <a:ext cx="265112" cy="1441450"/>
          </a:xfrm>
          <a:prstGeom prst="leftBrace">
            <a:avLst>
              <a:gd name="adj1" fmla="val 45309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544888" y="3071813"/>
            <a:ext cx="2243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一个加数</a:t>
            </a:r>
            <a:r>
              <a:rPr lang="zh-CN" altLang="en-US" sz="3200" dirty="0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3544888" y="3678238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被减数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3946525" y="4257675"/>
            <a:ext cx="142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减数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765800" y="3059113"/>
            <a:ext cx="3806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和－另一个加数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5311775" y="3686175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减数</a:t>
            </a:r>
            <a:r>
              <a:rPr lang="zh-CN" altLang="en-US" sz="3200" b="1">
                <a:latin typeface="宋体" panose="02010600030101010101" pitchFamily="2" charset="-122"/>
              </a:rPr>
              <a:t>＋</a:t>
            </a:r>
            <a:r>
              <a:rPr lang="zh-CN" altLang="en-US" sz="3200" b="1">
                <a:ea typeface="楷体_GB2312" pitchFamily="49" charset="-122"/>
              </a:rPr>
              <a:t>差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5399088" y="4214813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被减数</a:t>
            </a:r>
            <a:r>
              <a:rPr lang="zh-CN" altLang="en-US" sz="3200" b="1">
                <a:latin typeface="宋体" panose="02010600030101010101" pitchFamily="2" charset="-122"/>
              </a:rPr>
              <a:t>－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差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07975" y="5143500"/>
            <a:ext cx="8478838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加法可用减法验算，减法可用加法或减法验算。</a:t>
            </a:r>
          </a:p>
        </p:txBody>
      </p:sp>
      <p:sp>
        <p:nvSpPr>
          <p:cNvPr id="15373" name="Text Box 37"/>
          <p:cNvSpPr txBox="1">
            <a:spLocks noChangeArrowheads="1"/>
          </p:cNvSpPr>
          <p:nvPr/>
        </p:nvSpPr>
        <p:spPr bwMode="auto">
          <a:xfrm>
            <a:off x="3762375" y="3146425"/>
            <a:ext cx="309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sp>
        <p:nvSpPr>
          <p:cNvPr id="15374" name="AutoShape 38"/>
          <p:cNvSpPr>
            <a:spLocks noChangeArrowheads="1"/>
          </p:cNvSpPr>
          <p:nvPr/>
        </p:nvSpPr>
        <p:spPr bwMode="auto">
          <a:xfrm>
            <a:off x="2143125" y="3643313"/>
            <a:ext cx="1096963" cy="485775"/>
          </a:xfrm>
          <a:prstGeom prst="notchedRight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 sz="9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7134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举例说明乘法各部分之间的关系：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625" y="3214688"/>
            <a:ext cx="7134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举例说明除法各部分之间的关系：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28625" y="1000125"/>
            <a:ext cx="75517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  7×8 =56        7 = 56÷8      8=56÷7</a:t>
            </a:r>
          </a:p>
          <a:p>
            <a:pPr eaLnBrk="1" hangingPunct="1"/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08038" y="3857625"/>
            <a:ext cx="7004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24÷4 =6     4=24÷6      24=6×4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590800" y="1785938"/>
            <a:ext cx="5124450" cy="13239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因数 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因数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积　　　  </a:t>
            </a:r>
            <a:endParaRPr lang="en-US" altLang="zh-CN" sz="3200" b="1" dirty="0">
              <a:solidFill>
                <a:schemeClr val="accent6">
                  <a:lumMod val="40000"/>
                  <a:lumOff val="60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一个因数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积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另一个因数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643188" y="4429125"/>
            <a:ext cx="3571875" cy="20621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除数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商　　       </a:t>
            </a:r>
            <a:endParaRPr lang="en-US" altLang="zh-CN" sz="3200" b="1" dirty="0">
              <a:solidFill>
                <a:schemeClr val="accent6">
                  <a:lumMod val="40000"/>
                  <a:lumOff val="60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除数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商　　　　</a:t>
            </a:r>
            <a:endParaRPr lang="en-US" altLang="zh-CN" sz="3200" b="1" dirty="0">
              <a:solidFill>
                <a:schemeClr val="accent6">
                  <a:lumMod val="40000"/>
                  <a:lumOff val="60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商</a:t>
            </a:r>
            <a:r>
              <a:rPr lang="en-US" altLang="zh-CN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× </a:t>
            </a:r>
            <a:r>
              <a:rPr lang="zh-CN" alt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楷体_GB2312" pitchFamily="49" charset="-122"/>
                <a:ea typeface="楷体_GB2312" pitchFamily="49" charset="-122"/>
              </a:rPr>
              <a:t>除数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 animBg="1"/>
      <p:bldP spid="297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4"/>
          <p:cNvSpPr txBox="1">
            <a:spLocks noChangeArrowheads="1"/>
          </p:cNvSpPr>
          <p:nvPr/>
        </p:nvSpPr>
        <p:spPr bwMode="auto">
          <a:xfrm>
            <a:off x="1360488" y="1143000"/>
            <a:ext cx="306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因数</a:t>
            </a:r>
            <a:r>
              <a:rPr lang="zh-CN" altLang="zh-CN" sz="3200" b="1"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因数＝积</a:t>
            </a:r>
          </a:p>
        </p:txBody>
      </p:sp>
      <p:sp>
        <p:nvSpPr>
          <p:cNvPr id="17411" name="Text Box 15"/>
          <p:cNvSpPr txBox="1">
            <a:spLocks noChangeArrowheads="1"/>
          </p:cNvSpPr>
          <p:nvPr/>
        </p:nvSpPr>
        <p:spPr bwMode="auto">
          <a:xfrm>
            <a:off x="890588" y="2332038"/>
            <a:ext cx="3481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zh-CN" altLang="zh-CN" sz="3200" b="1"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除数＝商</a:t>
            </a:r>
          </a:p>
        </p:txBody>
      </p:sp>
      <p:sp>
        <p:nvSpPr>
          <p:cNvPr id="17412" name="AutoShape 16"/>
          <p:cNvSpPr/>
          <p:nvPr/>
        </p:nvSpPr>
        <p:spPr bwMode="auto">
          <a:xfrm>
            <a:off x="4643438" y="1357313"/>
            <a:ext cx="288925" cy="1366837"/>
          </a:xfrm>
          <a:prstGeom prst="rightBrace">
            <a:avLst>
              <a:gd name="adj1" fmla="val 39423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7413" name="AutoShape 18"/>
          <p:cNvSpPr/>
          <p:nvPr/>
        </p:nvSpPr>
        <p:spPr bwMode="auto">
          <a:xfrm>
            <a:off x="3143250" y="3552825"/>
            <a:ext cx="190500" cy="1485900"/>
          </a:xfrm>
          <a:prstGeom prst="leftBrace">
            <a:avLst>
              <a:gd name="adj1" fmla="val 6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3398838" y="3357563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一个因数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7415" name="Text Box 20"/>
          <p:cNvSpPr txBox="1">
            <a:spLocks noChangeArrowheads="1"/>
          </p:cNvSpPr>
          <p:nvPr/>
        </p:nvSpPr>
        <p:spPr bwMode="auto">
          <a:xfrm>
            <a:off x="3382963" y="3963988"/>
            <a:ext cx="183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7416" name="Text Box 21"/>
          <p:cNvSpPr txBox="1">
            <a:spLocks noChangeArrowheads="1"/>
          </p:cNvSpPr>
          <p:nvPr/>
        </p:nvSpPr>
        <p:spPr bwMode="auto">
          <a:xfrm>
            <a:off x="3379788" y="4543425"/>
            <a:ext cx="142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除数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</a:p>
        </p:txBody>
      </p: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5503863" y="3362325"/>
            <a:ext cx="306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积</a:t>
            </a:r>
            <a:r>
              <a:rPr lang="zh-CN" altLang="zh-CN" sz="3200" b="1"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另一个因数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5105400" y="3997325"/>
            <a:ext cx="183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除数</a:t>
            </a:r>
            <a:r>
              <a:rPr lang="zh-CN" altLang="zh-CN" sz="3200" b="1">
                <a:latin typeface="宋体" panose="02010600030101010101" pitchFamily="2" charset="-122"/>
              </a:rPr>
              <a:t>×</a:t>
            </a:r>
            <a:r>
              <a:rPr lang="zh-CN" altLang="en-US" sz="3200" b="1">
                <a:ea typeface="楷体_GB2312" pitchFamily="49" charset="-122"/>
              </a:rPr>
              <a:t>商</a:t>
            </a: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4827588" y="4552950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zh-CN" altLang="zh-CN" sz="3200" b="1">
                <a:latin typeface="宋体" panose="02010600030101010101" pitchFamily="2" charset="-122"/>
              </a:rPr>
              <a:t>÷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商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57188" y="5429250"/>
            <a:ext cx="8429625" cy="584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ea typeface="楷体_GB2312" pitchFamily="49" charset="-122"/>
              </a:rPr>
              <a:t>乘法可用除法验算，除法可用乘法或除法验算。</a:t>
            </a:r>
          </a:p>
        </p:txBody>
      </p:sp>
      <p:sp>
        <p:nvSpPr>
          <p:cNvPr id="17421" name="AutoShape 41"/>
          <p:cNvSpPr>
            <a:spLocks noChangeArrowheads="1"/>
          </p:cNvSpPr>
          <p:nvPr/>
        </p:nvSpPr>
        <p:spPr bwMode="auto">
          <a:xfrm>
            <a:off x="2000250" y="405765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5"/>
          <p:cNvSpPr txBox="1">
            <a:spLocks noChangeArrowheads="1"/>
          </p:cNvSpPr>
          <p:nvPr/>
        </p:nvSpPr>
        <p:spPr bwMode="auto">
          <a:xfrm>
            <a:off x="357188" y="1571625"/>
            <a:ext cx="86074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  <a:cs typeface="Arial Unicode MS" pitchFamily="34" charset="-122"/>
              </a:rPr>
              <a:t>0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a×0=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0÷a=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0=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a×1=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 err="1">
                <a:latin typeface="楷体_GB2312" pitchFamily="49" charset="-122"/>
                <a:ea typeface="楷体_GB2312" pitchFamily="49" charset="-122"/>
              </a:rPr>
              <a:t>a÷a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a÷1=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   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1÷a=</a:t>
            </a:r>
            <a:r>
              <a: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(   )</a:t>
            </a:r>
            <a:endParaRPr lang="zh-CN" altLang="en-US" sz="3600" b="1" dirty="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35" name="TextBox 16"/>
          <p:cNvSpPr txBox="1">
            <a:spLocks noChangeArrowheads="1"/>
          </p:cNvSpPr>
          <p:nvPr/>
        </p:nvSpPr>
        <p:spPr bwMode="auto">
          <a:xfrm>
            <a:off x="357188" y="928688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在四则运算中，还要注意以下一些特殊情况：</a:t>
            </a:r>
          </a:p>
        </p:txBody>
      </p:sp>
      <p:sp>
        <p:nvSpPr>
          <p:cNvPr id="18436" name="TextBox 18"/>
          <p:cNvSpPr txBox="1">
            <a:spLocks noChangeArrowheads="1"/>
          </p:cNvSpPr>
          <p:nvPr/>
        </p:nvSpPr>
        <p:spPr bwMode="auto">
          <a:xfrm>
            <a:off x="357188" y="5357813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注意：在上面算式中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作除数是不能是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000250" y="185737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000250" y="2928938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987925" y="2928938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987925" y="4000500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000250" y="4071938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rPr>
              <a:t>0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Arial Unicode MS" pitchFamily="34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910138" y="199072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rPr>
              <a:t>0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Arial Unicode MS" pitchFamily="34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916863" y="1928813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rPr>
              <a:t>0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Arial Unicode MS" pitchFamily="34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929563" y="300037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rPr>
              <a:t>1</a:t>
            </a:r>
            <a:endParaRPr lang="zh-CN" altLang="en-US" sz="4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  <a:cs typeface="Arial Unicode MS" pitchFamily="34" charset="-122"/>
            </a:endParaRPr>
          </a:p>
        </p:txBody>
      </p:sp>
      <p:grpSp>
        <p:nvGrpSpPr>
          <p:cNvPr id="2" name="组合 31"/>
          <p:cNvGrpSpPr/>
          <p:nvPr/>
        </p:nvGrpSpPr>
        <p:grpSpPr bwMode="auto">
          <a:xfrm>
            <a:off x="7967663" y="4000500"/>
            <a:ext cx="390525" cy="912813"/>
            <a:chOff x="7643834" y="4143380"/>
            <a:chExt cx="389844" cy="913380"/>
          </a:xfrm>
        </p:grpSpPr>
        <p:sp>
          <p:nvSpPr>
            <p:cNvPr id="18446" name="矩形 27"/>
            <p:cNvSpPr>
              <a:spLocks noChangeArrowheads="1"/>
            </p:cNvSpPr>
            <p:nvPr/>
          </p:nvSpPr>
          <p:spPr bwMode="auto">
            <a:xfrm>
              <a:off x="7643834" y="4143380"/>
              <a:ext cx="389844" cy="913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1</a:t>
              </a:r>
            </a:p>
            <a:p>
              <a:pPr algn="ctr">
                <a:lnSpc>
                  <a:spcPts val="3200"/>
                </a:lnSpc>
              </a:pPr>
              <a:r>
                <a:rPr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a</a:t>
              </a:r>
              <a:endPara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endParaRPr>
            </a:p>
          </p:txBody>
        </p:sp>
        <p:cxnSp>
          <p:nvCxnSpPr>
            <p:cNvPr id="30" name="直接连接符 29"/>
            <p:cNvCxnSpPr>
              <a:stCxn id="18446" idx="1"/>
              <a:endCxn id="18446" idx="3"/>
            </p:cNvCxnSpPr>
            <p:nvPr/>
          </p:nvCxnSpPr>
          <p:spPr>
            <a:xfrm rot="10800000" flipH="1">
              <a:off x="7643834" y="4600864"/>
              <a:ext cx="389844" cy="158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6"/>
          <p:cNvSpPr txBox="1">
            <a:spLocks noChangeArrowheads="1"/>
          </p:cNvSpPr>
          <p:nvPr/>
        </p:nvSpPr>
        <p:spPr bwMode="auto">
          <a:xfrm>
            <a:off x="642938" y="928688"/>
            <a:ext cx="378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计算下面各题：</a:t>
            </a:r>
          </a:p>
        </p:txBody>
      </p:sp>
      <p:grpSp>
        <p:nvGrpSpPr>
          <p:cNvPr id="19459" name="组合 45"/>
          <p:cNvGrpSpPr/>
          <p:nvPr/>
        </p:nvGrpSpPr>
        <p:grpSpPr bwMode="auto">
          <a:xfrm>
            <a:off x="1143000" y="1785938"/>
            <a:ext cx="6689725" cy="3416300"/>
            <a:chOff x="571472" y="1571612"/>
            <a:chExt cx="6689585" cy="3416340"/>
          </a:xfrm>
        </p:grpSpPr>
        <p:sp>
          <p:nvSpPr>
            <p:cNvPr id="19460" name="TextBox 15"/>
            <p:cNvSpPr txBox="1">
              <a:spLocks noChangeArrowheads="1"/>
            </p:cNvSpPr>
            <p:nvPr/>
          </p:nvSpPr>
          <p:spPr bwMode="auto">
            <a:xfrm>
              <a:off x="571472" y="1571612"/>
              <a:ext cx="6689585" cy="3416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</a:pPr>
              <a:r>
                <a:rPr lang="en-US" altLang="zh-CN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73.05</a:t>
              </a:r>
              <a:r>
                <a:rPr lang="zh-CN" altLang="en-US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－</a:t>
              </a:r>
              <a:r>
                <a:rPr lang="en-US" altLang="zh-CN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3.96        27.8×1.4</a:t>
              </a:r>
              <a:endPara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endParaRPr>
            </a:p>
            <a:p>
              <a:pPr eaLnBrk="1" hangingPunct="1">
                <a:lnSpc>
                  <a:spcPct val="200000"/>
                </a:lnSpc>
              </a:pPr>
              <a:r>
                <a:rPr lang="en-US" altLang="zh-CN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3.12÷15 </a:t>
              </a:r>
              <a:r>
                <a:rPr lang="en-US" altLang="zh-CN" sz="36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         </a:t>
              </a:r>
              <a:r>
                <a:rPr lang="en-US" altLang="zh-CN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53</a:t>
              </a:r>
              <a:r>
                <a:rPr lang="zh-CN" altLang="en-US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＋</a:t>
              </a:r>
              <a:r>
                <a:rPr lang="en-US" altLang="zh-CN" sz="32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47</a:t>
              </a:r>
              <a:endParaRPr lang="en-US" altLang="zh-CN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endParaRPr>
            </a:p>
            <a:p>
              <a:pPr eaLnBrk="1" hangingPunct="1">
                <a:lnSpc>
                  <a:spcPct val="200000"/>
                </a:lnSpc>
              </a:pPr>
              <a:r>
                <a:rPr lang="zh-CN" altLang="en-US" sz="36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  －  ＋    </a:t>
              </a:r>
              <a:r>
                <a:rPr lang="en-US" altLang="zh-CN" sz="36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 </a:t>
              </a:r>
              <a:r>
                <a:rPr lang="zh-CN" altLang="en-US" sz="36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      </a:t>
              </a:r>
              <a:r>
                <a:rPr lang="en-US" altLang="zh-CN" sz="3600" b="1" dirty="0">
                  <a:latin typeface="楷体_GB2312" pitchFamily="49" charset="-122"/>
                  <a:ea typeface="楷体_GB2312" pitchFamily="49" charset="-122"/>
                  <a:cs typeface="Arial Unicode MS" pitchFamily="34" charset="-122"/>
                </a:rPr>
                <a:t>×  ÷5  </a:t>
              </a:r>
              <a:endParaRPr lang="zh-CN" altLang="en-US" sz="36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  <a:cs typeface="Arial Unicode MS" pitchFamily="34" charset="-122"/>
              </a:endParaRPr>
            </a:p>
          </p:txBody>
        </p:sp>
        <p:grpSp>
          <p:nvGrpSpPr>
            <p:cNvPr id="19461" name="组合 31"/>
            <p:cNvGrpSpPr/>
            <p:nvPr/>
          </p:nvGrpSpPr>
          <p:grpSpPr bwMode="auto">
            <a:xfrm>
              <a:off x="642915" y="4000504"/>
              <a:ext cx="391451" cy="913075"/>
              <a:chOff x="7643833" y="4143380"/>
              <a:chExt cx="391445" cy="913385"/>
            </a:xfrm>
          </p:grpSpPr>
          <p:sp>
            <p:nvSpPr>
              <p:cNvPr id="19474" name="矩形 27"/>
              <p:cNvSpPr>
                <a:spLocks noChangeArrowheads="1"/>
              </p:cNvSpPr>
              <p:nvPr/>
            </p:nvSpPr>
            <p:spPr bwMode="auto">
              <a:xfrm>
                <a:off x="7643834" y="4143380"/>
                <a:ext cx="391444" cy="913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4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5</a:t>
                </a:r>
                <a:endParaRPr lang="zh-CN" altLang="en-US" sz="3200" b="1">
                  <a:latin typeface="楷体_GB2312" pitchFamily="49" charset="-122"/>
                  <a:ea typeface="楷体_GB2312" pitchFamily="49" charset="-122"/>
                  <a:cs typeface="Arial Unicode MS" pitchFamily="34" charset="-122"/>
                </a:endParaRPr>
              </a:p>
            </p:txBody>
          </p:sp>
          <p:cxnSp>
            <p:nvCxnSpPr>
              <p:cNvPr id="18" name="直接连接符 17"/>
              <p:cNvCxnSpPr>
                <a:stCxn id="19474" idx="1"/>
                <a:endCxn id="19474" idx="3"/>
              </p:cNvCxnSpPr>
              <p:nvPr/>
            </p:nvCxnSpPr>
            <p:spPr>
              <a:xfrm rot="10800000" flipH="1">
                <a:off x="7643827" y="4600752"/>
                <a:ext cx="39209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62" name="组合 31"/>
            <p:cNvGrpSpPr/>
            <p:nvPr/>
          </p:nvGrpSpPr>
          <p:grpSpPr bwMode="auto">
            <a:xfrm>
              <a:off x="1665879" y="4000504"/>
              <a:ext cx="391451" cy="913075"/>
              <a:chOff x="7643833" y="4143380"/>
              <a:chExt cx="391445" cy="913385"/>
            </a:xfrm>
          </p:grpSpPr>
          <p:sp>
            <p:nvSpPr>
              <p:cNvPr id="19472" name="矩形 27"/>
              <p:cNvSpPr>
                <a:spLocks noChangeArrowheads="1"/>
              </p:cNvSpPr>
              <p:nvPr/>
            </p:nvSpPr>
            <p:spPr bwMode="auto">
              <a:xfrm>
                <a:off x="7643834" y="4143380"/>
                <a:ext cx="391444" cy="913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2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3</a:t>
                </a:r>
                <a:endParaRPr lang="zh-CN" altLang="en-US" sz="3200" b="1">
                  <a:latin typeface="楷体_GB2312" pitchFamily="49" charset="-122"/>
                  <a:ea typeface="楷体_GB2312" pitchFamily="49" charset="-122"/>
                  <a:cs typeface="Arial Unicode MS" pitchFamily="34" charset="-122"/>
                </a:endParaRPr>
              </a:p>
            </p:txBody>
          </p:sp>
          <p:cxnSp>
            <p:nvCxnSpPr>
              <p:cNvPr id="33" name="直接连接符 32"/>
              <p:cNvCxnSpPr>
                <a:stCxn id="19472" idx="1"/>
                <a:endCxn id="19472" idx="3"/>
              </p:cNvCxnSpPr>
              <p:nvPr/>
            </p:nvCxnSpPr>
            <p:spPr>
              <a:xfrm rot="10800000" flipH="1">
                <a:off x="7643191" y="4600752"/>
                <a:ext cx="39209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63" name="组合 31"/>
            <p:cNvGrpSpPr/>
            <p:nvPr/>
          </p:nvGrpSpPr>
          <p:grpSpPr bwMode="auto">
            <a:xfrm>
              <a:off x="2675806" y="4000504"/>
              <a:ext cx="391451" cy="913075"/>
              <a:chOff x="7643841" y="4143380"/>
              <a:chExt cx="391445" cy="913385"/>
            </a:xfrm>
          </p:grpSpPr>
          <p:sp>
            <p:nvSpPr>
              <p:cNvPr id="19470" name="矩形 27"/>
              <p:cNvSpPr>
                <a:spLocks noChangeArrowheads="1"/>
              </p:cNvSpPr>
              <p:nvPr/>
            </p:nvSpPr>
            <p:spPr bwMode="auto">
              <a:xfrm>
                <a:off x="7643841" y="4143380"/>
                <a:ext cx="391445" cy="913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1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6</a:t>
                </a:r>
                <a:endParaRPr lang="zh-CN" altLang="en-US" sz="3200" b="1">
                  <a:latin typeface="楷体_GB2312" pitchFamily="49" charset="-122"/>
                  <a:ea typeface="楷体_GB2312" pitchFamily="49" charset="-122"/>
                  <a:cs typeface="Arial Unicode MS" pitchFamily="34" charset="-122"/>
                </a:endParaRPr>
              </a:p>
            </p:txBody>
          </p:sp>
          <p:cxnSp>
            <p:nvCxnSpPr>
              <p:cNvPr id="36" name="直接连接符 35"/>
              <p:cNvCxnSpPr>
                <a:stCxn id="19470" idx="1"/>
                <a:endCxn id="19470" idx="3"/>
              </p:cNvCxnSpPr>
              <p:nvPr/>
            </p:nvCxnSpPr>
            <p:spPr>
              <a:xfrm rot="10800000" flipH="1">
                <a:off x="7644488" y="4600752"/>
                <a:ext cx="390511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64" name="组合 31"/>
            <p:cNvGrpSpPr/>
            <p:nvPr/>
          </p:nvGrpSpPr>
          <p:grpSpPr bwMode="auto">
            <a:xfrm>
              <a:off x="4648550" y="4016129"/>
              <a:ext cx="391450" cy="913075"/>
              <a:chOff x="7643826" y="4143381"/>
              <a:chExt cx="391444" cy="913385"/>
            </a:xfrm>
          </p:grpSpPr>
          <p:sp>
            <p:nvSpPr>
              <p:cNvPr id="19468" name="矩形 27"/>
              <p:cNvSpPr>
                <a:spLocks noChangeArrowheads="1"/>
              </p:cNvSpPr>
              <p:nvPr/>
            </p:nvSpPr>
            <p:spPr bwMode="auto">
              <a:xfrm>
                <a:off x="7643827" y="4143381"/>
                <a:ext cx="391443" cy="913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3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4</a:t>
                </a:r>
                <a:endParaRPr lang="zh-CN" altLang="en-US" sz="3200" b="1">
                  <a:latin typeface="楷体_GB2312" pitchFamily="49" charset="-122"/>
                  <a:ea typeface="楷体_GB2312" pitchFamily="49" charset="-122"/>
                  <a:cs typeface="Arial Unicode MS" pitchFamily="34" charset="-122"/>
                </a:endParaRPr>
              </a:p>
            </p:txBody>
          </p:sp>
          <p:cxnSp>
            <p:nvCxnSpPr>
              <p:cNvPr id="39" name="直接连接符 38"/>
              <p:cNvCxnSpPr>
                <a:stCxn id="19468" idx="1"/>
                <a:endCxn id="19468" idx="3"/>
              </p:cNvCxnSpPr>
              <p:nvPr/>
            </p:nvCxnSpPr>
            <p:spPr>
              <a:xfrm rot="10800000" flipH="1">
                <a:off x="7643363" y="4601004"/>
                <a:ext cx="39209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65" name="组合 31"/>
            <p:cNvGrpSpPr/>
            <p:nvPr/>
          </p:nvGrpSpPr>
          <p:grpSpPr bwMode="auto">
            <a:xfrm>
              <a:off x="5577250" y="4016129"/>
              <a:ext cx="391451" cy="913075"/>
              <a:chOff x="7643832" y="4143381"/>
              <a:chExt cx="391445" cy="913385"/>
            </a:xfrm>
          </p:grpSpPr>
          <p:sp>
            <p:nvSpPr>
              <p:cNvPr id="19466" name="矩形 27"/>
              <p:cNvSpPr>
                <a:spLocks noChangeArrowheads="1"/>
              </p:cNvSpPr>
              <p:nvPr/>
            </p:nvSpPr>
            <p:spPr bwMode="auto">
              <a:xfrm>
                <a:off x="7643833" y="4143381"/>
                <a:ext cx="391444" cy="913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1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altLang="zh-CN" sz="3200" b="1">
                    <a:latin typeface="楷体_GB2312" pitchFamily="49" charset="-122"/>
                    <a:ea typeface="楷体_GB2312" pitchFamily="49" charset="-122"/>
                    <a:cs typeface="Arial Unicode MS" pitchFamily="34" charset="-122"/>
                  </a:rPr>
                  <a:t>3</a:t>
                </a:r>
                <a:endParaRPr lang="zh-CN" altLang="en-US" sz="3200" b="1">
                  <a:latin typeface="楷体_GB2312" pitchFamily="49" charset="-122"/>
                  <a:ea typeface="楷体_GB2312" pitchFamily="49" charset="-122"/>
                  <a:cs typeface="Arial Unicode MS" pitchFamily="34" charset="-122"/>
                </a:endParaRPr>
              </a:p>
            </p:txBody>
          </p:sp>
          <p:cxnSp>
            <p:nvCxnSpPr>
              <p:cNvPr id="42" name="直接连接符 41"/>
              <p:cNvCxnSpPr>
                <a:stCxn id="19466" idx="1"/>
                <a:endCxn id="19466" idx="3"/>
              </p:cNvCxnSpPr>
              <p:nvPr/>
            </p:nvCxnSpPr>
            <p:spPr>
              <a:xfrm rot="10800000" flipH="1">
                <a:off x="7643337" y="4601004"/>
                <a:ext cx="39209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3143250" y="2000250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114675" y="5000625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435225" y="2178050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715125" y="2214563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3143250" y="1857375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3114675" y="5145088"/>
            <a:ext cx="2879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14500" y="1428750"/>
            <a:ext cx="1441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加法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00750" y="1428750"/>
            <a:ext cx="1441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减法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701800" y="4643438"/>
            <a:ext cx="1441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乘法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143625" y="4643438"/>
            <a:ext cx="1441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除法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357563" y="1143000"/>
            <a:ext cx="257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互为逆运算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143000" y="2571750"/>
            <a:ext cx="13604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求相同加数和的简便运算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715125" y="2500313"/>
            <a:ext cx="1428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求相同减数个数的简便运算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268662" y="5143500"/>
            <a:ext cx="257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互为逆运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算 </a:t>
            </a:r>
            <a:endParaRPr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/>
      <p:bldP spid="22537" grpId="0"/>
      <p:bldP spid="22538" grpId="0"/>
      <p:bldP spid="22539" grpId="0"/>
      <p:bldP spid="22540" grpId="0"/>
      <p:bldP spid="22542" grpId="0"/>
      <p:bldP spid="22543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1285875" y="4857750"/>
            <a:ext cx="60721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根据以上信息你能提出哪些</a:t>
            </a:r>
          </a:p>
          <a:p>
            <a:pPr algn="ctr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数学问题？使用了哪些运算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?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099" name="Picture 3" descr="xxsx6bpage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500063"/>
            <a:ext cx="7786687" cy="425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85750" y="571500"/>
            <a:ext cx="4300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我们提出的问题：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85750" y="1500188"/>
            <a:ext cx="7904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两个同学一共折了多少只纸鹤？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928688" y="2349500"/>
            <a:ext cx="7110412" cy="863600"/>
            <a:chOff x="1039" y="2568"/>
            <a:chExt cx="4479" cy="544"/>
          </a:xfrm>
        </p:grpSpPr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066" y="2568"/>
              <a:ext cx="4383" cy="5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039" y="2663"/>
              <a:ext cx="447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latin typeface="楷体_GB2312" pitchFamily="49" charset="-122"/>
                  <a:ea typeface="楷体_GB2312" pitchFamily="49" charset="-122"/>
                </a:rPr>
                <a:t>你用什么方法来计算呢？为什么？</a:t>
              </a:r>
            </a:p>
          </p:txBody>
        </p:sp>
      </p:grp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928688" y="4786313"/>
            <a:ext cx="7429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加法的意义：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把两个或两个以上的数合并成一个数的运算。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785938" y="3292475"/>
            <a:ext cx="4564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26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65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928688" y="3929063"/>
            <a:ext cx="7904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答：两个同学一共折了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65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只纸鹤。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473" grpId="0"/>
      <p:bldP spid="194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14375" y="1285875"/>
            <a:ext cx="5314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还要折多少只纸鹤？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1500" y="4786313"/>
            <a:ext cx="8072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减法的意义：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已知两个数的和和其中的一个加数，求另一个数的运算。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857375" y="3071813"/>
            <a:ext cx="4564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120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65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（只）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71625" y="4000500"/>
            <a:ext cx="5332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答：还要折</a:t>
            </a: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55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只纸鹤。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042988" y="2133600"/>
            <a:ext cx="7138987" cy="863600"/>
            <a:chOff x="1066" y="2568"/>
            <a:chExt cx="4497" cy="544"/>
          </a:xfrm>
        </p:grpSpPr>
        <p:sp>
          <p:nvSpPr>
            <p:cNvPr id="6152" name="Rectangle 9"/>
            <p:cNvSpPr>
              <a:spLocks noChangeArrowheads="1"/>
            </p:cNvSpPr>
            <p:nvPr/>
          </p:nvSpPr>
          <p:spPr bwMode="auto">
            <a:xfrm>
              <a:off x="1066" y="2568"/>
              <a:ext cx="4383" cy="5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153" name="Text Box 10"/>
            <p:cNvSpPr txBox="1">
              <a:spLocks noChangeArrowheads="1"/>
            </p:cNvSpPr>
            <p:nvPr/>
          </p:nvSpPr>
          <p:spPr bwMode="auto">
            <a:xfrm>
              <a:off x="1084" y="2619"/>
              <a:ext cx="447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latin typeface="楷体_GB2312" pitchFamily="49" charset="-122"/>
                  <a:ea typeface="楷体_GB2312" pitchFamily="49" charset="-122"/>
                </a:rPr>
                <a:t>你用什么方法来计算呢？为什么？</a:t>
              </a:r>
            </a:p>
          </p:txBody>
        </p:sp>
      </p:grp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285750" y="571500"/>
            <a:ext cx="4300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我们提出的问题：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23938" y="1130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8625" y="506413"/>
            <a:ext cx="274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口头说算式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0063" y="1300163"/>
            <a:ext cx="7786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六年级有男生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人，女生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59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人，六年级一共有学生多少人？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8163" y="3357563"/>
            <a:ext cx="78914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六年级有男生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人，女生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59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人，六年级男生比女生多多少人？（女生再添上几人就与男生同样多？）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71813" y="2640013"/>
            <a:ext cx="1577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59</a:t>
            </a:r>
            <a:endParaRPr lang="zh-CN" altLang="en-US" sz="36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8338" y="5283200"/>
            <a:ext cx="1577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77</a:t>
            </a:r>
            <a:r>
              <a:rPr lang="zh-CN" altLang="en-US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59</a:t>
            </a:r>
            <a:endParaRPr lang="zh-CN" altLang="en-US" sz="36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0" grpId="0"/>
      <p:bldP spid="18441" grpId="0"/>
      <p:bldP spid="184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xxsx6bpage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428625"/>
            <a:ext cx="45720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43438" y="1857375"/>
            <a:ext cx="4300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一共需要多少钱？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286000" y="3571875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52×1.5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78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878013" y="4840288"/>
            <a:ext cx="4454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答：一共需要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78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元。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982788" y="4286250"/>
            <a:ext cx="4589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（求</a:t>
            </a: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52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1.5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是多少）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85813" y="54292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乘法的意义：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求几个相同加数的和的简便运算。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  <p:bldP spid="22536" grpId="0"/>
      <p:bldP spid="22537" grpId="0"/>
      <p:bldP spid="225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285750" y="5857875"/>
            <a:ext cx="8523288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求一个数的几分之几是多少用乘法计算。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214563" y="5072063"/>
            <a:ext cx="5075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答：一共用了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15 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pic>
        <p:nvPicPr>
          <p:cNvPr id="9220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5072063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50"/>
          <p:cNvGrpSpPr/>
          <p:nvPr/>
        </p:nvGrpSpPr>
        <p:grpSpPr bwMode="auto">
          <a:xfrm>
            <a:off x="2071688" y="3143250"/>
            <a:ext cx="6116637" cy="1117600"/>
            <a:chOff x="2357422" y="2928935"/>
            <a:chExt cx="6117516" cy="1118912"/>
          </a:xfrm>
        </p:grpSpPr>
        <p:grpSp>
          <p:nvGrpSpPr>
            <p:cNvPr id="9235" name="组合 22"/>
            <p:cNvGrpSpPr/>
            <p:nvPr/>
          </p:nvGrpSpPr>
          <p:grpSpPr bwMode="auto">
            <a:xfrm>
              <a:off x="2357422" y="2928936"/>
              <a:ext cx="1584007" cy="1118911"/>
              <a:chOff x="5143504" y="3857628"/>
              <a:chExt cx="1584352" cy="1119566"/>
            </a:xfrm>
          </p:grpSpPr>
          <p:sp>
            <p:nvSpPr>
              <p:cNvPr id="9243" name="TextBox 28"/>
              <p:cNvSpPr txBox="1">
                <a:spLocks noChangeArrowheads="1"/>
              </p:cNvSpPr>
              <p:nvPr/>
            </p:nvSpPr>
            <p:spPr bwMode="auto">
              <a:xfrm>
                <a:off x="5143504" y="4071942"/>
                <a:ext cx="697940" cy="6060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18</a:t>
                </a:r>
                <a:endParaRPr lang="zh-CN" altLang="en-US" sz="40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grpSp>
            <p:nvGrpSpPr>
              <p:cNvPr id="9244" name="组合 15"/>
              <p:cNvGrpSpPr/>
              <p:nvPr/>
            </p:nvGrpSpPr>
            <p:grpSpPr bwMode="auto">
              <a:xfrm>
                <a:off x="6286512" y="3857628"/>
                <a:ext cx="441344" cy="1119566"/>
                <a:chOff x="5143504" y="3857628"/>
                <a:chExt cx="441344" cy="1119566"/>
              </a:xfrm>
            </p:grpSpPr>
            <p:sp>
              <p:nvSpPr>
                <p:cNvPr id="9246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857628"/>
                  <a:ext cx="441344" cy="11195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1</a:t>
                  </a:r>
                </a:p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3</a:t>
                  </a:r>
                  <a:endParaRPr lang="zh-CN" altLang="en-US" sz="4000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cxnSp>
              <p:nvCxnSpPr>
                <p:cNvPr id="42" name="直接连接符 41"/>
                <p:cNvCxnSpPr>
                  <a:stCxn id="9246" idx="1"/>
                  <a:endCxn id="9246" idx="3"/>
                </p:cNvCxnSpPr>
                <p:nvPr/>
              </p:nvCxnSpPr>
              <p:spPr>
                <a:xfrm rot="10800000" flipH="1">
                  <a:off x="5143909" y="4417410"/>
                  <a:ext cx="441485" cy="1591"/>
                </a:xfrm>
                <a:prstGeom prst="line">
                  <a:avLst/>
                </a:prstGeom>
                <a:ln w="285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45" name="矩形 25"/>
              <p:cNvSpPr>
                <a:spLocks noChangeArrowheads="1"/>
              </p:cNvSpPr>
              <p:nvPr/>
            </p:nvSpPr>
            <p:spPr bwMode="auto">
              <a:xfrm>
                <a:off x="5751180" y="3945440"/>
                <a:ext cx="697940" cy="708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×</a:t>
                </a:r>
                <a:endParaRPr lang="zh-CN" altLang="en-US" sz="40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grpSp>
          <p:nvGrpSpPr>
            <p:cNvPr id="9236" name="组合 22"/>
            <p:cNvGrpSpPr/>
            <p:nvPr/>
          </p:nvGrpSpPr>
          <p:grpSpPr bwMode="auto">
            <a:xfrm>
              <a:off x="4505337" y="2928935"/>
              <a:ext cx="1584007" cy="1118911"/>
              <a:chOff x="5143504" y="3857627"/>
              <a:chExt cx="1584352" cy="1119566"/>
            </a:xfrm>
          </p:grpSpPr>
          <p:sp>
            <p:nvSpPr>
              <p:cNvPr id="9238" name="TextBox 28"/>
              <p:cNvSpPr txBox="1">
                <a:spLocks noChangeArrowheads="1"/>
              </p:cNvSpPr>
              <p:nvPr/>
            </p:nvSpPr>
            <p:spPr bwMode="auto">
              <a:xfrm>
                <a:off x="5143504" y="4071941"/>
                <a:ext cx="697940" cy="6060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18</a:t>
                </a:r>
                <a:endParaRPr lang="zh-CN" altLang="en-US" sz="40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grpSp>
            <p:nvGrpSpPr>
              <p:cNvPr id="9239" name="组合 15"/>
              <p:cNvGrpSpPr/>
              <p:nvPr/>
            </p:nvGrpSpPr>
            <p:grpSpPr bwMode="auto">
              <a:xfrm>
                <a:off x="6286512" y="3857627"/>
                <a:ext cx="441344" cy="1119566"/>
                <a:chOff x="5143504" y="3857627"/>
                <a:chExt cx="441344" cy="1119566"/>
              </a:xfrm>
            </p:grpSpPr>
            <p:sp>
              <p:nvSpPr>
                <p:cNvPr id="9241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857627"/>
                  <a:ext cx="441344" cy="11195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1</a:t>
                  </a:r>
                </a:p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2</a:t>
                  </a:r>
                  <a:endParaRPr lang="zh-CN" altLang="en-US" sz="4000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cxnSp>
              <p:nvCxnSpPr>
                <p:cNvPr id="49" name="直接连接符 48"/>
                <p:cNvCxnSpPr>
                  <a:stCxn id="9241" idx="1"/>
                  <a:endCxn id="9241" idx="3"/>
                </p:cNvCxnSpPr>
                <p:nvPr/>
              </p:nvCxnSpPr>
              <p:spPr>
                <a:xfrm rot="10800000" flipH="1">
                  <a:off x="5142603" y="4417411"/>
                  <a:ext cx="441485" cy="1591"/>
                </a:xfrm>
                <a:prstGeom prst="line">
                  <a:avLst/>
                </a:prstGeom>
                <a:ln w="28575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40" name="矩形 25"/>
              <p:cNvSpPr>
                <a:spLocks noChangeArrowheads="1"/>
              </p:cNvSpPr>
              <p:nvPr/>
            </p:nvSpPr>
            <p:spPr bwMode="auto">
              <a:xfrm>
                <a:off x="5751179" y="3945440"/>
                <a:ext cx="697940" cy="708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×</a:t>
                </a:r>
                <a:endParaRPr lang="zh-CN" altLang="en-US" sz="40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9237" name="矩形 25"/>
            <p:cNvSpPr>
              <a:spLocks noChangeArrowheads="1"/>
            </p:cNvSpPr>
            <p:nvPr/>
          </p:nvSpPr>
          <p:spPr bwMode="auto">
            <a:xfrm>
              <a:off x="3929058" y="3088186"/>
              <a:ext cx="4545880" cy="708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latin typeface="楷体_GB2312" pitchFamily="49" charset="-122"/>
                  <a:ea typeface="楷体_GB2312" pitchFamily="49" charset="-122"/>
                </a:rPr>
                <a:t>＋      </a:t>
              </a:r>
              <a:r>
                <a:rPr lang="en-US" altLang="zh-CN" sz="4000" b="1">
                  <a:latin typeface="楷体_GB2312" pitchFamily="49" charset="-122"/>
                  <a:ea typeface="楷体_GB2312" pitchFamily="49" charset="-122"/>
                </a:rPr>
                <a:t>= 15 (</a:t>
              </a:r>
              <a:r>
                <a:rPr lang="zh-CN" altLang="en-US" sz="4000" b="1"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altLang="zh-CN" sz="4000" b="1">
                  <a:latin typeface="楷体_GB2312" pitchFamily="49" charset="-122"/>
                  <a:ea typeface="楷体_GB2312" pitchFamily="49" charset="-122"/>
                </a:rPr>
                <a:t>)</a:t>
              </a:r>
              <a:endParaRPr lang="zh-CN" altLang="en-US" sz="4000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7" name="组合 66"/>
          <p:cNvGrpSpPr/>
          <p:nvPr/>
        </p:nvGrpSpPr>
        <p:grpSpPr bwMode="auto">
          <a:xfrm>
            <a:off x="2428875" y="4143375"/>
            <a:ext cx="5562600" cy="1117600"/>
            <a:chOff x="2000222" y="4143382"/>
            <a:chExt cx="5563159" cy="1118270"/>
          </a:xfrm>
        </p:grpSpPr>
        <p:grpSp>
          <p:nvGrpSpPr>
            <p:cNvPr id="9224" name="组合 15"/>
            <p:cNvGrpSpPr/>
            <p:nvPr/>
          </p:nvGrpSpPr>
          <p:grpSpPr bwMode="auto">
            <a:xfrm>
              <a:off x="4357687" y="4143382"/>
              <a:ext cx="441157" cy="1118265"/>
              <a:chOff x="5143504" y="3857629"/>
              <a:chExt cx="441253" cy="1118921"/>
            </a:xfrm>
          </p:grpSpPr>
          <p:sp>
            <p:nvSpPr>
              <p:cNvPr id="9233" name="TextBox 26"/>
              <p:cNvSpPr txBox="1">
                <a:spLocks noChangeArrowheads="1"/>
              </p:cNvSpPr>
              <p:nvPr/>
            </p:nvSpPr>
            <p:spPr bwMode="auto">
              <a:xfrm>
                <a:off x="5143504" y="3857629"/>
                <a:ext cx="441253" cy="1118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1</a:t>
                </a:r>
              </a:p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  <a:endParaRPr lang="zh-CN" altLang="en-US" sz="4000" b="1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  <p:cxnSp>
            <p:nvCxnSpPr>
              <p:cNvPr id="60" name="直接连接符 59"/>
              <p:cNvCxnSpPr>
                <a:stCxn id="9233" idx="1"/>
                <a:endCxn id="9233" idx="3"/>
              </p:cNvCxnSpPr>
              <p:nvPr/>
            </p:nvCxnSpPr>
            <p:spPr>
              <a:xfrm rot="10800000" flipH="1">
                <a:off x="5143714" y="4417092"/>
                <a:ext cx="441465" cy="159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25" name="组合 65"/>
            <p:cNvGrpSpPr/>
            <p:nvPr/>
          </p:nvGrpSpPr>
          <p:grpSpPr bwMode="auto">
            <a:xfrm>
              <a:off x="2000222" y="4143387"/>
              <a:ext cx="5563159" cy="1118265"/>
              <a:chOff x="2000222" y="4143387"/>
              <a:chExt cx="5563159" cy="1118265"/>
            </a:xfrm>
          </p:grpSpPr>
          <p:grpSp>
            <p:nvGrpSpPr>
              <p:cNvPr id="9226" name="组合 22"/>
              <p:cNvGrpSpPr/>
              <p:nvPr/>
            </p:nvGrpSpPr>
            <p:grpSpPr bwMode="auto">
              <a:xfrm>
                <a:off x="2000222" y="4143387"/>
                <a:ext cx="1901591" cy="1118265"/>
                <a:chOff x="5000600" y="3857638"/>
                <a:chExt cx="1902010" cy="1118921"/>
              </a:xfrm>
            </p:grpSpPr>
            <p:sp>
              <p:nvSpPr>
                <p:cNvPr id="9228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000600" y="4110097"/>
                  <a:ext cx="697798" cy="6056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rPr>
                    <a:t>18</a:t>
                  </a:r>
                  <a:endPara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9229" name="组合 15"/>
                <p:cNvGrpSpPr/>
                <p:nvPr/>
              </p:nvGrpSpPr>
              <p:grpSpPr bwMode="auto">
                <a:xfrm>
                  <a:off x="6461356" y="3857638"/>
                  <a:ext cx="441254" cy="1118921"/>
                  <a:chOff x="5318348" y="3857638"/>
                  <a:chExt cx="441254" cy="1118921"/>
                </a:xfrm>
              </p:grpSpPr>
              <p:sp>
                <p:nvSpPr>
                  <p:cNvPr id="9231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348" y="3857638"/>
                    <a:ext cx="441254" cy="111892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solidFill>
                          <a:srgbClr val="0000CC"/>
                        </a:solidFill>
                        <a:latin typeface="楷体_GB2312" pitchFamily="49" charset="-122"/>
                        <a:ea typeface="楷体_GB2312" pitchFamily="49" charset="-122"/>
                      </a:rPr>
                      <a:t>1</a:t>
                    </a:r>
                  </a:p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solidFill>
                          <a:srgbClr val="0000CC"/>
                        </a:solidFill>
                        <a:latin typeface="楷体_GB2312" pitchFamily="49" charset="-122"/>
                        <a:ea typeface="楷体_GB2312" pitchFamily="49" charset="-122"/>
                      </a:rPr>
                      <a:t>3</a:t>
                    </a:r>
                    <a:endParaRPr lang="zh-CN" altLang="en-US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cxnSp>
                <p:nvCxnSpPr>
                  <p:cNvPr id="65" name="直接连接符 64"/>
                  <p:cNvCxnSpPr>
                    <a:stCxn id="9231" idx="1"/>
                    <a:endCxn id="9231" idx="3"/>
                  </p:cNvCxnSpPr>
                  <p:nvPr/>
                </p:nvCxnSpPr>
                <p:spPr>
                  <a:xfrm rot="10800000" flipH="1">
                    <a:off x="5318560" y="4417096"/>
                    <a:ext cx="441467" cy="1590"/>
                  </a:xfrm>
                  <a:prstGeom prst="line">
                    <a:avLst/>
                  </a:prstGeom>
                  <a:ln w="285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230" name="矩形 25"/>
                <p:cNvSpPr>
                  <a:spLocks noChangeArrowheads="1"/>
                </p:cNvSpPr>
                <p:nvPr/>
              </p:nvSpPr>
              <p:spPr bwMode="auto">
                <a:xfrm>
                  <a:off x="5572229" y="4000592"/>
                  <a:ext cx="697798" cy="7083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rPr>
                    <a:t>×</a:t>
                  </a:r>
                  <a:endPara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sp>
            <p:nvSpPr>
              <p:cNvPr id="9227" name="矩形 25"/>
              <p:cNvSpPr>
                <a:spLocks noChangeArrowheads="1"/>
              </p:cNvSpPr>
              <p:nvPr/>
            </p:nvSpPr>
            <p:spPr bwMode="auto">
              <a:xfrm>
                <a:off x="2994387" y="4286264"/>
                <a:ext cx="4568994" cy="707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(  </a:t>
                </a:r>
                <a:r>
                  <a: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＋  </a:t>
                </a: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)= 15 (</a:t>
                </a:r>
                <a:r>
                  <a: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米</a:t>
                </a: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)</a:t>
                </a:r>
                <a:endParaRPr lang="zh-CN" altLang="en-US" sz="4000" b="1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357813" y="1785938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一共用了多少米彩带？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8" grpId="0" animBg="1"/>
      <p:bldP spid="235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422525" y="5786438"/>
            <a:ext cx="353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答：还剩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pic>
        <p:nvPicPr>
          <p:cNvPr id="10243" name="Picture 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428625"/>
            <a:ext cx="4572000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4929188" y="2143125"/>
            <a:ext cx="4143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还剩多少米彩带？</a:t>
            </a:r>
          </a:p>
        </p:txBody>
      </p:sp>
      <p:grpSp>
        <p:nvGrpSpPr>
          <p:cNvPr id="2" name="组合 46"/>
          <p:cNvGrpSpPr/>
          <p:nvPr/>
        </p:nvGrpSpPr>
        <p:grpSpPr bwMode="auto">
          <a:xfrm>
            <a:off x="1717675" y="4525963"/>
            <a:ext cx="6538913" cy="1117600"/>
            <a:chOff x="1274968" y="4143376"/>
            <a:chExt cx="6539225" cy="1118923"/>
          </a:xfrm>
        </p:grpSpPr>
        <p:grpSp>
          <p:nvGrpSpPr>
            <p:cNvPr id="10262" name="组合 15"/>
            <p:cNvGrpSpPr/>
            <p:nvPr/>
          </p:nvGrpSpPr>
          <p:grpSpPr bwMode="auto">
            <a:xfrm>
              <a:off x="4518420" y="4143381"/>
              <a:ext cx="442753" cy="1118918"/>
              <a:chOff x="5304266" y="3857627"/>
              <a:chExt cx="442849" cy="1119574"/>
            </a:xfrm>
          </p:grpSpPr>
          <p:sp>
            <p:nvSpPr>
              <p:cNvPr id="10271" name="TextBox 26"/>
              <p:cNvSpPr txBox="1">
                <a:spLocks noChangeArrowheads="1"/>
              </p:cNvSpPr>
              <p:nvPr/>
            </p:nvSpPr>
            <p:spPr bwMode="auto">
              <a:xfrm>
                <a:off x="5304267" y="3857627"/>
                <a:ext cx="442848" cy="1119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1</a:t>
                </a:r>
              </a:p>
              <a:p>
                <a:pPr algn="ctr" eaLnBrk="1" hangingPunct="1">
                  <a:lnSpc>
                    <a:spcPts val="4000"/>
                  </a:lnSpc>
                </a:pP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  <a:endParaRPr lang="zh-CN" altLang="en-US" sz="4000" b="1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  <p:cxnSp>
            <p:nvCxnSpPr>
              <p:cNvPr id="58" name="直接连接符 57"/>
              <p:cNvCxnSpPr>
                <a:stCxn id="10271" idx="1"/>
                <a:endCxn id="10271" idx="3"/>
              </p:cNvCxnSpPr>
              <p:nvPr/>
            </p:nvCxnSpPr>
            <p:spPr>
              <a:xfrm rot="10800000" flipH="1">
                <a:off x="5304232" y="4417411"/>
                <a:ext cx="443029" cy="159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63" name="组合 65"/>
            <p:cNvGrpSpPr/>
            <p:nvPr/>
          </p:nvGrpSpPr>
          <p:grpSpPr bwMode="auto">
            <a:xfrm>
              <a:off x="1274968" y="4143376"/>
              <a:ext cx="6539225" cy="1118918"/>
              <a:chOff x="1274968" y="4143376"/>
              <a:chExt cx="6539225" cy="1118918"/>
            </a:xfrm>
          </p:grpSpPr>
          <p:grpSp>
            <p:nvGrpSpPr>
              <p:cNvPr id="10264" name="组合 22"/>
              <p:cNvGrpSpPr/>
              <p:nvPr/>
            </p:nvGrpSpPr>
            <p:grpSpPr bwMode="auto">
              <a:xfrm>
                <a:off x="1274968" y="4143376"/>
                <a:ext cx="2582868" cy="1118918"/>
                <a:chOff x="4275170" y="3857626"/>
                <a:chExt cx="2583427" cy="1119574"/>
              </a:xfrm>
            </p:grpSpPr>
            <p:sp>
              <p:nvSpPr>
                <p:cNvPr id="10266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4275170" y="4127707"/>
                  <a:ext cx="700989" cy="6060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rPr>
                    <a:t>18</a:t>
                  </a:r>
                  <a:endPara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10267" name="组合 15"/>
                <p:cNvGrpSpPr/>
                <p:nvPr/>
              </p:nvGrpSpPr>
              <p:grpSpPr bwMode="auto">
                <a:xfrm>
                  <a:off x="6415749" y="3857626"/>
                  <a:ext cx="442848" cy="1119574"/>
                  <a:chOff x="5272741" y="3857626"/>
                  <a:chExt cx="442848" cy="1119574"/>
                </a:xfrm>
              </p:grpSpPr>
              <p:sp>
                <p:nvSpPr>
                  <p:cNvPr id="10269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2742" y="3857626"/>
                    <a:ext cx="442847" cy="11195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solidFill>
                          <a:srgbClr val="0000CC"/>
                        </a:solidFill>
                        <a:latin typeface="楷体_GB2312" pitchFamily="49" charset="-122"/>
                        <a:ea typeface="楷体_GB2312" pitchFamily="49" charset="-122"/>
                      </a:rPr>
                      <a:t>1</a:t>
                    </a:r>
                  </a:p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solidFill>
                          <a:srgbClr val="0000CC"/>
                        </a:solidFill>
                        <a:latin typeface="楷体_GB2312" pitchFamily="49" charset="-122"/>
                        <a:ea typeface="楷体_GB2312" pitchFamily="49" charset="-122"/>
                      </a:rPr>
                      <a:t>3</a:t>
                    </a:r>
                    <a:endParaRPr lang="zh-CN" altLang="en-US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cxnSp>
                <p:nvCxnSpPr>
                  <p:cNvPr id="56" name="直接连接符 55"/>
                  <p:cNvCxnSpPr>
                    <a:stCxn id="10269" idx="1"/>
                    <a:endCxn id="10269" idx="3"/>
                  </p:cNvCxnSpPr>
                  <p:nvPr/>
                </p:nvCxnSpPr>
                <p:spPr>
                  <a:xfrm rot="10800000" flipH="1">
                    <a:off x="5272677" y="4417416"/>
                    <a:ext cx="443030" cy="1590"/>
                  </a:xfrm>
                  <a:prstGeom prst="line">
                    <a:avLst/>
                  </a:prstGeom>
                  <a:ln w="285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68" name="矩形 25"/>
                <p:cNvSpPr>
                  <a:spLocks noChangeArrowheads="1"/>
                </p:cNvSpPr>
                <p:nvPr/>
              </p:nvSpPr>
              <p:spPr bwMode="auto">
                <a:xfrm>
                  <a:off x="4816060" y="3984746"/>
                  <a:ext cx="699386" cy="708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000" b="1">
                      <a:solidFill>
                        <a:srgbClr val="0000CC"/>
                      </a:solidFill>
                      <a:latin typeface="楷体_GB2312" pitchFamily="49" charset="-122"/>
                      <a:ea typeface="楷体_GB2312" pitchFamily="49" charset="-122"/>
                    </a:rPr>
                    <a:t>×</a:t>
                  </a:r>
                  <a:endParaRPr lang="zh-CN" altLang="en-US" sz="4000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sp>
            <p:nvSpPr>
              <p:cNvPr id="10265" name="矩形 25"/>
              <p:cNvSpPr>
                <a:spLocks noChangeArrowheads="1"/>
              </p:cNvSpPr>
              <p:nvPr/>
            </p:nvSpPr>
            <p:spPr bwMode="auto">
              <a:xfrm>
                <a:off x="2214546" y="4302628"/>
                <a:ext cx="5599647" cy="708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(1</a:t>
                </a:r>
                <a:r>
                  <a: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－</a:t>
                </a: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  </a:t>
                </a:r>
                <a:r>
                  <a: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－   </a:t>
                </a: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) = 3 (</a:t>
                </a:r>
                <a:r>
                  <a:rPr lang="zh-CN" altLang="en-US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米</a:t>
                </a:r>
                <a:r>
                  <a:rPr lang="en-US" altLang="zh-CN" sz="4000" b="1">
                    <a:solidFill>
                      <a:srgbClr val="0000CC"/>
                    </a:solidFill>
                    <a:latin typeface="楷体_GB2312" pitchFamily="49" charset="-122"/>
                    <a:ea typeface="楷体_GB2312" pitchFamily="49" charset="-122"/>
                  </a:rPr>
                  <a:t>)</a:t>
                </a:r>
                <a:endParaRPr lang="zh-CN" altLang="en-US" sz="4000">
                  <a:solidFill>
                    <a:srgbClr val="0000CC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grpSp>
        <p:nvGrpSpPr>
          <p:cNvPr id="7" name="组合 59"/>
          <p:cNvGrpSpPr/>
          <p:nvPr/>
        </p:nvGrpSpPr>
        <p:grpSpPr bwMode="auto">
          <a:xfrm>
            <a:off x="857250" y="3429000"/>
            <a:ext cx="7786688" cy="1117600"/>
            <a:chOff x="571472" y="3428997"/>
            <a:chExt cx="7787247" cy="1118911"/>
          </a:xfrm>
        </p:grpSpPr>
        <p:grpSp>
          <p:nvGrpSpPr>
            <p:cNvPr id="10247" name="组合 32"/>
            <p:cNvGrpSpPr/>
            <p:nvPr/>
          </p:nvGrpSpPr>
          <p:grpSpPr bwMode="auto">
            <a:xfrm>
              <a:off x="1072852" y="3428997"/>
              <a:ext cx="7285867" cy="1118911"/>
              <a:chOff x="1858670" y="2928931"/>
              <a:chExt cx="7285867" cy="1118911"/>
            </a:xfrm>
          </p:grpSpPr>
          <p:grpSp>
            <p:nvGrpSpPr>
              <p:cNvPr id="10249" name="组合 22"/>
              <p:cNvGrpSpPr/>
              <p:nvPr/>
            </p:nvGrpSpPr>
            <p:grpSpPr bwMode="auto">
              <a:xfrm>
                <a:off x="2357423" y="2928932"/>
                <a:ext cx="1585541" cy="1118910"/>
                <a:chOff x="5143504" y="3857628"/>
                <a:chExt cx="1585886" cy="1119566"/>
              </a:xfrm>
            </p:grpSpPr>
            <p:sp>
              <p:nvSpPr>
                <p:cNvPr id="10257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071942"/>
                  <a:ext cx="701036" cy="6060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18</a:t>
                  </a:r>
                  <a:endParaRPr lang="zh-CN" altLang="en-US" sz="4000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10258" name="组合 15"/>
                <p:cNvGrpSpPr/>
                <p:nvPr/>
              </p:nvGrpSpPr>
              <p:grpSpPr bwMode="auto">
                <a:xfrm>
                  <a:off x="6286511" y="3857628"/>
                  <a:ext cx="442879" cy="1119566"/>
                  <a:chOff x="5143503" y="3857628"/>
                  <a:chExt cx="442879" cy="1119566"/>
                </a:xfrm>
              </p:grpSpPr>
              <p:sp>
                <p:nvSpPr>
                  <p:cNvPr id="10260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4" y="3857628"/>
                    <a:ext cx="442878" cy="1119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latin typeface="楷体_GB2312" pitchFamily="49" charset="-122"/>
                        <a:ea typeface="楷体_GB2312" pitchFamily="49" charset="-122"/>
                      </a:rPr>
                      <a:t>1</a:t>
                    </a:r>
                  </a:p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latin typeface="楷体_GB2312" pitchFamily="49" charset="-122"/>
                        <a:ea typeface="楷体_GB2312" pitchFamily="49" charset="-122"/>
                      </a:rPr>
                      <a:t>3</a:t>
                    </a:r>
                    <a:endParaRPr lang="zh-CN" altLang="en-US" sz="4000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cxnSp>
                <p:nvCxnSpPr>
                  <p:cNvPr id="46" name="直接连接符 45"/>
                  <p:cNvCxnSpPr>
                    <a:stCxn id="10260" idx="1"/>
                    <a:endCxn id="10260" idx="3"/>
                  </p:cNvCxnSpPr>
                  <p:nvPr/>
                </p:nvCxnSpPr>
                <p:spPr>
                  <a:xfrm rot="10800000" flipH="1">
                    <a:off x="5143891" y="4417410"/>
                    <a:ext cx="443041" cy="1591"/>
                  </a:xfrm>
                  <a:prstGeom prst="line">
                    <a:avLst/>
                  </a:prstGeom>
                  <a:ln w="285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59" name="矩形 25"/>
                <p:cNvSpPr>
                  <a:spLocks noChangeArrowheads="1"/>
                </p:cNvSpPr>
                <p:nvPr/>
              </p:nvSpPr>
              <p:spPr bwMode="auto">
                <a:xfrm>
                  <a:off x="5751179" y="3945440"/>
                  <a:ext cx="699432" cy="7087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×</a:t>
                  </a:r>
                  <a:endParaRPr lang="zh-CN" altLang="en-US" sz="4000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0250" name="组合 22"/>
              <p:cNvGrpSpPr/>
              <p:nvPr/>
            </p:nvGrpSpPr>
            <p:grpSpPr bwMode="auto">
              <a:xfrm>
                <a:off x="4505337" y="2928931"/>
                <a:ext cx="1585541" cy="1118910"/>
                <a:chOff x="5143504" y="3857627"/>
                <a:chExt cx="1585886" cy="1119566"/>
              </a:xfrm>
            </p:grpSpPr>
            <p:sp>
              <p:nvSpPr>
                <p:cNvPr id="10252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143504" y="4071941"/>
                  <a:ext cx="701036" cy="6060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ts val="4000"/>
                    </a:lnSpc>
                  </a:pPr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18</a:t>
                  </a:r>
                  <a:endParaRPr lang="zh-CN" altLang="en-US" sz="4000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10253" name="组合 15"/>
                <p:cNvGrpSpPr/>
                <p:nvPr/>
              </p:nvGrpSpPr>
              <p:grpSpPr bwMode="auto">
                <a:xfrm>
                  <a:off x="6286511" y="3857627"/>
                  <a:ext cx="442879" cy="1119566"/>
                  <a:chOff x="5143503" y="3857627"/>
                  <a:chExt cx="442879" cy="1119566"/>
                </a:xfrm>
              </p:grpSpPr>
              <p:sp>
                <p:nvSpPr>
                  <p:cNvPr id="10255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4" y="3857627"/>
                    <a:ext cx="442878" cy="1119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latin typeface="楷体_GB2312" pitchFamily="49" charset="-122"/>
                        <a:ea typeface="楷体_GB2312" pitchFamily="49" charset="-122"/>
                      </a:rPr>
                      <a:t>1</a:t>
                    </a:r>
                  </a:p>
                  <a:p>
                    <a:pPr algn="ctr" eaLnBrk="1" hangingPunct="1">
                      <a:lnSpc>
                        <a:spcPts val="4000"/>
                      </a:lnSpc>
                    </a:pPr>
                    <a:r>
                      <a:rPr lang="en-US" altLang="zh-CN" sz="4000" b="1">
                        <a:latin typeface="楷体_GB2312" pitchFamily="49" charset="-122"/>
                        <a:ea typeface="楷体_GB2312" pitchFamily="49" charset="-122"/>
                      </a:rPr>
                      <a:t>2</a:t>
                    </a:r>
                    <a:endParaRPr lang="zh-CN" altLang="en-US" sz="4000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cxnSp>
                <p:nvCxnSpPr>
                  <p:cNvPr id="41" name="直接连接符 40"/>
                  <p:cNvCxnSpPr>
                    <a:stCxn id="10255" idx="1"/>
                    <a:endCxn id="10255" idx="3"/>
                  </p:cNvCxnSpPr>
                  <p:nvPr/>
                </p:nvCxnSpPr>
                <p:spPr>
                  <a:xfrm rot="10800000" flipH="1">
                    <a:off x="5144019" y="4417411"/>
                    <a:ext cx="443040" cy="1591"/>
                  </a:xfrm>
                  <a:prstGeom prst="line">
                    <a:avLst/>
                  </a:prstGeom>
                  <a:ln w="28575"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54" name="矩形 25"/>
                <p:cNvSpPr>
                  <a:spLocks noChangeArrowheads="1"/>
                </p:cNvSpPr>
                <p:nvPr/>
              </p:nvSpPr>
              <p:spPr bwMode="auto">
                <a:xfrm>
                  <a:off x="5751179" y="3945440"/>
                  <a:ext cx="699432" cy="7087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4000" b="1">
                      <a:latin typeface="楷体_GB2312" pitchFamily="49" charset="-122"/>
                      <a:ea typeface="楷体_GB2312" pitchFamily="49" charset="-122"/>
                    </a:rPr>
                    <a:t>×</a:t>
                  </a:r>
                  <a:endParaRPr lang="zh-CN" altLang="en-US" sz="4000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sp>
            <p:nvSpPr>
              <p:cNvPr id="10251" name="矩形 25"/>
              <p:cNvSpPr>
                <a:spLocks noChangeArrowheads="1"/>
              </p:cNvSpPr>
              <p:nvPr/>
            </p:nvSpPr>
            <p:spPr bwMode="auto">
              <a:xfrm>
                <a:off x="1858670" y="3071809"/>
                <a:ext cx="7285867" cy="70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4000" b="1">
                    <a:latin typeface="楷体_GB2312" pitchFamily="49" charset="-122"/>
                    <a:ea typeface="楷体_GB2312" pitchFamily="49" charset="-122"/>
                  </a:rPr>
                  <a:t>－      －       </a:t>
                </a:r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= 3 (</a:t>
                </a:r>
                <a:r>
                  <a:rPr lang="zh-CN" altLang="en-US" sz="4000" b="1">
                    <a:latin typeface="楷体_GB2312" pitchFamily="49" charset="-122"/>
                    <a:ea typeface="楷体_GB2312" pitchFamily="49" charset="-122"/>
                  </a:rPr>
                  <a:t>米</a:t>
                </a:r>
                <a:r>
                  <a:rPr lang="en-US" altLang="zh-CN" sz="4000" b="1">
                    <a:latin typeface="楷体_GB2312" pitchFamily="49" charset="-122"/>
                    <a:ea typeface="楷体_GB2312" pitchFamily="49" charset="-122"/>
                  </a:rPr>
                  <a:t>)</a:t>
                </a:r>
                <a:endParaRPr lang="zh-CN" altLang="en-US" sz="4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10248" name="TextBox 28"/>
            <p:cNvSpPr txBox="1">
              <a:spLocks noChangeArrowheads="1"/>
            </p:cNvSpPr>
            <p:nvPr/>
          </p:nvSpPr>
          <p:spPr bwMode="auto">
            <a:xfrm>
              <a:off x="571472" y="3643314"/>
              <a:ext cx="700883" cy="605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ts val="4000"/>
                </a:lnSpc>
              </a:pPr>
              <a:r>
                <a:rPr lang="en-US" altLang="zh-CN" sz="4000" b="1">
                  <a:latin typeface="楷体_GB2312" pitchFamily="49" charset="-122"/>
                  <a:ea typeface="楷体_GB2312" pitchFamily="49" charset="-122"/>
                </a:rPr>
                <a:t>18</a:t>
              </a:r>
              <a:endParaRPr lang="zh-CN" altLang="en-US" sz="4000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214938" y="2428875"/>
            <a:ext cx="2970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en-US" altLang="en-US" sz="3600" b="1"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4=12(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857750" y="3714750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答：平均每组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人。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5750" y="4714875"/>
            <a:ext cx="8429625" cy="1323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除法的意义：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已知两个因数的积和其中一个因数，求另一个因数的计算。</a:t>
            </a:r>
          </a:p>
        </p:txBody>
      </p:sp>
      <p:pic>
        <p:nvPicPr>
          <p:cNvPr id="11269" name="Picture 6" descr="xxsx6bpage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500063"/>
            <a:ext cx="42148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857750" y="1357313"/>
            <a:ext cx="3890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平均每组多少人？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1" grpId="0"/>
      <p:bldP spid="25613" grpId="0" animBg="1"/>
      <p:bldP spid="25608" grpId="0"/>
    </p:bldLst>
  </p:timing>
</p:sld>
</file>

<file path=ppt/theme/theme1.xml><?xml version="1.0" encoding="utf-8"?>
<a:theme xmlns:a="http://schemas.openxmlformats.org/drawingml/2006/main" name="WWW.2PPT.COM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851</Words>
  <Application>Microsoft Office PowerPoint</Application>
  <PresentationFormat>全屏显示(4:3)</PresentationFormat>
  <Paragraphs>152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 Unicode MS</vt:lpstr>
      <vt:lpstr>汉仪大宋简</vt:lpstr>
      <vt:lpstr>黑体</vt:lpstr>
      <vt:lpstr>楷体_GB2312</vt:lpstr>
      <vt:lpstr>宋体</vt:lpstr>
      <vt:lpstr>微软雅黑</vt:lpstr>
      <vt:lpstr>幼圆</vt:lpstr>
      <vt:lpstr>Arial</vt:lpstr>
      <vt:lpstr>Calibri</vt:lpstr>
      <vt:lpstr>Comic Sans MS</vt:lpstr>
      <vt:lpstr>Constantia</vt:lpstr>
      <vt:lpstr>Wingdings</vt:lpstr>
      <vt:lpstr>WWW.2PPT.COM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2022-01-07T02:14:50Z</dcterms:created>
  <dcterms:modified xsi:type="dcterms:W3CDTF">2023-01-16T15:13:59Z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EF96280CA5AF43DE8FDD574C97BCF65E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