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325" r:id="rId2"/>
    <p:sldId id="332" r:id="rId3"/>
    <p:sldId id="334" r:id="rId4"/>
    <p:sldId id="319" r:id="rId5"/>
    <p:sldId id="335" r:id="rId6"/>
    <p:sldId id="336" r:id="rId7"/>
    <p:sldId id="337" r:id="rId8"/>
    <p:sldId id="338" r:id="rId9"/>
    <p:sldId id="339" r:id="rId10"/>
    <p:sldId id="340" r:id="rId11"/>
    <p:sldId id="342" r:id="rId12"/>
    <p:sldId id="343" r:id="rId13"/>
    <p:sldId id="345" r:id="rId14"/>
    <p:sldId id="295" r:id="rId15"/>
    <p:sldId id="359" r:id="rId16"/>
    <p:sldId id="360" r:id="rId17"/>
    <p:sldId id="333"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30" r:id="rId31"/>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06A"/>
    <a:srgbClr val="B1CC71"/>
    <a:srgbClr val="7D9D72"/>
    <a:srgbClr val="5B7E82"/>
    <a:srgbClr val="C2D2B5"/>
    <a:srgbClr val="51B5AC"/>
    <a:srgbClr val="BBD5F3"/>
    <a:srgbClr val="125E42"/>
    <a:srgbClr val="8E6D48"/>
    <a:srgbClr val="B99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6200" autoAdjust="0"/>
  </p:normalViewPr>
  <p:slideViewPr>
    <p:cSldViewPr snapToGrid="0">
      <p:cViewPr>
        <p:scale>
          <a:sx n="57" d="100"/>
          <a:sy n="57" d="100"/>
        </p:scale>
        <p:origin x="-2670" y="-123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9A0958-8093-4677-B24F-6148C87027A6}"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
        <p:nvSpPr>
          <p:cNvPr id="11" name="TextBox 10"/>
          <p:cNvSpPr txBox="1"/>
          <p:nvPr userDrawn="1"/>
        </p:nvSpPr>
        <p:spPr>
          <a:xfrm>
            <a:off x="2013603" y="6734685"/>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endParaRPr lang="en-US" altLang="zh-CN" sz="100" dirty="0" smtClean="0">
              <a:solidFill>
                <a:prstClr val="black"/>
              </a:solidFill>
              <a:ea typeface="微软雅黑" panose="020B0503020204020204" pitchFamily="34" charset="-122"/>
            </a:endParaRPr>
          </a:p>
        </p:txBody>
      </p:sp>
    </p:spTree>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3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975217" y="1181678"/>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8" name="直接连接符 7"/>
          <p:cNvCxnSpPr/>
          <p:nvPr/>
        </p:nvCxnSpPr>
        <p:spPr>
          <a:xfrm flipH="1">
            <a:off x="2504162" y="932297"/>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66224" y="3664528"/>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p:nvPr/>
        </p:nvCxnSpPr>
        <p:spPr>
          <a:xfrm flipH="1">
            <a:off x="7261025" y="3429000"/>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cstate="email"/>
          <a:stretch>
            <a:fillRect/>
          </a:stretch>
        </p:blipFill>
        <p:spPr>
          <a:xfrm>
            <a:off x="7261025" y="0"/>
            <a:ext cx="4930975" cy="6872483"/>
          </a:xfrm>
          <a:prstGeom prst="rect">
            <a:avLst/>
          </a:prstGeom>
        </p:spPr>
      </p:pic>
      <p:pic>
        <p:nvPicPr>
          <p:cNvPr id="15" name="图片 14"/>
          <p:cNvPicPr>
            <a:picLocks noChangeAspect="1"/>
          </p:cNvPicPr>
          <p:nvPr/>
        </p:nvPicPr>
        <p:blipFill>
          <a:blip r:embed="rId4" cstate="email"/>
          <a:stretch>
            <a:fillRect/>
          </a:stretch>
        </p:blipFill>
        <p:spPr>
          <a:xfrm rot="7247445">
            <a:off x="397731" y="4391802"/>
            <a:ext cx="2130345" cy="2386550"/>
          </a:xfrm>
          <a:prstGeom prst="rect">
            <a:avLst/>
          </a:prstGeom>
        </p:spPr>
      </p:pic>
      <p:pic>
        <p:nvPicPr>
          <p:cNvPr id="7" name="图片 6"/>
          <p:cNvPicPr>
            <a:picLocks noChangeAspect="1"/>
          </p:cNvPicPr>
          <p:nvPr/>
        </p:nvPicPr>
        <p:blipFill>
          <a:blip r:embed="rId5" cstate="email"/>
          <a:stretch>
            <a:fillRect/>
          </a:stretch>
        </p:blipFill>
        <p:spPr>
          <a:xfrm flipH="1">
            <a:off x="2540657" y="3190587"/>
            <a:ext cx="954557" cy="894154"/>
          </a:xfrm>
          <a:prstGeom prst="rect">
            <a:avLst/>
          </a:prstGeom>
        </p:spPr>
      </p:pic>
      <p:sp>
        <p:nvSpPr>
          <p:cNvPr id="2" name="文本框 1"/>
          <p:cNvSpPr txBox="1"/>
          <p:nvPr/>
        </p:nvSpPr>
        <p:spPr>
          <a:xfrm>
            <a:off x="1997825" y="1628333"/>
            <a:ext cx="8196350" cy="2800767"/>
          </a:xfrm>
          <a:prstGeom prst="rect">
            <a:avLst/>
          </a:prstGeom>
          <a:noFill/>
        </p:spPr>
        <p:txBody>
          <a:bodyPr wrap="square" rtlCol="0">
            <a:spAutoFit/>
          </a:bodyPr>
          <a:lstStyle/>
          <a:p>
            <a:pPr algn="ctr"/>
            <a:r>
              <a:rPr lang="zh-CN" altLang="en-US" sz="8800" dirty="0">
                <a:cs typeface="+mn-ea"/>
                <a:sym typeface="+mn-lt"/>
              </a:rPr>
              <a:t>未成年人</a:t>
            </a:r>
            <a:endParaRPr lang="en-US" altLang="zh-CN" sz="8800" dirty="0">
              <a:cs typeface="+mn-ea"/>
              <a:sym typeface="+mn-lt"/>
            </a:endParaRPr>
          </a:p>
          <a:p>
            <a:pPr algn="ctr"/>
            <a:r>
              <a:rPr lang="zh-CN" altLang="en-US" sz="8800" dirty="0">
                <a:cs typeface="+mn-ea"/>
                <a:sym typeface="+mn-lt"/>
              </a:rPr>
              <a:t>保护</a:t>
            </a:r>
            <a:r>
              <a:rPr lang="zh-CN" altLang="en-US" sz="8800" dirty="0" smtClean="0">
                <a:cs typeface="+mn-ea"/>
                <a:sym typeface="+mn-lt"/>
              </a:rPr>
              <a:t>法主题班会</a:t>
            </a:r>
            <a:endParaRPr lang="zh-CN" altLang="en-US" sz="8800" dirty="0">
              <a:cs typeface="+mn-ea"/>
              <a:sym typeface="+mn-lt"/>
            </a:endParaRPr>
          </a:p>
        </p:txBody>
      </p:sp>
      <p:sp>
        <p:nvSpPr>
          <p:cNvPr id="4" name="文本框 3"/>
          <p:cNvSpPr txBox="1"/>
          <p:nvPr/>
        </p:nvSpPr>
        <p:spPr>
          <a:xfrm>
            <a:off x="4765743" y="4768519"/>
            <a:ext cx="2339593" cy="830997"/>
          </a:xfrm>
          <a:prstGeom prst="rect">
            <a:avLst/>
          </a:prstGeom>
          <a:noFill/>
        </p:spPr>
        <p:txBody>
          <a:bodyPr wrap="square" rtlCol="0">
            <a:spAutoFit/>
          </a:bodyPr>
          <a:lstStyle/>
          <a:p>
            <a:r>
              <a:rPr lang="zh-CN" altLang="en-US" sz="2400" smtClean="0">
                <a:cs typeface="+mn-ea"/>
                <a:sym typeface="+mn-lt"/>
              </a:rPr>
              <a:t>主讲人：</a:t>
            </a:r>
            <a:r>
              <a:rPr lang="en-US" altLang="zh-CN" sz="2400" smtClean="0">
                <a:cs typeface="+mn-ea"/>
                <a:sym typeface="+mn-lt"/>
              </a:rPr>
              <a:t>PPT818</a:t>
            </a:r>
            <a:endParaRPr lang="en-US" altLang="zh-CN" sz="2400" dirty="0" smtClean="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anim calcmode="lin" valueType="num">
                                      <p:cBhvr>
                                        <p:cTn id="40" dur="750" fill="hold"/>
                                        <p:tgtEl>
                                          <p:spTgt spid="2"/>
                                        </p:tgtEl>
                                        <p:attrNameLst>
                                          <p:attrName>ppt_x</p:attrName>
                                        </p:attrNameLst>
                                      </p:cBhvr>
                                      <p:tavLst>
                                        <p:tav tm="0">
                                          <p:val>
                                            <p:strVal val="#ppt_x"/>
                                          </p:val>
                                        </p:tav>
                                        <p:tav tm="100000">
                                          <p:val>
                                            <p:strVal val="#ppt_x"/>
                                          </p:val>
                                        </p:tav>
                                      </p:tavLst>
                                    </p:anim>
                                    <p:anim calcmode="lin" valueType="num">
                                      <p:cBhvr>
                                        <p:cTn id="41" dur="75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742974" y="2645004"/>
            <a:ext cx="84700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mn-lt"/>
                <a:ea typeface="+mn-ea"/>
                <a:cs typeface="+mn-ea"/>
                <a:sym typeface="+mn-lt"/>
              </a:rPr>
              <a:t>未成年人自身</a:t>
            </a:r>
            <a:r>
              <a:rPr lang="en-US" altLang="zh-CN" sz="2000" dirty="0">
                <a:solidFill>
                  <a:schemeClr val="bg1"/>
                </a:solidFill>
                <a:latin typeface="+mn-lt"/>
                <a:ea typeface="+mn-ea"/>
                <a:cs typeface="+mn-ea"/>
                <a:sym typeface="+mn-lt"/>
              </a:rPr>
              <a:t>:</a:t>
            </a:r>
          </a:p>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、好奇心强，但自制能力差。</a:t>
            </a:r>
          </a:p>
          <a:p>
            <a:r>
              <a:rPr lang="zh-CN" altLang="en-US" sz="2000" dirty="0">
                <a:solidFill>
                  <a:schemeClr val="bg1"/>
                </a:solidFill>
                <a:latin typeface="+mn-lt"/>
                <a:ea typeface="+mn-ea"/>
                <a:cs typeface="+mn-ea"/>
                <a:sym typeface="+mn-lt"/>
              </a:rPr>
              <a:t>2、生活经验不足，缺乏辨别是非的能力。</a:t>
            </a:r>
          </a:p>
          <a:p>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、法律意识和自我保护能力不强，容易遭受不法侵害。</a:t>
            </a:r>
            <a:endParaRPr lang="en-US" altLang="zh-CN" sz="2000" dirty="0">
              <a:solidFill>
                <a:schemeClr val="bg1"/>
              </a:solidFill>
              <a:latin typeface="+mn-lt"/>
              <a:ea typeface="+mn-ea"/>
              <a:cs typeface="+mn-ea"/>
              <a:sym typeface="+mn-lt"/>
            </a:endParaRPr>
          </a:p>
          <a:p>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国家</a:t>
            </a:r>
            <a:r>
              <a:rPr lang="en-US" altLang="zh-CN" sz="2000" dirty="0">
                <a:solidFill>
                  <a:schemeClr val="bg1"/>
                </a:solidFill>
                <a:latin typeface="+mn-lt"/>
                <a:ea typeface="+mn-ea"/>
                <a:cs typeface="+mn-ea"/>
                <a:sym typeface="+mn-lt"/>
              </a:rPr>
              <a:t>:</a:t>
            </a:r>
          </a:p>
          <a:p>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、未成年人是党和国家的希望，是中华民族的希望。</a:t>
            </a:r>
          </a:p>
        </p:txBody>
      </p:sp>
      <p:grpSp>
        <p:nvGrpSpPr>
          <p:cNvPr id="10" name="组合 9"/>
          <p:cNvGrpSpPr/>
          <p:nvPr/>
        </p:nvGrpSpPr>
        <p:grpSpPr>
          <a:xfrm>
            <a:off x="1408754" y="603868"/>
            <a:ext cx="6159625" cy="584775"/>
            <a:chOff x="4981087" y="771355"/>
            <a:chExt cx="4157664" cy="494316"/>
          </a:xfrm>
        </p:grpSpPr>
        <p:cxnSp>
          <p:nvCxnSpPr>
            <p:cNvPr id="12" name="直接连接符 11"/>
            <p:cNvCxnSpPr/>
            <p:nvPr/>
          </p:nvCxnSpPr>
          <p:spPr>
            <a:xfrm>
              <a:off x="5466897" y="1261251"/>
              <a:ext cx="2372784"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981087" y="771355"/>
              <a:ext cx="4157664" cy="49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dirty="0">
                  <a:latin typeface="+mn-lt"/>
                  <a:ea typeface="+mn-ea"/>
                  <a:cs typeface="+mn-ea"/>
                  <a:sym typeface="+mn-lt"/>
                </a:rPr>
                <a:t>总结：为什么我们需要特殊保护</a:t>
              </a:r>
              <a:r>
                <a:rPr lang="en-US" altLang="zh-CN" sz="3200" dirty="0">
                  <a:latin typeface="+mn-lt"/>
                  <a:ea typeface="+mn-ea"/>
                  <a:cs typeface="+mn-ea"/>
                  <a:sym typeface="+mn-lt"/>
                </a:rPr>
                <a:t>?</a:t>
              </a: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pic>
        <p:nvPicPr>
          <p:cNvPr id="5" name="图片 4"/>
          <p:cNvPicPr>
            <a:picLocks noChangeAspect="1"/>
          </p:cNvPicPr>
          <p:nvPr/>
        </p:nvPicPr>
        <p:blipFill rotWithShape="1">
          <a:blip r:embed="rId5" cstate="email"/>
          <a:srcRect/>
          <a:stretch>
            <a:fillRect/>
          </a:stretch>
        </p:blipFill>
        <p:spPr>
          <a:xfrm>
            <a:off x="6381187" y="2193667"/>
            <a:ext cx="4722719" cy="1235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8521518" y="3998246"/>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464658" y="1377979"/>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p:cNvCxnSpPr/>
          <p:nvPr/>
        </p:nvCxnSpPr>
        <p:spPr>
          <a:xfrm flipH="1">
            <a:off x="993603" y="1128598"/>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038468" y="2102462"/>
            <a:ext cx="89649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说一说：</a:t>
            </a:r>
            <a:endParaRPr lang="en-US" altLang="zh-CN" sz="4000" dirty="0">
              <a:latin typeface="+mn-lt"/>
              <a:ea typeface="+mn-ea"/>
              <a:cs typeface="+mn-ea"/>
              <a:sym typeface="+mn-lt"/>
            </a:endParaRPr>
          </a:p>
          <a:p>
            <a:pPr algn="l">
              <a:lnSpc>
                <a:spcPct val="100000"/>
              </a:lnSpc>
              <a:spcBef>
                <a:spcPts val="0"/>
              </a:spcBef>
              <a:buNone/>
            </a:pPr>
            <a:r>
              <a:rPr lang="zh-CN" altLang="en-US" sz="4000" dirty="0">
                <a:latin typeface="+mn-lt"/>
                <a:ea typeface="+mn-ea"/>
                <a:cs typeface="+mn-ea"/>
                <a:sym typeface="+mn-lt"/>
              </a:rPr>
              <a:t>保护未成年成长的有关法律有哪些？</a:t>
            </a:r>
          </a:p>
          <a:p>
            <a:pPr algn="l">
              <a:lnSpc>
                <a:spcPct val="100000"/>
              </a:lnSpc>
              <a:spcBef>
                <a:spcPts val="0"/>
              </a:spcBef>
              <a:buNone/>
            </a:pPr>
            <a:r>
              <a:rPr lang="zh-CN" altLang="en-US" sz="4000" dirty="0">
                <a:latin typeface="+mn-lt"/>
                <a:ea typeface="+mn-ea"/>
                <a:cs typeface="+mn-ea"/>
                <a:sym typeface="+mn-lt"/>
              </a:rPr>
              <a:t>有哪两部专门的法律？</a:t>
            </a:r>
          </a:p>
        </p:txBody>
      </p:sp>
      <p:pic>
        <p:nvPicPr>
          <p:cNvPr id="9" name="图片 8"/>
          <p:cNvPicPr>
            <a:picLocks noChangeAspect="1"/>
          </p:cNvPicPr>
          <p:nvPr/>
        </p:nvPicPr>
        <p:blipFill>
          <a:blip r:embed="rId3" cstate="email"/>
          <a:stretch>
            <a:fillRect/>
          </a:stretch>
        </p:blipFill>
        <p:spPr>
          <a:xfrm>
            <a:off x="7261025" y="0"/>
            <a:ext cx="4930975" cy="6872483"/>
          </a:xfrm>
          <a:prstGeom prst="rect">
            <a:avLst/>
          </a:prstGeom>
        </p:spPr>
      </p:pic>
      <p:pic>
        <p:nvPicPr>
          <p:cNvPr id="3" name="图片 2"/>
          <p:cNvPicPr>
            <a:picLocks noChangeAspect="1"/>
          </p:cNvPicPr>
          <p:nvPr/>
        </p:nvPicPr>
        <p:blipFill>
          <a:blip r:embed="rId4" cstate="email"/>
          <a:stretch>
            <a:fillRect/>
          </a:stretch>
        </p:blipFill>
        <p:spPr>
          <a:xfrm rot="7247445">
            <a:off x="397731" y="4391802"/>
            <a:ext cx="2130345" cy="2386550"/>
          </a:xfrm>
          <a:prstGeom prst="rect">
            <a:avLst/>
          </a:prstGeom>
        </p:spPr>
      </p:pic>
      <p:cxnSp>
        <p:nvCxnSpPr>
          <p:cNvPr id="8" name="直接连接符 7"/>
          <p:cNvCxnSpPr/>
          <p:nvPr/>
        </p:nvCxnSpPr>
        <p:spPr>
          <a:xfrm flipH="1">
            <a:off x="7261025" y="3805316"/>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1991</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9</a:t>
            </a:r>
            <a:r>
              <a:rPr lang="zh-CN" altLang="en-US" sz="2000" dirty="0">
                <a:solidFill>
                  <a:schemeClr val="bg1"/>
                </a:solidFill>
                <a:latin typeface="+mn-lt"/>
                <a:ea typeface="+mn-ea"/>
                <a:cs typeface="+mn-ea"/>
                <a:sym typeface="+mn-lt"/>
              </a:rPr>
              <a:t>月，全国人大通过了</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中华人民共和国未成年人保护法</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a:t>
            </a:r>
            <a:r>
              <a:rPr lang="en-US" altLang="zh-CN" sz="2000" dirty="0">
                <a:solidFill>
                  <a:schemeClr val="bg1"/>
                </a:solidFill>
                <a:latin typeface="+mn-lt"/>
                <a:ea typeface="+mn-ea"/>
                <a:cs typeface="+mn-ea"/>
                <a:sym typeface="+mn-lt"/>
              </a:rPr>
              <a:t>1999</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月，全国人大通过了</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中华人民共和国预防未成年人犯罪法</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a:t>
            </a:r>
            <a:endParaRPr lang="en-US" altLang="zh-CN" sz="2000" dirty="0">
              <a:solidFill>
                <a:schemeClr val="bg1"/>
              </a:solidFill>
              <a:latin typeface="+mn-lt"/>
              <a:ea typeface="+mn-ea"/>
              <a:cs typeface="+mn-ea"/>
              <a:sym typeface="+mn-lt"/>
            </a:endParaRPr>
          </a:p>
          <a:p>
            <a:pPr algn="l"/>
            <a:r>
              <a:rPr lang="en-US" altLang="zh-CN" sz="2000" dirty="0">
                <a:solidFill>
                  <a:schemeClr val="bg1"/>
                </a:solidFill>
                <a:latin typeface="+mn-lt"/>
                <a:ea typeface="+mn-ea"/>
                <a:cs typeface="+mn-ea"/>
                <a:sym typeface="+mn-lt"/>
              </a:rPr>
              <a:t>2006</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12</a:t>
            </a:r>
            <a:r>
              <a:rPr lang="zh-CN" altLang="en-US" sz="2000" dirty="0">
                <a:solidFill>
                  <a:schemeClr val="bg1"/>
                </a:solidFill>
                <a:latin typeface="+mn-lt"/>
                <a:ea typeface="+mn-ea"/>
                <a:cs typeface="+mn-ea"/>
                <a:sym typeface="+mn-lt"/>
              </a:rPr>
              <a:t>月底，十届全国人大常委会通过了修订后的未成年人保护法，并于</a:t>
            </a:r>
            <a:r>
              <a:rPr lang="en-US" altLang="zh-CN" sz="2000" dirty="0">
                <a:solidFill>
                  <a:schemeClr val="bg1"/>
                </a:solidFill>
                <a:latin typeface="+mn-lt"/>
                <a:ea typeface="+mn-ea"/>
                <a:cs typeface="+mn-ea"/>
                <a:sym typeface="+mn-lt"/>
              </a:rPr>
              <a:t>2007</a:t>
            </a:r>
            <a:r>
              <a:rPr lang="zh-CN" altLang="en-US" sz="2000" dirty="0">
                <a:solidFill>
                  <a:schemeClr val="bg1"/>
                </a:solidFill>
                <a:latin typeface="+mn-lt"/>
                <a:ea typeface="+mn-ea"/>
                <a:cs typeface="+mn-ea"/>
                <a:sym typeface="+mn-lt"/>
              </a:rPr>
              <a:t>年</a:t>
            </a: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月</a:t>
            </a:r>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日起施行。</a:t>
            </a:r>
            <a:endParaRPr lang="en-US" altLang="zh-CN" sz="2000" dirty="0">
              <a:solidFill>
                <a:schemeClr val="bg1"/>
              </a:solidFill>
              <a:latin typeface="+mn-lt"/>
              <a:ea typeface="+mn-ea"/>
              <a:cs typeface="+mn-ea"/>
              <a:sym typeface="+mn-lt"/>
            </a:endParaRPr>
          </a:p>
          <a:p>
            <a:pPr algn="l"/>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除了这两部专门的法律外，你还知道哪些保护未成年人健康成长的法律吗？</a:t>
            </a:r>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我国宪法、刑法、民法通则、婚姻法、义务教育法等许多法律法规，都对保护未成年人做出了明确的规定。</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保护未成年人的法律</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pic>
        <p:nvPicPr>
          <p:cNvPr id="4" name="图片 3"/>
          <p:cNvPicPr>
            <a:picLocks noChangeAspect="1"/>
          </p:cNvPicPr>
          <p:nvPr/>
        </p:nvPicPr>
        <p:blipFill rotWithShape="1">
          <a:blip r:embed="rId5" cstate="email"/>
          <a:srcRect/>
          <a:stretch>
            <a:fillRect/>
          </a:stretch>
        </p:blipFill>
        <p:spPr>
          <a:xfrm>
            <a:off x="6828817" y="286966"/>
            <a:ext cx="1075104" cy="1595336"/>
          </a:xfrm>
          <a:prstGeom prst="rect">
            <a:avLst/>
          </a:prstGeom>
        </p:spPr>
      </p:pic>
      <p:pic>
        <p:nvPicPr>
          <p:cNvPr id="6" name="图片 5"/>
          <p:cNvPicPr>
            <a:picLocks noChangeAspect="1"/>
          </p:cNvPicPr>
          <p:nvPr/>
        </p:nvPicPr>
        <p:blipFill rotWithShape="1">
          <a:blip r:embed="rId6" cstate="email"/>
          <a:srcRect/>
          <a:stretch>
            <a:fillRect/>
          </a:stretch>
        </p:blipFill>
        <p:spPr>
          <a:xfrm>
            <a:off x="8059365" y="286966"/>
            <a:ext cx="992221" cy="1595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anim calcmode="lin" valueType="num">
                                      <p:cBhvr>
                                        <p:cTn id="34" dur="750" fill="hold"/>
                                        <p:tgtEl>
                                          <p:spTgt spid="4"/>
                                        </p:tgtEl>
                                        <p:attrNameLst>
                                          <p:attrName>ppt_x</p:attrName>
                                        </p:attrNameLst>
                                      </p:cBhvr>
                                      <p:tavLst>
                                        <p:tav tm="0">
                                          <p:val>
                                            <p:strVal val="#ppt_x"/>
                                          </p:val>
                                        </p:tav>
                                        <p:tav tm="100000">
                                          <p:val>
                                            <p:strVal val="#ppt_x"/>
                                          </p:val>
                                        </p:tav>
                                      </p:tavLst>
                                    </p:anim>
                                    <p:anim calcmode="lin" valueType="num">
                                      <p:cBhvr>
                                        <p:cTn id="3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7897793" y="3701574"/>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933958" y="1447793"/>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p:cNvCxnSpPr/>
          <p:nvPr/>
        </p:nvCxnSpPr>
        <p:spPr>
          <a:xfrm flipH="1">
            <a:off x="1462903" y="1198412"/>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703141" y="2344939"/>
            <a:ext cx="65441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共同讨论：</a:t>
            </a:r>
            <a:endParaRPr lang="en-US" altLang="zh-CN" sz="4000" dirty="0">
              <a:latin typeface="+mn-lt"/>
              <a:ea typeface="+mn-ea"/>
              <a:cs typeface="+mn-ea"/>
              <a:sym typeface="+mn-lt"/>
            </a:endParaRPr>
          </a:p>
          <a:p>
            <a:pPr algn="l">
              <a:lnSpc>
                <a:spcPct val="100000"/>
              </a:lnSpc>
              <a:spcBef>
                <a:spcPts val="0"/>
              </a:spcBef>
              <a:buNone/>
            </a:pPr>
            <a:r>
              <a:rPr lang="zh-CN" altLang="en-US" sz="4000" dirty="0">
                <a:latin typeface="+mn-lt"/>
                <a:ea typeface="+mn-ea"/>
                <a:cs typeface="+mn-ea"/>
                <a:sym typeface="+mn-lt"/>
              </a:rPr>
              <a:t>未成年人要健康成长，都需要哪些方面的保护呢？</a:t>
            </a:r>
          </a:p>
        </p:txBody>
      </p:sp>
      <p:pic>
        <p:nvPicPr>
          <p:cNvPr id="9" name="图片 8"/>
          <p:cNvPicPr>
            <a:picLocks noChangeAspect="1"/>
          </p:cNvPicPr>
          <p:nvPr/>
        </p:nvPicPr>
        <p:blipFill>
          <a:blip r:embed="rId3" cstate="email"/>
          <a:stretch>
            <a:fillRect/>
          </a:stretch>
        </p:blipFill>
        <p:spPr>
          <a:xfrm>
            <a:off x="7261025" y="-14483"/>
            <a:ext cx="4930975" cy="6872483"/>
          </a:xfrm>
          <a:prstGeom prst="rect">
            <a:avLst/>
          </a:prstGeom>
        </p:spPr>
      </p:pic>
      <p:pic>
        <p:nvPicPr>
          <p:cNvPr id="3" name="图片 2"/>
          <p:cNvPicPr>
            <a:picLocks noChangeAspect="1"/>
          </p:cNvPicPr>
          <p:nvPr/>
        </p:nvPicPr>
        <p:blipFill>
          <a:blip r:embed="rId4" cstate="email"/>
          <a:stretch>
            <a:fillRect/>
          </a:stretch>
        </p:blipFill>
        <p:spPr>
          <a:xfrm rot="7247445">
            <a:off x="397731" y="4391802"/>
            <a:ext cx="2130345" cy="2386550"/>
          </a:xfrm>
          <a:prstGeom prst="rect">
            <a:avLst/>
          </a:prstGeom>
        </p:spPr>
      </p:pic>
      <p:cxnSp>
        <p:nvCxnSpPr>
          <p:cNvPr id="8" name="直接连接符 7"/>
          <p:cNvCxnSpPr/>
          <p:nvPr/>
        </p:nvCxnSpPr>
        <p:spPr>
          <a:xfrm flipH="1">
            <a:off x="6637300" y="3593976"/>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47863" y="6710773"/>
            <a:ext cx="1440159" cy="123111"/>
          </a:xfrm>
          <a:prstGeom prst="rect">
            <a:avLst/>
          </a:prstGeom>
          <a:noFill/>
        </p:spPr>
        <p:txBody>
          <a:bodyPr wrap="square" rtlCol="0">
            <a:spAutoFit/>
          </a:bodyPr>
          <a:lstStyle/>
          <a:p>
            <a:pPr defTabSz="914400">
              <a:lnSpc>
                <a:spcPct val="200000"/>
              </a:lnSpc>
            </a:pPr>
            <a:r>
              <a:rPr lang="zh-CN" altLang="en-US" sz="100" dirty="0">
                <a:solidFill>
                  <a:schemeClr val="accent3">
                    <a:lumMod val="20000"/>
                    <a:lumOff val="80000"/>
                  </a:schemeClr>
                </a:solidFill>
                <a:ea typeface="微软雅黑" panose="020B0503020204020204" pitchFamily="34" charset="-122"/>
              </a:rPr>
              <a:t>行</a:t>
            </a:r>
            <a:r>
              <a:rPr lang="zh-CN" altLang="en-US" sz="100" dirty="0" smtClean="0">
                <a:solidFill>
                  <a:schemeClr val="accent3">
                    <a:lumMod val="20000"/>
                    <a:lumOff val="80000"/>
                  </a:schemeClr>
                </a:solidFill>
                <a:ea typeface="微软雅黑" panose="020B0503020204020204" pitchFamily="34" charset="-122"/>
              </a:rPr>
              <a:t>业</a:t>
            </a:r>
            <a:r>
              <a:rPr lang="en-US" altLang="zh-CN" sz="100" dirty="0" smtClean="0">
                <a:solidFill>
                  <a:schemeClr val="accent3">
                    <a:lumMod val="20000"/>
                    <a:lumOff val="80000"/>
                  </a:schemeClr>
                </a:solidFill>
                <a:ea typeface="微软雅黑" panose="020B0503020204020204" pitchFamily="34" charset="-122"/>
              </a:rPr>
              <a:t>PPT</a:t>
            </a:r>
            <a:r>
              <a:rPr lang="zh-CN" altLang="en-US" sz="100" dirty="0" smtClean="0">
                <a:solidFill>
                  <a:schemeClr val="accent3">
                    <a:lumMod val="20000"/>
                    <a:lumOff val="80000"/>
                  </a:schemeClr>
                </a:solidFill>
                <a:ea typeface="微软雅黑" panose="020B0503020204020204" pitchFamily="34" charset="-122"/>
              </a:rPr>
              <a:t>模板</a:t>
            </a:r>
            <a:r>
              <a:rPr lang="en-US" altLang="zh-CN" sz="100" dirty="0">
                <a:solidFill>
                  <a:schemeClr val="accent3">
                    <a:lumMod val="20000"/>
                    <a:lumOff val="80000"/>
                  </a:schemeClr>
                </a:solidFill>
                <a:ea typeface="微软雅黑" panose="020B0503020204020204" pitchFamily="34" charset="-122"/>
              </a:rPr>
              <a:t>http://www.1ppt.com/hangye/</a:t>
            </a:r>
            <a:endParaRPr lang="en-US" altLang="zh-CN" sz="100" dirty="0" smtClean="0">
              <a:solidFill>
                <a:schemeClr val="accent3">
                  <a:lumMod val="20000"/>
                  <a:lumOff val="8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8644879" y="4165735"/>
            <a:ext cx="1240305" cy="400110"/>
          </a:xfrm>
          <a:prstGeom prst="rect">
            <a:avLst/>
          </a:prstGeom>
          <a:noFill/>
        </p:spPr>
        <p:txBody>
          <a:bodyPr wrap="square" rtlCol="0">
            <a:spAutoFit/>
          </a:bodyPr>
          <a:lstStyle/>
          <a:p>
            <a:r>
              <a:rPr lang="zh-CN" altLang="en-US" sz="2000" dirty="0">
                <a:cs typeface="+mn-ea"/>
                <a:sym typeface="+mn-lt"/>
              </a:rPr>
              <a:t>司法保护</a:t>
            </a:r>
          </a:p>
        </p:txBody>
      </p:sp>
      <p:sp>
        <p:nvSpPr>
          <p:cNvPr id="19" name="文本框 18"/>
          <p:cNvSpPr txBox="1"/>
          <p:nvPr/>
        </p:nvSpPr>
        <p:spPr>
          <a:xfrm>
            <a:off x="6468335" y="4165735"/>
            <a:ext cx="1240305" cy="400110"/>
          </a:xfrm>
          <a:prstGeom prst="rect">
            <a:avLst/>
          </a:prstGeom>
          <a:noFill/>
        </p:spPr>
        <p:txBody>
          <a:bodyPr wrap="square" rtlCol="0">
            <a:spAutoFit/>
          </a:bodyPr>
          <a:lstStyle/>
          <a:p>
            <a:pPr algn="ctr"/>
            <a:r>
              <a:rPr lang="zh-CN" altLang="en-US" sz="2000" dirty="0">
                <a:cs typeface="+mn-ea"/>
                <a:sym typeface="+mn-lt"/>
              </a:rPr>
              <a:t>社会保护</a:t>
            </a:r>
          </a:p>
        </p:txBody>
      </p:sp>
      <p:sp>
        <p:nvSpPr>
          <p:cNvPr id="21" name="文本框 20"/>
          <p:cNvSpPr txBox="1"/>
          <p:nvPr/>
        </p:nvSpPr>
        <p:spPr>
          <a:xfrm>
            <a:off x="4042503" y="4165735"/>
            <a:ext cx="1803667" cy="400110"/>
          </a:xfrm>
          <a:prstGeom prst="rect">
            <a:avLst/>
          </a:prstGeom>
          <a:noFill/>
        </p:spPr>
        <p:txBody>
          <a:bodyPr wrap="square" rtlCol="0">
            <a:spAutoFit/>
          </a:bodyPr>
          <a:lstStyle/>
          <a:p>
            <a:pPr algn="ctr"/>
            <a:r>
              <a:rPr lang="zh-CN" altLang="en-US" sz="2000" dirty="0">
                <a:cs typeface="+mn-ea"/>
                <a:sym typeface="+mn-lt"/>
              </a:rPr>
              <a:t>学校保护</a:t>
            </a:r>
          </a:p>
        </p:txBody>
      </p:sp>
      <p:sp>
        <p:nvSpPr>
          <p:cNvPr id="23" name="文本框 22"/>
          <p:cNvSpPr txBox="1"/>
          <p:nvPr/>
        </p:nvSpPr>
        <p:spPr>
          <a:xfrm>
            <a:off x="1632482" y="4215486"/>
            <a:ext cx="1803667" cy="400110"/>
          </a:xfrm>
          <a:prstGeom prst="rect">
            <a:avLst/>
          </a:prstGeom>
          <a:noFill/>
        </p:spPr>
        <p:txBody>
          <a:bodyPr wrap="square" rtlCol="0">
            <a:spAutoFit/>
          </a:bodyPr>
          <a:lstStyle/>
          <a:p>
            <a:pPr algn="ctr"/>
            <a:r>
              <a:rPr lang="zh-CN" altLang="en-US" sz="2000" dirty="0">
                <a:cs typeface="+mn-ea"/>
                <a:sym typeface="+mn-lt"/>
              </a:rPr>
              <a:t>家庭保护</a:t>
            </a:r>
          </a:p>
        </p:txBody>
      </p:sp>
      <p:grpSp>
        <p:nvGrpSpPr>
          <p:cNvPr id="30" name="组合 29"/>
          <p:cNvGrpSpPr/>
          <p:nvPr/>
        </p:nvGrpSpPr>
        <p:grpSpPr>
          <a:xfrm>
            <a:off x="1308223" y="487903"/>
            <a:ext cx="3943909" cy="584775"/>
            <a:chOff x="4828942" y="698262"/>
            <a:chExt cx="3088501" cy="584775"/>
          </a:xfrm>
        </p:grpSpPr>
        <p:cxnSp>
          <p:nvCxnSpPr>
            <p:cNvPr id="31" name="直接连接符 30"/>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32" name="Text Box 39"/>
            <p:cNvSpPr txBox="1">
              <a:spLocks noChangeArrowheads="1"/>
            </p:cNvSpPr>
            <p:nvPr/>
          </p:nvSpPr>
          <p:spPr bwMode="auto">
            <a:xfrm>
              <a:off x="4828942" y="698262"/>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未成年人受到的保护</a:t>
              </a:r>
              <a:endParaRPr lang="en-US" altLang="zh-CN" sz="3200" dirty="0">
                <a:solidFill>
                  <a:schemeClr val="tx1">
                    <a:lumMod val="75000"/>
                    <a:lumOff val="25000"/>
                  </a:schemeClr>
                </a:solidFill>
                <a:latin typeface="+mn-lt"/>
                <a:ea typeface="+mn-ea"/>
                <a:cs typeface="+mn-ea"/>
                <a:sym typeface="+mn-lt"/>
              </a:endParaRPr>
            </a:p>
          </p:txBody>
        </p:sp>
      </p:grpSp>
      <p:pic>
        <p:nvPicPr>
          <p:cNvPr id="34" name="图片 33"/>
          <p:cNvPicPr>
            <a:picLocks noChangeAspect="1"/>
          </p:cNvPicPr>
          <p:nvPr/>
        </p:nvPicPr>
        <p:blipFill>
          <a:blip r:embed="rId3" cstate="email"/>
          <a:stretch>
            <a:fillRect/>
          </a:stretch>
        </p:blipFill>
        <p:spPr>
          <a:xfrm rot="5400000" flipV="1">
            <a:off x="464938" y="603791"/>
            <a:ext cx="1302701" cy="584930"/>
          </a:xfrm>
          <a:prstGeom prst="rect">
            <a:avLst/>
          </a:prstGeom>
        </p:spPr>
      </p:pic>
      <p:cxnSp>
        <p:nvCxnSpPr>
          <p:cNvPr id="6" name="连接符: 肘形 5"/>
          <p:cNvCxnSpPr/>
          <p:nvPr/>
        </p:nvCxnSpPr>
        <p:spPr>
          <a:xfrm rot="16200000" flipH="1">
            <a:off x="7472279" y="2197360"/>
            <a:ext cx="2107768" cy="1635046"/>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p:nvPr/>
        </p:nvCxnSpPr>
        <p:spPr>
          <a:xfrm rot="5400000">
            <a:off x="2349639" y="2084555"/>
            <a:ext cx="2160681" cy="1791321"/>
          </a:xfrm>
          <a:prstGeom prst="bentConnector3">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252133" y="1899875"/>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047353" y="1982998"/>
            <a:ext cx="0" cy="2160681"/>
          </a:xfrm>
          <a:prstGeom prst="straightConnector1">
            <a:avLst/>
          </a:prstGeom>
          <a:ln>
            <a:solidFill>
              <a:srgbClr val="7D9D72"/>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圆角 41"/>
          <p:cNvSpPr/>
          <p:nvPr/>
        </p:nvSpPr>
        <p:spPr>
          <a:xfrm>
            <a:off x="3919286" y="1802844"/>
            <a:ext cx="4347293" cy="1056108"/>
          </a:xfrm>
          <a:prstGeom prst="round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cstate="email"/>
          <a:stretch>
            <a:fillRect/>
          </a:stretch>
        </p:blipFill>
        <p:spPr>
          <a:xfrm>
            <a:off x="4160096" y="1090756"/>
            <a:ext cx="4106483" cy="2135370"/>
          </a:xfrm>
          <a:prstGeom prst="rect">
            <a:avLst/>
          </a:prstGeom>
        </p:spPr>
      </p:pic>
      <p:grpSp>
        <p:nvGrpSpPr>
          <p:cNvPr id="15" name="组合 14"/>
          <p:cNvGrpSpPr/>
          <p:nvPr/>
        </p:nvGrpSpPr>
        <p:grpSpPr>
          <a:xfrm rot="21600000">
            <a:off x="1375722" y="4719386"/>
            <a:ext cx="2631148" cy="865573"/>
            <a:chOff x="791824" y="4866595"/>
            <a:chExt cx="2631148" cy="865573"/>
          </a:xfrm>
        </p:grpSpPr>
        <p:grpSp>
          <p:nvGrpSpPr>
            <p:cNvPr id="13" name="组合 12"/>
            <p:cNvGrpSpPr/>
            <p:nvPr/>
          </p:nvGrpSpPr>
          <p:grpSpPr>
            <a:xfrm>
              <a:off x="791824" y="4866595"/>
              <a:ext cx="1331045" cy="865573"/>
              <a:chOff x="791824" y="4866595"/>
              <a:chExt cx="1331045" cy="865573"/>
            </a:xfrm>
          </p:grpSpPr>
          <p:cxnSp>
            <p:nvCxnSpPr>
              <p:cNvPr id="8" name="直接箭头连接符 7"/>
              <p:cNvCxnSpPr/>
              <p:nvPr/>
            </p:nvCxnSpPr>
            <p:spPr>
              <a:xfrm>
                <a:off x="1435287" y="5271578"/>
                <a:ext cx="687582"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791824" y="4866595"/>
                <a:ext cx="1331045" cy="865573"/>
                <a:chOff x="791824" y="4866595"/>
                <a:chExt cx="1331045" cy="865573"/>
              </a:xfrm>
            </p:grpSpPr>
            <p:sp>
              <p:nvSpPr>
                <p:cNvPr id="5" name="文本框 4"/>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家庭</a:t>
                  </a:r>
                </a:p>
              </p:txBody>
            </p:sp>
            <p:sp>
              <p:nvSpPr>
                <p:cNvPr id="10" name="文本框 9"/>
                <p:cNvSpPr txBox="1"/>
                <p:nvPr/>
              </p:nvSpPr>
              <p:spPr>
                <a:xfrm>
                  <a:off x="1435287" y="4866595"/>
                  <a:ext cx="687582" cy="369332"/>
                </a:xfrm>
                <a:prstGeom prst="rect">
                  <a:avLst/>
                </a:prstGeom>
                <a:noFill/>
              </p:spPr>
              <p:txBody>
                <a:bodyPr wrap="square" rtlCol="0">
                  <a:spAutoFit/>
                </a:bodyPr>
                <a:lstStyle/>
                <a:p>
                  <a:r>
                    <a:rPr lang="zh-CN" altLang="en-US" dirty="0">
                      <a:cs typeface="+mn-ea"/>
                      <a:sym typeface="+mn-lt"/>
                    </a:rPr>
                    <a:t>养育</a:t>
                  </a:r>
                </a:p>
              </p:txBody>
            </p:sp>
            <p:sp>
              <p:nvSpPr>
                <p:cNvPr id="11" name="文本框 10"/>
                <p:cNvSpPr txBox="1"/>
                <p:nvPr/>
              </p:nvSpPr>
              <p:spPr>
                <a:xfrm>
                  <a:off x="1408754" y="5362836"/>
                  <a:ext cx="687582" cy="369332"/>
                </a:xfrm>
                <a:prstGeom prst="rect">
                  <a:avLst/>
                </a:prstGeom>
                <a:noFill/>
              </p:spPr>
              <p:txBody>
                <a:bodyPr wrap="square" rtlCol="0">
                  <a:spAutoFit/>
                </a:bodyPr>
                <a:lstStyle/>
                <a:p>
                  <a:r>
                    <a:rPr lang="zh-CN" altLang="en-US" dirty="0">
                      <a:cs typeface="+mn-ea"/>
                      <a:sym typeface="+mn-lt"/>
                    </a:rPr>
                    <a:t>教育</a:t>
                  </a:r>
                </a:p>
              </p:txBody>
            </p:sp>
          </p:grpSp>
        </p:grpSp>
        <p:sp>
          <p:nvSpPr>
            <p:cNvPr id="14" name="文本框 13"/>
            <p:cNvSpPr txBox="1"/>
            <p:nvPr/>
          </p:nvSpPr>
          <p:spPr>
            <a:xfrm>
              <a:off x="2109692" y="5035135"/>
              <a:ext cx="1313280" cy="400110"/>
            </a:xfrm>
            <a:prstGeom prst="rect">
              <a:avLst/>
            </a:prstGeom>
            <a:noFill/>
          </p:spPr>
          <p:txBody>
            <a:bodyPr wrap="square" rtlCol="0">
              <a:spAutoFit/>
            </a:bodyPr>
            <a:lstStyle/>
            <a:p>
              <a:r>
                <a:rPr lang="zh-CN" altLang="en-US" sz="2000" dirty="0">
                  <a:cs typeface="+mn-ea"/>
                  <a:sym typeface="+mn-lt"/>
                </a:rPr>
                <a:t>未成年人</a:t>
              </a:r>
            </a:p>
          </p:txBody>
        </p:sp>
      </p:grpSp>
      <p:grpSp>
        <p:nvGrpSpPr>
          <p:cNvPr id="33" name="组合 32"/>
          <p:cNvGrpSpPr/>
          <p:nvPr/>
        </p:nvGrpSpPr>
        <p:grpSpPr>
          <a:xfrm>
            <a:off x="3429979" y="5707676"/>
            <a:ext cx="3777450" cy="575542"/>
            <a:chOff x="791824" y="4866595"/>
            <a:chExt cx="3777450" cy="575542"/>
          </a:xfrm>
        </p:grpSpPr>
        <p:grpSp>
          <p:nvGrpSpPr>
            <p:cNvPr id="36" name="组合 35"/>
            <p:cNvGrpSpPr/>
            <p:nvPr/>
          </p:nvGrpSpPr>
          <p:grpSpPr>
            <a:xfrm>
              <a:off x="791824" y="4866595"/>
              <a:ext cx="2668799" cy="575542"/>
              <a:chOff x="791824" y="4866595"/>
              <a:chExt cx="2668799" cy="575542"/>
            </a:xfrm>
          </p:grpSpPr>
          <p:cxnSp>
            <p:nvCxnSpPr>
              <p:cNvPr id="38" name="直接箭头连接符 37"/>
              <p:cNvCxnSpPr/>
              <p:nvPr/>
            </p:nvCxnSpPr>
            <p:spPr>
              <a:xfrm>
                <a:off x="1435287" y="5235927"/>
                <a:ext cx="1823775"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791824" y="4866595"/>
                <a:ext cx="2668799" cy="575542"/>
                <a:chOff x="791824" y="4866595"/>
                <a:chExt cx="2668799" cy="575542"/>
              </a:xfrm>
            </p:grpSpPr>
            <p:sp>
              <p:nvSpPr>
                <p:cNvPr id="43" name="文本框 42"/>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学校</a:t>
                  </a:r>
                </a:p>
              </p:txBody>
            </p:sp>
            <p:sp>
              <p:nvSpPr>
                <p:cNvPr id="44" name="文本框 43"/>
                <p:cNvSpPr txBox="1"/>
                <p:nvPr/>
              </p:nvSpPr>
              <p:spPr>
                <a:xfrm>
                  <a:off x="1435287" y="4866595"/>
                  <a:ext cx="2025336" cy="400110"/>
                </a:xfrm>
                <a:prstGeom prst="rect">
                  <a:avLst/>
                </a:prstGeom>
                <a:noFill/>
              </p:spPr>
              <p:txBody>
                <a:bodyPr wrap="square" rtlCol="0">
                  <a:spAutoFit/>
                </a:bodyPr>
                <a:lstStyle/>
                <a:p>
                  <a:r>
                    <a:rPr lang="zh-CN" altLang="en-US" sz="2000" dirty="0">
                      <a:cs typeface="+mn-ea"/>
                      <a:sym typeface="+mn-lt"/>
                    </a:rPr>
                    <a:t>德智体全面教育</a:t>
                  </a:r>
                </a:p>
              </p:txBody>
            </p:sp>
          </p:grpSp>
        </p:grpSp>
        <p:sp>
          <p:nvSpPr>
            <p:cNvPr id="37" name="文本框 36"/>
            <p:cNvSpPr txBox="1"/>
            <p:nvPr/>
          </p:nvSpPr>
          <p:spPr>
            <a:xfrm>
              <a:off x="3255994" y="5020026"/>
              <a:ext cx="1313280" cy="400110"/>
            </a:xfrm>
            <a:prstGeom prst="rect">
              <a:avLst/>
            </a:prstGeom>
            <a:noFill/>
          </p:spPr>
          <p:txBody>
            <a:bodyPr wrap="square" rtlCol="0">
              <a:spAutoFit/>
            </a:bodyPr>
            <a:lstStyle/>
            <a:p>
              <a:r>
                <a:rPr lang="zh-CN" altLang="en-US" sz="2000" dirty="0">
                  <a:cs typeface="+mn-ea"/>
                  <a:sym typeface="+mn-lt"/>
                </a:rPr>
                <a:t>未成年人</a:t>
              </a:r>
            </a:p>
          </p:txBody>
        </p:sp>
      </p:grpSp>
      <p:grpSp>
        <p:nvGrpSpPr>
          <p:cNvPr id="46" name="组合 45"/>
          <p:cNvGrpSpPr/>
          <p:nvPr/>
        </p:nvGrpSpPr>
        <p:grpSpPr>
          <a:xfrm>
            <a:off x="5827577" y="4768927"/>
            <a:ext cx="4460257" cy="575542"/>
            <a:chOff x="791824" y="4866595"/>
            <a:chExt cx="4460257" cy="575542"/>
          </a:xfrm>
        </p:grpSpPr>
        <p:grpSp>
          <p:nvGrpSpPr>
            <p:cNvPr id="47" name="组合 46"/>
            <p:cNvGrpSpPr/>
            <p:nvPr/>
          </p:nvGrpSpPr>
          <p:grpSpPr>
            <a:xfrm>
              <a:off x="791824" y="4866595"/>
              <a:ext cx="4291235" cy="575542"/>
              <a:chOff x="791824" y="4866595"/>
              <a:chExt cx="4291235" cy="575542"/>
            </a:xfrm>
          </p:grpSpPr>
          <p:cxnSp>
            <p:nvCxnSpPr>
              <p:cNvPr id="49" name="直接箭头连接符 48"/>
              <p:cNvCxnSpPr/>
              <p:nvPr/>
            </p:nvCxnSpPr>
            <p:spPr>
              <a:xfrm flipV="1">
                <a:off x="1435287" y="5264781"/>
                <a:ext cx="233516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791824" y="4866595"/>
                <a:ext cx="4291235" cy="575542"/>
                <a:chOff x="791824" y="4866595"/>
                <a:chExt cx="4291235" cy="575542"/>
              </a:xfrm>
            </p:grpSpPr>
            <p:sp>
              <p:nvSpPr>
                <p:cNvPr id="51" name="文本框 50"/>
                <p:cNvSpPr txBox="1"/>
                <p:nvPr/>
              </p:nvSpPr>
              <p:spPr>
                <a:xfrm>
                  <a:off x="791824" y="5042027"/>
                  <a:ext cx="840658" cy="400110"/>
                </a:xfrm>
                <a:prstGeom prst="rect">
                  <a:avLst/>
                </a:prstGeom>
                <a:noFill/>
              </p:spPr>
              <p:txBody>
                <a:bodyPr wrap="square" rtlCol="0">
                  <a:spAutoFit/>
                </a:bodyPr>
                <a:lstStyle/>
                <a:p>
                  <a:r>
                    <a:rPr lang="zh-CN" altLang="en-US" sz="2000" dirty="0">
                      <a:cs typeface="+mn-ea"/>
                      <a:sym typeface="+mn-lt"/>
                    </a:rPr>
                    <a:t>社会</a:t>
                  </a:r>
                </a:p>
              </p:txBody>
            </p:sp>
            <p:sp>
              <p:nvSpPr>
                <p:cNvPr id="52" name="文本框 51"/>
                <p:cNvSpPr txBox="1"/>
                <p:nvPr/>
              </p:nvSpPr>
              <p:spPr>
                <a:xfrm>
                  <a:off x="1435286" y="4866595"/>
                  <a:ext cx="3647773" cy="400110"/>
                </a:xfrm>
                <a:prstGeom prst="rect">
                  <a:avLst/>
                </a:prstGeom>
                <a:noFill/>
              </p:spPr>
              <p:txBody>
                <a:bodyPr wrap="square" rtlCol="0">
                  <a:spAutoFit/>
                </a:bodyPr>
                <a:lstStyle/>
                <a:p>
                  <a:r>
                    <a:rPr lang="zh-CN" altLang="en-US" sz="2000" dirty="0">
                      <a:cs typeface="+mn-ea"/>
                      <a:sym typeface="+mn-lt"/>
                    </a:rPr>
                    <a:t>创造良好的社会环境</a:t>
                  </a:r>
                </a:p>
              </p:txBody>
            </p:sp>
          </p:grpSp>
        </p:grpSp>
        <p:sp>
          <p:nvSpPr>
            <p:cNvPr id="48" name="文本框 47"/>
            <p:cNvSpPr txBox="1"/>
            <p:nvPr/>
          </p:nvSpPr>
          <p:spPr>
            <a:xfrm>
              <a:off x="3938801" y="5036678"/>
              <a:ext cx="1313280" cy="400110"/>
            </a:xfrm>
            <a:prstGeom prst="rect">
              <a:avLst/>
            </a:prstGeom>
            <a:noFill/>
          </p:spPr>
          <p:txBody>
            <a:bodyPr wrap="square" rtlCol="0">
              <a:spAutoFit/>
            </a:bodyPr>
            <a:lstStyle/>
            <a:p>
              <a:r>
                <a:rPr lang="zh-CN" altLang="en-US" sz="2000" dirty="0">
                  <a:cs typeface="+mn-ea"/>
                  <a:sym typeface="+mn-lt"/>
                </a:rPr>
                <a:t>未成年人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anim calcmode="lin" valueType="num">
                                      <p:cBhvr>
                                        <p:cTn id="35" dur="750" fill="hold"/>
                                        <p:tgtEl>
                                          <p:spTgt spid="15"/>
                                        </p:tgtEl>
                                        <p:attrNameLst>
                                          <p:attrName>ppt_x</p:attrName>
                                        </p:attrNameLst>
                                      </p:cBhvr>
                                      <p:tavLst>
                                        <p:tav tm="0">
                                          <p:val>
                                            <p:strVal val="#ppt_x"/>
                                          </p:val>
                                        </p:tav>
                                        <p:tav tm="100000">
                                          <p:val>
                                            <p:strVal val="#ppt_x"/>
                                          </p:val>
                                        </p:tav>
                                      </p:tavLst>
                                    </p:anim>
                                    <p:anim calcmode="lin" valueType="num">
                                      <p:cBhvr>
                                        <p:cTn id="36" dur="75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anim calcmode="lin" valueType="num">
                                      <p:cBhvr>
                                        <p:cTn id="40" dur="750" fill="hold"/>
                                        <p:tgtEl>
                                          <p:spTgt spid="33"/>
                                        </p:tgtEl>
                                        <p:attrNameLst>
                                          <p:attrName>ppt_x</p:attrName>
                                        </p:attrNameLst>
                                      </p:cBhvr>
                                      <p:tavLst>
                                        <p:tav tm="0">
                                          <p:val>
                                            <p:strVal val="#ppt_x"/>
                                          </p:val>
                                        </p:tav>
                                        <p:tav tm="100000">
                                          <p:val>
                                            <p:strVal val="#ppt_x"/>
                                          </p:val>
                                        </p:tav>
                                      </p:tavLst>
                                    </p:anim>
                                    <p:anim calcmode="lin" valueType="num">
                                      <p:cBhvr>
                                        <p:cTn id="41" dur="75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750"/>
                                        <p:tgtEl>
                                          <p:spTgt spid="46"/>
                                        </p:tgtEl>
                                      </p:cBhvr>
                                    </p:animEffect>
                                    <p:anim calcmode="lin" valueType="num">
                                      <p:cBhvr>
                                        <p:cTn id="45" dur="750" fill="hold"/>
                                        <p:tgtEl>
                                          <p:spTgt spid="46"/>
                                        </p:tgtEl>
                                        <p:attrNameLst>
                                          <p:attrName>ppt_x</p:attrName>
                                        </p:attrNameLst>
                                      </p:cBhvr>
                                      <p:tavLst>
                                        <p:tav tm="0">
                                          <p:val>
                                            <p:strVal val="#ppt_x"/>
                                          </p:val>
                                        </p:tav>
                                        <p:tav tm="100000">
                                          <p:val>
                                            <p:strVal val="#ppt_x"/>
                                          </p:val>
                                        </p:tav>
                                      </p:tavLst>
                                    </p:anim>
                                    <p:anim calcmode="lin" valueType="num">
                                      <p:cBhvr>
                                        <p:cTn id="46"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6367" y="466117"/>
            <a:ext cx="3943909" cy="584775"/>
            <a:chOff x="4584724" y="676476"/>
            <a:chExt cx="3088501" cy="584775"/>
          </a:xfrm>
        </p:grpSpPr>
        <p:cxnSp>
          <p:nvCxnSpPr>
            <p:cNvPr id="3" name="直接连接符 2"/>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p:cNvSpPr txBox="1">
              <a:spLocks noChangeArrowheads="1"/>
            </p:cNvSpPr>
            <p:nvPr/>
          </p:nvSpPr>
          <p:spPr bwMode="auto">
            <a:xfrm>
              <a:off x="4584724" y="676476"/>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家庭保护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p:cNvPicPr>
            <a:picLocks noChangeAspect="1"/>
          </p:cNvPicPr>
          <p:nvPr/>
        </p:nvPicPr>
        <p:blipFill>
          <a:blip r:embed="rId2" cstate="email"/>
          <a:stretch>
            <a:fillRect/>
          </a:stretch>
        </p:blipFill>
        <p:spPr>
          <a:xfrm rot="5400000" flipV="1">
            <a:off x="464938" y="603791"/>
            <a:ext cx="1302701" cy="584930"/>
          </a:xfrm>
          <a:prstGeom prst="rect">
            <a:avLst/>
          </a:prstGeom>
        </p:spPr>
      </p:pic>
      <p:pic>
        <p:nvPicPr>
          <p:cNvPr id="8" name="图片 7"/>
          <p:cNvPicPr>
            <a:picLocks noChangeAspect="1"/>
          </p:cNvPicPr>
          <p:nvPr/>
        </p:nvPicPr>
        <p:blipFill rotWithShape="1">
          <a:blip r:embed="rId3" cstate="email"/>
          <a:srcRect/>
          <a:stretch>
            <a:fillRect/>
          </a:stretch>
        </p:blipFill>
        <p:spPr>
          <a:xfrm>
            <a:off x="1405764" y="1453076"/>
            <a:ext cx="4647587" cy="5404924"/>
          </a:xfrm>
          <a:prstGeom prst="rect">
            <a:avLst/>
          </a:prstGeom>
        </p:spPr>
      </p:pic>
      <p:pic>
        <p:nvPicPr>
          <p:cNvPr id="10" name="图片 9"/>
          <p:cNvPicPr>
            <a:picLocks noChangeAspect="1"/>
          </p:cNvPicPr>
          <p:nvPr/>
        </p:nvPicPr>
        <p:blipFill rotWithShape="1">
          <a:blip r:embed="rId4" cstate="email"/>
          <a:srcRect/>
          <a:stretch>
            <a:fillRect/>
          </a:stretch>
        </p:blipFill>
        <p:spPr>
          <a:xfrm>
            <a:off x="6096000" y="2668226"/>
            <a:ext cx="5360881" cy="3740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6367" y="466117"/>
            <a:ext cx="3943909" cy="584775"/>
            <a:chOff x="4584724" y="676476"/>
            <a:chExt cx="3088501" cy="584775"/>
          </a:xfrm>
        </p:grpSpPr>
        <p:cxnSp>
          <p:nvCxnSpPr>
            <p:cNvPr id="3" name="直接连接符 2"/>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p:cNvSpPr txBox="1">
              <a:spLocks noChangeArrowheads="1"/>
            </p:cNvSpPr>
            <p:nvPr/>
          </p:nvSpPr>
          <p:spPr bwMode="auto">
            <a:xfrm>
              <a:off x="4584724" y="676476"/>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学校保护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p:cNvPicPr>
            <a:picLocks noChangeAspect="1"/>
          </p:cNvPicPr>
          <p:nvPr/>
        </p:nvPicPr>
        <p:blipFill>
          <a:blip r:embed="rId2" cstate="email"/>
          <a:stretch>
            <a:fillRect/>
          </a:stretch>
        </p:blipFill>
        <p:spPr>
          <a:xfrm rot="5400000" flipV="1">
            <a:off x="464938" y="603791"/>
            <a:ext cx="1302701" cy="584930"/>
          </a:xfrm>
          <a:prstGeom prst="rect">
            <a:avLst/>
          </a:prstGeom>
        </p:spPr>
      </p:pic>
      <p:pic>
        <p:nvPicPr>
          <p:cNvPr id="7" name="图片 6"/>
          <p:cNvPicPr>
            <a:picLocks noChangeAspect="1"/>
          </p:cNvPicPr>
          <p:nvPr/>
        </p:nvPicPr>
        <p:blipFill rotWithShape="1">
          <a:blip r:embed="rId3" cstate="email"/>
          <a:srcRect/>
          <a:stretch>
            <a:fillRect/>
          </a:stretch>
        </p:blipFill>
        <p:spPr>
          <a:xfrm>
            <a:off x="996367" y="2479450"/>
            <a:ext cx="4571570" cy="3912433"/>
          </a:xfrm>
          <a:prstGeom prst="rect">
            <a:avLst/>
          </a:prstGeom>
        </p:spPr>
      </p:pic>
      <p:pic>
        <p:nvPicPr>
          <p:cNvPr id="11" name="图片 10"/>
          <p:cNvPicPr>
            <a:picLocks noChangeAspect="1"/>
          </p:cNvPicPr>
          <p:nvPr/>
        </p:nvPicPr>
        <p:blipFill>
          <a:blip r:embed="rId4" cstate="email"/>
          <a:stretch>
            <a:fillRect/>
          </a:stretch>
        </p:blipFill>
        <p:spPr>
          <a:xfrm>
            <a:off x="8857938" y="2704574"/>
            <a:ext cx="3029164" cy="3029164"/>
          </a:xfrm>
          <a:prstGeom prst="rect">
            <a:avLst/>
          </a:prstGeom>
        </p:spPr>
      </p:pic>
      <p:pic>
        <p:nvPicPr>
          <p:cNvPr id="13" name="图片 12"/>
          <p:cNvPicPr>
            <a:picLocks noChangeAspect="1"/>
          </p:cNvPicPr>
          <p:nvPr/>
        </p:nvPicPr>
        <p:blipFill>
          <a:blip r:embed="rId5" cstate="email"/>
          <a:stretch>
            <a:fillRect/>
          </a:stretch>
        </p:blipFill>
        <p:spPr>
          <a:xfrm>
            <a:off x="5567937" y="2921084"/>
            <a:ext cx="3029164" cy="3029164"/>
          </a:xfrm>
          <a:prstGeom prst="rect">
            <a:avLst/>
          </a:prstGeom>
        </p:spPr>
      </p:pic>
      <p:sp>
        <p:nvSpPr>
          <p:cNvPr id="15" name="文本框 14"/>
          <p:cNvSpPr txBox="1"/>
          <p:nvPr/>
        </p:nvSpPr>
        <p:spPr>
          <a:xfrm>
            <a:off x="5270059" y="1329929"/>
            <a:ext cx="4172495" cy="707886"/>
          </a:xfrm>
          <a:prstGeom prst="rect">
            <a:avLst/>
          </a:prstGeom>
          <a:noFill/>
        </p:spPr>
        <p:txBody>
          <a:bodyPr wrap="square">
            <a:spAutoFit/>
          </a:bodyPr>
          <a:lstStyle/>
          <a:p>
            <a:pPr algn="l"/>
            <a:r>
              <a:rPr lang="zh-CN" altLang="en-US" sz="2000" dirty="0">
                <a:cs typeface="+mn-ea"/>
                <a:sym typeface="+mn-lt"/>
              </a:rPr>
              <a:t>和蔼可亲的老师传播给我们知识，</a:t>
            </a:r>
          </a:p>
          <a:p>
            <a:pPr algn="l"/>
            <a:r>
              <a:rPr lang="zh-CN" altLang="en-US" sz="2000" dirty="0">
                <a:cs typeface="+mn-ea"/>
                <a:sym typeface="+mn-lt"/>
              </a:rPr>
              <a:t>还教育我们如何做人！</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ppt_x</p:attrName>
                                        </p:attrNameLst>
                                      </p:cBhvr>
                                      <p:tavLst>
                                        <p:tav tm="0">
                                          <p:val>
                                            <p:strVal val="#ppt_x"/>
                                          </p:val>
                                        </p:tav>
                                        <p:tav tm="100000">
                                          <p:val>
                                            <p:strVal val="#ppt_x"/>
                                          </p:val>
                                        </p:tav>
                                      </p:tavLst>
                                    </p:anim>
                                    <p:anim calcmode="lin" valueType="num">
                                      <p:cBhvr>
                                        <p:cTn id="36"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08223" y="487903"/>
            <a:ext cx="3943909" cy="584775"/>
            <a:chOff x="4828942" y="698262"/>
            <a:chExt cx="3088501" cy="584775"/>
          </a:xfrm>
        </p:grpSpPr>
        <p:cxnSp>
          <p:nvCxnSpPr>
            <p:cNvPr id="3" name="直接连接符 2"/>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Text Box 39"/>
            <p:cNvSpPr txBox="1">
              <a:spLocks noChangeArrowheads="1"/>
            </p:cNvSpPr>
            <p:nvPr/>
          </p:nvSpPr>
          <p:spPr bwMode="auto">
            <a:xfrm>
              <a:off x="4828942" y="698262"/>
              <a:ext cx="3088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未成年人受到的保护</a:t>
              </a:r>
              <a:endParaRPr lang="en-US" altLang="zh-CN" sz="3200" dirty="0">
                <a:solidFill>
                  <a:schemeClr val="tx1">
                    <a:lumMod val="75000"/>
                    <a:lumOff val="25000"/>
                  </a:schemeClr>
                </a:solidFill>
                <a:latin typeface="+mn-lt"/>
                <a:ea typeface="+mn-ea"/>
                <a:cs typeface="+mn-ea"/>
                <a:sym typeface="+mn-lt"/>
              </a:endParaRPr>
            </a:p>
          </p:txBody>
        </p:sp>
      </p:grpSp>
      <p:pic>
        <p:nvPicPr>
          <p:cNvPr id="5" name="图片 4"/>
          <p:cNvPicPr>
            <a:picLocks noChangeAspect="1"/>
          </p:cNvPicPr>
          <p:nvPr/>
        </p:nvPicPr>
        <p:blipFill>
          <a:blip r:embed="rId2" cstate="email"/>
          <a:stretch>
            <a:fillRect/>
          </a:stretch>
        </p:blipFill>
        <p:spPr>
          <a:xfrm rot="5400000" flipV="1">
            <a:off x="464938" y="603791"/>
            <a:ext cx="1302701" cy="584930"/>
          </a:xfrm>
          <a:prstGeom prst="rect">
            <a:avLst/>
          </a:prstGeom>
        </p:spPr>
      </p:pic>
      <p:graphicFrame>
        <p:nvGraphicFramePr>
          <p:cNvPr id="6" name="表格 6"/>
          <p:cNvGraphicFramePr>
            <a:graphicFrameLocks noGrp="1"/>
          </p:cNvGraphicFramePr>
          <p:nvPr/>
        </p:nvGraphicFramePr>
        <p:xfrm>
          <a:off x="1308223" y="2110596"/>
          <a:ext cx="9782564" cy="3810000"/>
        </p:xfrm>
        <a:graphic>
          <a:graphicData uri="http://schemas.openxmlformats.org/drawingml/2006/table">
            <a:tbl>
              <a:tblPr firstRow="1" bandRow="1">
                <a:tableStyleId>{10A1B5D5-9B99-4C35-A422-299274C87663}</a:tableStyleId>
              </a:tblPr>
              <a:tblGrid>
                <a:gridCol w="1614965">
                  <a:extLst>
                    <a:ext uri="{9D8B030D-6E8A-4147-A177-3AD203B41FA5}">
                      <a16:colId xmlns:a16="http://schemas.microsoft.com/office/drawing/2014/main" val="20000"/>
                    </a:ext>
                  </a:extLst>
                </a:gridCol>
                <a:gridCol w="2698958">
                  <a:extLst>
                    <a:ext uri="{9D8B030D-6E8A-4147-A177-3AD203B41FA5}">
                      <a16:colId xmlns:a16="http://schemas.microsoft.com/office/drawing/2014/main" val="20001"/>
                    </a:ext>
                  </a:extLst>
                </a:gridCol>
                <a:gridCol w="3509813">
                  <a:extLst>
                    <a:ext uri="{9D8B030D-6E8A-4147-A177-3AD203B41FA5}">
                      <a16:colId xmlns:a16="http://schemas.microsoft.com/office/drawing/2014/main" val="20002"/>
                    </a:ext>
                  </a:extLst>
                </a:gridCol>
                <a:gridCol w="1958828">
                  <a:extLst>
                    <a:ext uri="{9D8B030D-6E8A-4147-A177-3AD203B41FA5}">
                      <a16:colId xmlns:a16="http://schemas.microsoft.com/office/drawing/2014/main" val="20003"/>
                    </a:ext>
                  </a:extLst>
                </a:gridCol>
              </a:tblGrid>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保护类型</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实施保护的主体</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含义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违 法现  象</a:t>
                      </a:r>
                    </a:p>
                  </a:txBody>
                  <a:tcPr anchor="ctr" horzOverflow="overflow"/>
                </a:tc>
                <a:extLst>
                  <a:ext uri="{0D108BD9-81ED-4DB2-BD59-A6C34878D82A}">
                    <a16:rowId xmlns:a16="http://schemas.microsoft.com/office/drawing/2014/main" val="10000"/>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家庭</a:t>
                      </a:r>
                    </a:p>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父母或其他监护人</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公安机关、人民检察院、人民法院以及司法行政部门等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虐待子女、不让子女上学</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a16="http://schemas.microsoft.com/office/drawing/2014/main" val="10001"/>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学校</a:t>
                      </a:r>
                    </a:p>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学校等教育机构</a:t>
                      </a:r>
                    </a:p>
                    <a:p>
                      <a:pPr marL="0" marR="0" lvl="0" indent="0" algn="ctr" defTabSz="914400" rtl="0" eaLnBrk="1" fontAlgn="base" latinLnBrk="0" hangingPunct="1">
                        <a:lnSpc>
                          <a:spcPct val="100000"/>
                        </a:lnSpc>
                        <a:spcBef>
                          <a:spcPts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危房上课、体罚学生</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a16="http://schemas.microsoft.com/office/drawing/2014/main" val="10002"/>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社会</a:t>
                      </a:r>
                    </a:p>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ts val="0"/>
                        </a:spcBef>
                        <a:buClr>
                          <a:schemeClr val="tx2"/>
                        </a:buClr>
                        <a:buSzPct val="75000"/>
                        <a:buFont typeface="Wingdings" panose="05000000000000000000" pitchFamily="2" charset="2"/>
                        <a:buNone/>
                      </a:pPr>
                      <a:r>
                        <a:rPr lang="zh-CN" altLang="en-US" sz="2000" b="0" i="0" u="none" dirty="0">
                          <a:solidFill>
                            <a:schemeClr val="tx1"/>
                          </a:solidFill>
                          <a:latin typeface="+mn-lt"/>
                          <a:ea typeface="+mn-ea"/>
                          <a:cs typeface="+mn-ea"/>
                          <a:sym typeface="+mn-lt"/>
                        </a:rPr>
                        <a:t>社会上的个人、单位、团体、组织、政府部门等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游戏厅和网吧容留学生</a:t>
                      </a:r>
                      <a:r>
                        <a:rPr lang="en-US" altLang="zh-CN" sz="2000" b="0" i="0" u="none" dirty="0">
                          <a:solidFill>
                            <a:schemeClr val="tx1"/>
                          </a:solidFill>
                          <a:latin typeface="+mn-lt"/>
                          <a:ea typeface="+mn-ea"/>
                          <a:cs typeface="+mn-ea"/>
                          <a:sym typeface="+mn-lt"/>
                        </a:rPr>
                        <a:t>……</a:t>
                      </a:r>
                    </a:p>
                  </a:txBody>
                  <a:tcPr anchor="ctr" horzOverflow="overflow"/>
                </a:tc>
                <a:extLst>
                  <a:ext uri="{0D108BD9-81ED-4DB2-BD59-A6C34878D82A}">
                    <a16:rowId xmlns:a16="http://schemas.microsoft.com/office/drawing/2014/main" val="10003"/>
                  </a:ext>
                </a:extLst>
              </a:tr>
              <a:tr h="37084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司法</a:t>
                      </a:r>
                    </a:p>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000" b="0" i="0" u="none" strike="noStrike" cap="none" normalizeH="0" baseline="0">
                          <a:ln>
                            <a:noFill/>
                          </a:ln>
                          <a:solidFill>
                            <a:schemeClr val="tx1"/>
                          </a:solidFill>
                          <a:effectLst/>
                          <a:latin typeface="+mn-lt"/>
                          <a:ea typeface="+mn-ea"/>
                          <a:cs typeface="+mn-ea"/>
                          <a:sym typeface="+mn-lt"/>
                        </a:rPr>
                        <a:t>保护</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公安机关、人民检察院、人民法院以及司法行政部门等</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defRPr/>
                      </a:pPr>
                      <a:r>
                        <a:rPr lang="zh-CN" altLang="en-US" sz="2000" b="0" i="0" u="none" dirty="0">
                          <a:solidFill>
                            <a:schemeClr val="tx1"/>
                          </a:solidFill>
                          <a:latin typeface="+mn-lt"/>
                          <a:ea typeface="+mn-ea"/>
                          <a:cs typeface="+mn-ea"/>
                          <a:sym typeface="+mn-lt"/>
                        </a:rPr>
                        <a:t>依法对未成年学生和儿童教育和保护身心健康、合法权益</a:t>
                      </a:r>
                    </a:p>
                  </a:txBody>
                  <a:tcPr anchor="ctr" horzOverflow="overflow"/>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endParaRPr kumimoji="0" lang="zh-CN" altLang="zh-CN" sz="2000" b="0" i="0" u="none" strike="noStrike" cap="none" normalizeH="0" baseline="0" dirty="0">
                        <a:ln>
                          <a:noFill/>
                        </a:ln>
                        <a:solidFill>
                          <a:schemeClr val="tx1"/>
                        </a:solidFill>
                        <a:effectLst/>
                        <a:latin typeface="+mn-lt"/>
                        <a:ea typeface="+mn-ea"/>
                        <a:cs typeface="+mn-ea"/>
                        <a:sym typeface="+mn-lt"/>
                      </a:endParaRPr>
                    </a:p>
                  </a:txBody>
                  <a:tcPr anchor="ctr" horzOverflow="overflow"/>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kumimoji="1" lang="en-US" altLang="zh-CN" sz="2000" dirty="0">
                <a:solidFill>
                  <a:schemeClr val="bg1"/>
                </a:solidFill>
                <a:latin typeface="+mn-lt"/>
                <a:ea typeface="+mn-ea"/>
                <a:cs typeface="+mn-ea"/>
                <a:sym typeface="+mn-lt"/>
              </a:rPr>
              <a:t>2003</a:t>
            </a:r>
            <a:r>
              <a:rPr kumimoji="1" lang="zh-CN" altLang="en-US" sz="2000" dirty="0">
                <a:solidFill>
                  <a:schemeClr val="bg1"/>
                </a:solidFill>
                <a:latin typeface="+mn-lt"/>
                <a:ea typeface="+mn-ea"/>
                <a:cs typeface="+mn-ea"/>
                <a:sym typeface="+mn-lt"/>
              </a:rPr>
              <a:t>年</a:t>
            </a:r>
            <a:r>
              <a:rPr kumimoji="1" lang="en-US" altLang="zh-CN" sz="2000" dirty="0">
                <a:solidFill>
                  <a:schemeClr val="bg1"/>
                </a:solidFill>
                <a:latin typeface="+mn-lt"/>
                <a:ea typeface="+mn-ea"/>
                <a:cs typeface="+mn-ea"/>
                <a:sym typeface="+mn-lt"/>
              </a:rPr>
              <a:t>2</a:t>
            </a:r>
            <a:r>
              <a:rPr kumimoji="1" lang="zh-CN" altLang="en-US" sz="2000" dirty="0">
                <a:solidFill>
                  <a:schemeClr val="bg1"/>
                </a:solidFill>
                <a:latin typeface="+mn-lt"/>
                <a:ea typeface="+mn-ea"/>
                <a:cs typeface="+mn-ea"/>
                <a:sym typeface="+mn-lt"/>
              </a:rPr>
              <a:t>月</a:t>
            </a:r>
            <a:r>
              <a:rPr kumimoji="1" lang="en-US" altLang="zh-CN" sz="2000" dirty="0">
                <a:solidFill>
                  <a:schemeClr val="bg1"/>
                </a:solidFill>
                <a:latin typeface="+mn-lt"/>
                <a:ea typeface="+mn-ea"/>
                <a:cs typeface="+mn-ea"/>
                <a:sym typeface="+mn-lt"/>
              </a:rPr>
              <a:t>12</a:t>
            </a:r>
            <a:r>
              <a:rPr kumimoji="1" lang="zh-CN" altLang="en-US" sz="2000" dirty="0">
                <a:solidFill>
                  <a:schemeClr val="bg1"/>
                </a:solidFill>
                <a:latin typeface="+mn-lt"/>
                <a:ea typeface="+mn-ea"/>
                <a:cs typeface="+mn-ea"/>
                <a:sym typeface="+mn-lt"/>
              </a:rPr>
              <a:t>日，湖北随走曾都工商分局对辖区内</a:t>
            </a:r>
            <a:r>
              <a:rPr kumimoji="1" lang="en-US" altLang="zh-CN" sz="2000" dirty="0">
                <a:solidFill>
                  <a:schemeClr val="bg1"/>
                </a:solidFill>
                <a:latin typeface="+mn-lt"/>
                <a:ea typeface="+mn-ea"/>
                <a:cs typeface="+mn-ea"/>
                <a:sym typeface="+mn-lt"/>
              </a:rPr>
              <a:t>208</a:t>
            </a:r>
            <a:r>
              <a:rPr kumimoji="1" lang="zh-CN" altLang="en-US" sz="2000" dirty="0">
                <a:solidFill>
                  <a:schemeClr val="bg1"/>
                </a:solidFill>
                <a:latin typeface="+mn-lt"/>
                <a:ea typeface="+mn-ea"/>
                <a:cs typeface="+mn-ea"/>
                <a:sym typeface="+mn-lt"/>
              </a:rPr>
              <a:t>所中小学校的周边环境进行了专项整治。执法人员发现，许多学校附近的商店及无照经营小摊点销售的“三无”食品和羊肉串、鸡腿等烧烤食品及不符合卫生标准，“麻将牌软糖”、“情人梅”等食品还存在不良文化现象，铅笔、钢笔等学习用品大都属于假冒伪劣商品。该分局共取缔学校附近无照经营摊点</a:t>
            </a:r>
            <a:r>
              <a:rPr kumimoji="1" lang="en-US" altLang="zh-CN" sz="2000" dirty="0">
                <a:solidFill>
                  <a:schemeClr val="bg1"/>
                </a:solidFill>
                <a:latin typeface="+mn-lt"/>
                <a:ea typeface="+mn-ea"/>
                <a:cs typeface="+mn-ea"/>
                <a:sym typeface="+mn-lt"/>
              </a:rPr>
              <a:t>128</a:t>
            </a:r>
            <a:r>
              <a:rPr kumimoji="1" lang="zh-CN" altLang="en-US" sz="2000" dirty="0">
                <a:solidFill>
                  <a:schemeClr val="bg1"/>
                </a:solidFill>
                <a:latin typeface="+mn-lt"/>
                <a:ea typeface="+mn-ea"/>
                <a:cs typeface="+mn-ea"/>
                <a:sym typeface="+mn-lt"/>
              </a:rPr>
              <a:t>家，收缴假冒伪劣食品</a:t>
            </a:r>
            <a:r>
              <a:rPr kumimoji="1" lang="en-US" altLang="zh-CN" sz="2000" dirty="0">
                <a:solidFill>
                  <a:schemeClr val="bg1"/>
                </a:solidFill>
                <a:latin typeface="+mn-lt"/>
                <a:ea typeface="+mn-ea"/>
                <a:cs typeface="+mn-ea"/>
                <a:sym typeface="+mn-lt"/>
              </a:rPr>
              <a:t>2000</a:t>
            </a:r>
            <a:r>
              <a:rPr kumimoji="1" lang="zh-CN" altLang="en-US" sz="2000" dirty="0">
                <a:solidFill>
                  <a:schemeClr val="bg1"/>
                </a:solidFill>
                <a:latin typeface="+mn-lt"/>
                <a:ea typeface="+mn-ea"/>
                <a:cs typeface="+mn-ea"/>
                <a:sym typeface="+mn-lt"/>
              </a:rPr>
              <a:t>余件，盗版、色情光盘</a:t>
            </a:r>
            <a:r>
              <a:rPr kumimoji="1" lang="en-US" altLang="zh-CN" sz="2000" dirty="0">
                <a:solidFill>
                  <a:schemeClr val="bg1"/>
                </a:solidFill>
                <a:latin typeface="+mn-lt"/>
                <a:ea typeface="+mn-ea"/>
                <a:cs typeface="+mn-ea"/>
                <a:sym typeface="+mn-lt"/>
              </a:rPr>
              <a:t>510</a:t>
            </a:r>
            <a:r>
              <a:rPr kumimoji="1" lang="zh-CN" altLang="en-US" sz="2000" dirty="0">
                <a:solidFill>
                  <a:schemeClr val="bg1"/>
                </a:solidFill>
                <a:latin typeface="+mn-lt"/>
                <a:ea typeface="+mn-ea"/>
                <a:cs typeface="+mn-ea"/>
                <a:sym typeface="+mn-lt"/>
              </a:rPr>
              <a:t>盘，盗版、淫秽书籍</a:t>
            </a:r>
            <a:r>
              <a:rPr kumimoji="1" lang="en-US" altLang="zh-CN" sz="2000" dirty="0">
                <a:solidFill>
                  <a:schemeClr val="bg1"/>
                </a:solidFill>
                <a:latin typeface="+mn-lt"/>
                <a:ea typeface="+mn-ea"/>
                <a:cs typeface="+mn-ea"/>
                <a:sym typeface="+mn-lt"/>
              </a:rPr>
              <a:t>740</a:t>
            </a:r>
            <a:r>
              <a:rPr kumimoji="1" lang="zh-CN" altLang="en-US" sz="2000" dirty="0">
                <a:solidFill>
                  <a:schemeClr val="bg1"/>
                </a:solidFill>
                <a:latin typeface="+mn-lt"/>
                <a:ea typeface="+mn-ea"/>
                <a:cs typeface="+mn-ea"/>
                <a:sym typeface="+mn-lt"/>
              </a:rPr>
              <a:t>册，并关闭距学校</a:t>
            </a:r>
            <a:r>
              <a:rPr kumimoji="1" lang="en-US" altLang="zh-CN" sz="2000" dirty="0">
                <a:solidFill>
                  <a:schemeClr val="bg1"/>
                </a:solidFill>
                <a:latin typeface="+mn-lt"/>
                <a:ea typeface="+mn-ea"/>
                <a:cs typeface="+mn-ea"/>
                <a:sym typeface="+mn-lt"/>
              </a:rPr>
              <a:t>200</a:t>
            </a:r>
            <a:r>
              <a:rPr kumimoji="1" lang="zh-CN" altLang="en-US" sz="2000" dirty="0">
                <a:solidFill>
                  <a:schemeClr val="bg1"/>
                </a:solidFill>
                <a:latin typeface="+mn-lt"/>
                <a:ea typeface="+mn-ea"/>
                <a:cs typeface="+mn-ea"/>
                <a:sym typeface="+mn-lt"/>
              </a:rPr>
              <a:t>米以内的电子游戏厅</a:t>
            </a:r>
            <a:r>
              <a:rPr kumimoji="1" lang="en-US" altLang="zh-CN" sz="2000" dirty="0">
                <a:solidFill>
                  <a:schemeClr val="bg1"/>
                </a:solidFill>
                <a:latin typeface="+mn-lt"/>
                <a:ea typeface="+mn-ea"/>
                <a:cs typeface="+mn-ea"/>
                <a:sym typeface="+mn-lt"/>
              </a:rPr>
              <a:t>2</a:t>
            </a:r>
            <a:r>
              <a:rPr kumimoji="1" lang="zh-CN" altLang="en-US" sz="2000" dirty="0">
                <a:solidFill>
                  <a:schemeClr val="bg1"/>
                </a:solidFill>
                <a:latin typeface="+mn-lt"/>
                <a:ea typeface="+mn-ea"/>
                <a:cs typeface="+mn-ea"/>
                <a:sym typeface="+mn-lt"/>
              </a:rPr>
              <a:t>家、网吧</a:t>
            </a:r>
            <a:r>
              <a:rPr kumimoji="1" lang="en-US" altLang="zh-CN" sz="2000" dirty="0">
                <a:solidFill>
                  <a:schemeClr val="bg1"/>
                </a:solidFill>
                <a:latin typeface="+mn-lt"/>
                <a:ea typeface="+mn-ea"/>
                <a:cs typeface="+mn-ea"/>
                <a:sym typeface="+mn-lt"/>
              </a:rPr>
              <a:t>6</a:t>
            </a:r>
            <a:r>
              <a:rPr kumimoji="1" lang="zh-CN" altLang="en-US" sz="2000" dirty="0">
                <a:solidFill>
                  <a:schemeClr val="bg1"/>
                </a:solidFill>
                <a:latin typeface="+mn-lt"/>
                <a:ea typeface="+mn-ea"/>
                <a:cs typeface="+mn-ea"/>
                <a:sym typeface="+mn-lt"/>
              </a:rPr>
              <a:t>家。</a:t>
            </a:r>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823823" y="603868"/>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社会保护</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6567201" y="3225642"/>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3666493" y="141991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p:cNvCxnSpPr/>
          <p:nvPr/>
        </p:nvCxnSpPr>
        <p:spPr>
          <a:xfrm flipH="1">
            <a:off x="3195438" y="117053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4474855" y="2483029"/>
            <a:ext cx="29295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400" dirty="0">
                <a:latin typeface="+mn-lt"/>
                <a:ea typeface="+mn-ea"/>
                <a:cs typeface="+mn-ea"/>
                <a:sym typeface="+mn-lt"/>
              </a:rPr>
              <a:t>巩固练习</a:t>
            </a:r>
          </a:p>
        </p:txBody>
      </p:sp>
      <p:pic>
        <p:nvPicPr>
          <p:cNvPr id="9" name="图片 8"/>
          <p:cNvPicPr>
            <a:picLocks noChangeAspect="1"/>
          </p:cNvPicPr>
          <p:nvPr/>
        </p:nvPicPr>
        <p:blipFill>
          <a:blip r:embed="rId3" cstate="email"/>
          <a:stretch>
            <a:fillRect/>
          </a:stretch>
        </p:blipFill>
        <p:spPr>
          <a:xfrm>
            <a:off x="7261025" y="0"/>
            <a:ext cx="4930975" cy="6872483"/>
          </a:xfrm>
          <a:prstGeom prst="rect">
            <a:avLst/>
          </a:prstGeom>
        </p:spPr>
      </p:pic>
      <p:pic>
        <p:nvPicPr>
          <p:cNvPr id="3" name="图片 2"/>
          <p:cNvPicPr>
            <a:picLocks noChangeAspect="1"/>
          </p:cNvPicPr>
          <p:nvPr/>
        </p:nvPicPr>
        <p:blipFill>
          <a:blip r:embed="rId4" cstate="email"/>
          <a:stretch>
            <a:fillRect/>
          </a:stretch>
        </p:blipFill>
        <p:spPr>
          <a:xfrm rot="7247445">
            <a:off x="397731" y="4391802"/>
            <a:ext cx="2130345" cy="2386550"/>
          </a:xfrm>
          <a:prstGeom prst="rect">
            <a:avLst/>
          </a:prstGeom>
        </p:spPr>
      </p:pic>
      <p:cxnSp>
        <p:nvCxnSpPr>
          <p:cNvPr id="8" name="直接连接符 7"/>
          <p:cNvCxnSpPr/>
          <p:nvPr/>
        </p:nvCxnSpPr>
        <p:spPr>
          <a:xfrm flipH="1">
            <a:off x="5301329" y="305475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5" cstate="email"/>
          <a:stretch>
            <a:fillRect/>
          </a:stretch>
        </p:blipFill>
        <p:spPr>
          <a:xfrm flipH="1">
            <a:off x="3444820" y="2951032"/>
            <a:ext cx="954557" cy="894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email"/>
          <a:srcRect t="1" b="43481"/>
          <a:stretch>
            <a:fillRect/>
          </a:stretch>
        </p:blipFill>
        <p:spPr>
          <a:xfrm>
            <a:off x="0" y="4825305"/>
            <a:ext cx="12192000" cy="2058840"/>
          </a:xfrm>
          <a:prstGeom prst="rect">
            <a:avLst/>
          </a:prstGeom>
        </p:spPr>
      </p:pic>
      <p:sp>
        <p:nvSpPr>
          <p:cNvPr id="21" name="矩形 20"/>
          <p:cNvSpPr/>
          <p:nvPr/>
        </p:nvSpPr>
        <p:spPr>
          <a:xfrm>
            <a:off x="1408753" y="4095602"/>
            <a:ext cx="9685966" cy="923406"/>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矩形 18"/>
          <p:cNvSpPr/>
          <p:nvPr/>
        </p:nvSpPr>
        <p:spPr>
          <a:xfrm>
            <a:off x="1408753" y="1412605"/>
            <a:ext cx="9685966" cy="1302701"/>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14" name="直接连接符 13"/>
          <p:cNvCxnSpPr/>
          <p:nvPr/>
        </p:nvCxnSpPr>
        <p:spPr>
          <a:xfrm>
            <a:off x="1886538" y="365182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cstate="email"/>
          <a:stretch>
            <a:fillRect/>
          </a:stretch>
        </p:blipFill>
        <p:spPr>
          <a:xfrm rot="5400000" flipV="1">
            <a:off x="464938" y="603791"/>
            <a:ext cx="1302701" cy="584930"/>
          </a:xfrm>
          <a:prstGeom prst="rect">
            <a:avLst/>
          </a:prstGeom>
        </p:spPr>
      </p:pic>
      <p:sp>
        <p:nvSpPr>
          <p:cNvPr id="5" name="内容占位符 2"/>
          <p:cNvSpPr txBox="1"/>
          <p:nvPr/>
        </p:nvSpPr>
        <p:spPr>
          <a:xfrm>
            <a:off x="1640272" y="1564003"/>
            <a:ext cx="8893486" cy="10422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dirty="0">
                <a:solidFill>
                  <a:schemeClr val="bg1"/>
                </a:solidFill>
                <a:cs typeface="+mn-ea"/>
                <a:sym typeface="+mn-lt"/>
              </a:rPr>
              <a:t>2010年3月23日，福建省南平市发生一起震动全国的恶性案件，一名男子在当地一所小学门口连续砍伤、砍死多名学生，造成了严重的9死4伤后果及严重不良的社会影响，在全国各地引发了强烈的关注</a:t>
            </a:r>
            <a:r>
              <a:rPr lang="en-US" altLang="zh-CN" sz="2000" dirty="0">
                <a:solidFill>
                  <a:schemeClr val="bg1"/>
                </a:solidFill>
                <a:cs typeface="+mn-ea"/>
                <a:sym typeface="+mn-lt"/>
              </a:rPr>
              <a:t>.</a:t>
            </a:r>
            <a:endParaRPr lang="zh-CN" altLang="en-US" sz="2000" dirty="0">
              <a:solidFill>
                <a:schemeClr val="bg1"/>
              </a:solidFill>
              <a:cs typeface="+mn-ea"/>
              <a:sym typeface="+mn-lt"/>
            </a:endParaRPr>
          </a:p>
          <a:p>
            <a:pPr marL="0" indent="0">
              <a:lnSpc>
                <a:spcPct val="100000"/>
              </a:lnSpc>
              <a:spcBef>
                <a:spcPts val="0"/>
              </a:spcBef>
              <a:buNone/>
            </a:pPr>
            <a:endParaRPr lang="zh-CN" altLang="en-US" sz="2000" dirty="0">
              <a:cs typeface="+mn-ea"/>
              <a:sym typeface="+mn-lt"/>
            </a:endParaRPr>
          </a:p>
        </p:txBody>
      </p:sp>
      <p:sp>
        <p:nvSpPr>
          <p:cNvPr id="6" name="标题 1"/>
          <p:cNvSpPr txBox="1"/>
          <p:nvPr/>
        </p:nvSpPr>
        <p:spPr>
          <a:xfrm>
            <a:off x="1654392" y="2799918"/>
            <a:ext cx="28984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自主感悟</a:t>
            </a:r>
          </a:p>
        </p:txBody>
      </p:sp>
      <p:sp>
        <p:nvSpPr>
          <p:cNvPr id="7" name="内容占位符 2"/>
          <p:cNvSpPr txBox="1"/>
          <p:nvPr/>
        </p:nvSpPr>
        <p:spPr>
          <a:xfrm>
            <a:off x="1408753" y="4351646"/>
            <a:ext cx="9457366" cy="1042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dirty="0">
                <a:solidFill>
                  <a:schemeClr val="bg1"/>
                </a:solidFill>
                <a:cs typeface="+mn-ea"/>
                <a:sym typeface="+mn-lt"/>
              </a:rPr>
              <a:t>看到这些小朋友们人身生命受到威胁，你有何感受？由此，你想发出怎样的呼吁？</a:t>
            </a:r>
          </a:p>
        </p:txBody>
      </p:sp>
      <p:pic>
        <p:nvPicPr>
          <p:cNvPr id="9" name="图片 8"/>
          <p:cNvPicPr>
            <a:picLocks noChangeAspect="1"/>
          </p:cNvPicPr>
          <p:nvPr/>
        </p:nvPicPr>
        <p:blipFill>
          <a:blip r:embed="rId3" cstate="email"/>
          <a:stretch>
            <a:fillRect/>
          </a:stretch>
        </p:blipFill>
        <p:spPr>
          <a:xfrm rot="5400000" flipV="1">
            <a:off x="464937" y="3029586"/>
            <a:ext cx="1302701" cy="584930"/>
          </a:xfrm>
          <a:prstGeom prst="rect">
            <a:avLst/>
          </a:prstGeom>
        </p:spPr>
      </p:pic>
      <p:grpSp>
        <p:nvGrpSpPr>
          <p:cNvPr id="13" name="组合 12"/>
          <p:cNvGrpSpPr/>
          <p:nvPr/>
        </p:nvGrpSpPr>
        <p:grpSpPr>
          <a:xfrm>
            <a:off x="1640272" y="749824"/>
            <a:ext cx="2912523" cy="1325563"/>
            <a:chOff x="1408754" y="749824"/>
            <a:chExt cx="9457366" cy="1325563"/>
          </a:xfrm>
        </p:grpSpPr>
        <p:cxnSp>
          <p:nvCxnSpPr>
            <p:cNvPr id="12" name="直接连接符 11"/>
            <p:cNvCxnSpPr/>
            <p:nvPr/>
          </p:nvCxnSpPr>
          <p:spPr>
            <a:xfrm>
              <a:off x="2160525" y="1213420"/>
              <a:ext cx="4085573"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标题 1"/>
            <p:cNvSpPr txBox="1"/>
            <p:nvPr/>
          </p:nvSpPr>
          <p:spPr>
            <a:xfrm>
              <a:off x="1408754" y="749824"/>
              <a:ext cx="945736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新闻播报</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anim calcmode="lin" valueType="num">
                                      <p:cBhvr>
                                        <p:cTn id="28" dur="750" fill="hold"/>
                                        <p:tgtEl>
                                          <p:spTgt spid="19"/>
                                        </p:tgtEl>
                                        <p:attrNameLst>
                                          <p:attrName>ppt_x</p:attrName>
                                        </p:attrNameLst>
                                      </p:cBhvr>
                                      <p:tavLst>
                                        <p:tav tm="0">
                                          <p:val>
                                            <p:strVal val="#ppt_x"/>
                                          </p:val>
                                        </p:tav>
                                        <p:tav tm="100000">
                                          <p:val>
                                            <p:strVal val="#ppt_x"/>
                                          </p:val>
                                        </p:tav>
                                      </p:tavLst>
                                    </p:anim>
                                    <p:anim calcmode="lin" valueType="num">
                                      <p:cBhvr>
                                        <p:cTn id="2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750"/>
                                        <p:tgtEl>
                                          <p:spTgt spid="6"/>
                                        </p:tgtEl>
                                      </p:cBhvr>
                                    </p:animEffect>
                                    <p:anim calcmode="lin" valueType="num">
                                      <p:cBhvr>
                                        <p:cTn id="35" dur="750" fill="hold"/>
                                        <p:tgtEl>
                                          <p:spTgt spid="6"/>
                                        </p:tgtEl>
                                        <p:attrNameLst>
                                          <p:attrName>ppt_x</p:attrName>
                                        </p:attrNameLst>
                                      </p:cBhvr>
                                      <p:tavLst>
                                        <p:tav tm="0">
                                          <p:val>
                                            <p:strVal val="#ppt_x"/>
                                          </p:val>
                                        </p:tav>
                                        <p:tav tm="100000">
                                          <p:val>
                                            <p:strVal val="#ppt_x"/>
                                          </p:val>
                                        </p:tav>
                                      </p:tavLst>
                                    </p:anim>
                                    <p:anim calcmode="lin" valueType="num">
                                      <p:cBhvr>
                                        <p:cTn id="36" dur="75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750"/>
                                        <p:tgtEl>
                                          <p:spTgt spid="9"/>
                                        </p:tgtEl>
                                      </p:cBhvr>
                                    </p:animEffect>
                                    <p:anim calcmode="lin" valueType="num">
                                      <p:cBhvr>
                                        <p:cTn id="40" dur="750" fill="hold"/>
                                        <p:tgtEl>
                                          <p:spTgt spid="9"/>
                                        </p:tgtEl>
                                        <p:attrNameLst>
                                          <p:attrName>ppt_x</p:attrName>
                                        </p:attrNameLst>
                                      </p:cBhvr>
                                      <p:tavLst>
                                        <p:tav tm="0">
                                          <p:val>
                                            <p:strVal val="#ppt_x"/>
                                          </p:val>
                                        </p:tav>
                                        <p:tav tm="100000">
                                          <p:val>
                                            <p:strVal val="#ppt_x"/>
                                          </p:val>
                                        </p:tav>
                                      </p:tavLst>
                                    </p:anim>
                                    <p:anim calcmode="lin" valueType="num">
                                      <p:cBhvr>
                                        <p:cTn id="41" dur="75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750"/>
                                        <p:tgtEl>
                                          <p:spTgt spid="7"/>
                                        </p:tgtEl>
                                      </p:cBhvr>
                                    </p:animEffect>
                                    <p:anim calcmode="lin" valueType="num">
                                      <p:cBhvr>
                                        <p:cTn id="45" dur="750" fill="hold"/>
                                        <p:tgtEl>
                                          <p:spTgt spid="7"/>
                                        </p:tgtEl>
                                        <p:attrNameLst>
                                          <p:attrName>ppt_x</p:attrName>
                                        </p:attrNameLst>
                                      </p:cBhvr>
                                      <p:tavLst>
                                        <p:tav tm="0">
                                          <p:val>
                                            <p:strVal val="#ppt_x"/>
                                          </p:val>
                                        </p:tav>
                                        <p:tav tm="100000">
                                          <p:val>
                                            <p:strVal val="#ppt_x"/>
                                          </p:val>
                                        </p:tav>
                                      </p:tavLst>
                                    </p:anim>
                                    <p:anim calcmode="lin" valueType="num">
                                      <p:cBhvr>
                                        <p:cTn id="46" dur="75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anim calcmode="lin" valueType="num">
                                      <p:cBhvr>
                                        <p:cTn id="50" dur="750" fill="hold"/>
                                        <p:tgtEl>
                                          <p:spTgt spid="21"/>
                                        </p:tgtEl>
                                        <p:attrNameLst>
                                          <p:attrName>ppt_x</p:attrName>
                                        </p:attrNameLst>
                                      </p:cBhvr>
                                      <p:tavLst>
                                        <p:tav tm="0">
                                          <p:val>
                                            <p:strVal val="#ppt_x"/>
                                          </p:val>
                                        </p:tav>
                                        <p:tav tm="100000">
                                          <p:val>
                                            <p:strVal val="#ppt_x"/>
                                          </p:val>
                                        </p:tav>
                                      </p:tavLst>
                                    </p:anim>
                                    <p:anim calcmode="lin" valueType="num">
                                      <p:cBhvr>
                                        <p:cTn id="51"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94938" y="2491116"/>
            <a:ext cx="8802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．法律之所以要给予未成年人以特殊保护，是因为未成年人    </a:t>
            </a:r>
            <a:r>
              <a:rPr lang="en-US" altLang="zh-CN" sz="2000" dirty="0">
                <a:solidFill>
                  <a:schemeClr val="bg1"/>
                </a:solidFill>
                <a:latin typeface="+mn-lt"/>
                <a:ea typeface="+mn-ea"/>
                <a:cs typeface="+mn-ea"/>
                <a:sym typeface="+mn-lt"/>
              </a:rPr>
              <a:t>(            )</a:t>
            </a:r>
          </a:p>
          <a:p>
            <a:r>
              <a:rPr lang="en-US" altLang="zh-CN" sz="2000" dirty="0">
                <a:solidFill>
                  <a:schemeClr val="bg1"/>
                </a:solidFill>
                <a:latin typeface="+mn-lt"/>
                <a:ea typeface="+mn-ea"/>
                <a:cs typeface="+mn-ea"/>
                <a:sym typeface="+mn-lt"/>
              </a:rPr>
              <a:t> ①</a:t>
            </a:r>
            <a:r>
              <a:rPr lang="zh-CN" altLang="en-US" sz="2000" dirty="0">
                <a:solidFill>
                  <a:schemeClr val="bg1"/>
                </a:solidFill>
                <a:latin typeface="+mn-lt"/>
                <a:ea typeface="+mn-ea"/>
                <a:cs typeface="+mn-ea"/>
                <a:sym typeface="+mn-lt"/>
              </a:rPr>
              <a:t>处在生理、心理发育的重要时期，思维活跃，乐于交往，求知欲和好奇心强  ②生活经验不足，各方面不成熟，在辨别是非等方面往往会出现这样那样的问题 ③法律意识和自我保护方面能力不强 ④容易遭受不法侵害</a:t>
            </a:r>
            <a:endParaRPr lang="en-US" altLang="zh-CN" sz="2000" dirty="0">
              <a:solidFill>
                <a:schemeClr val="bg1"/>
              </a:solidFill>
              <a:latin typeface="+mn-lt"/>
              <a:ea typeface="+mn-ea"/>
              <a:cs typeface="+mn-ea"/>
              <a:sym typeface="+mn-lt"/>
            </a:endParaRPr>
          </a:p>
          <a:p>
            <a:endParaRPr lang="zh-CN" altLang="en-US"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 </a:t>
            </a:r>
            <a:r>
              <a:rPr lang="en-US" altLang="zh-CN" sz="2000" dirty="0">
                <a:solidFill>
                  <a:schemeClr val="bg1"/>
                </a:solidFill>
                <a:latin typeface="+mn-lt"/>
                <a:ea typeface="+mn-ea"/>
                <a:cs typeface="+mn-ea"/>
                <a:sym typeface="+mn-lt"/>
              </a:rPr>
              <a:t>A</a:t>
            </a:r>
            <a:r>
              <a:rPr lang="zh-CN" altLang="en-US" sz="2000" dirty="0">
                <a:solidFill>
                  <a:schemeClr val="bg1"/>
                </a:solidFill>
                <a:latin typeface="+mn-lt"/>
                <a:ea typeface="+mn-ea"/>
                <a:cs typeface="+mn-ea"/>
                <a:sym typeface="+mn-lt"/>
              </a:rPr>
              <a:t>．①②③     </a:t>
            </a:r>
            <a:r>
              <a:rPr lang="en-US" altLang="zh-CN" sz="2000" dirty="0">
                <a:solidFill>
                  <a:schemeClr val="bg1"/>
                </a:solidFill>
                <a:latin typeface="+mn-lt"/>
                <a:ea typeface="+mn-ea"/>
                <a:cs typeface="+mn-ea"/>
                <a:sym typeface="+mn-lt"/>
              </a:rPr>
              <a:t>B</a:t>
            </a:r>
            <a:r>
              <a:rPr lang="zh-CN" altLang="en-US" sz="2000" dirty="0">
                <a:solidFill>
                  <a:schemeClr val="bg1"/>
                </a:solidFill>
                <a:latin typeface="+mn-lt"/>
                <a:ea typeface="+mn-ea"/>
                <a:cs typeface="+mn-ea"/>
                <a:sym typeface="+mn-lt"/>
              </a:rPr>
              <a:t>．①②④   </a:t>
            </a:r>
          </a:p>
          <a:p>
            <a:r>
              <a:rPr lang="en-US" altLang="zh-CN" sz="2000" dirty="0">
                <a:solidFill>
                  <a:schemeClr val="bg1"/>
                </a:solidFill>
                <a:latin typeface="+mn-lt"/>
                <a:ea typeface="+mn-ea"/>
                <a:cs typeface="+mn-ea"/>
                <a:sym typeface="+mn-lt"/>
              </a:rPr>
              <a:t>C</a:t>
            </a:r>
            <a:r>
              <a:rPr lang="zh-CN" altLang="en-US" sz="2000" dirty="0">
                <a:solidFill>
                  <a:schemeClr val="bg1"/>
                </a:solidFill>
                <a:latin typeface="+mn-lt"/>
                <a:ea typeface="+mn-ea"/>
                <a:cs typeface="+mn-ea"/>
                <a:sym typeface="+mn-lt"/>
              </a:rPr>
              <a:t>．①②③④  </a:t>
            </a:r>
            <a:r>
              <a:rPr lang="en-US" altLang="zh-CN" sz="2000" dirty="0">
                <a:solidFill>
                  <a:schemeClr val="bg1"/>
                </a:solidFill>
                <a:latin typeface="+mn-lt"/>
                <a:ea typeface="+mn-ea"/>
                <a:cs typeface="+mn-ea"/>
                <a:sym typeface="+mn-lt"/>
              </a:rPr>
              <a:t>D</a:t>
            </a:r>
            <a:r>
              <a:rPr lang="zh-CN" altLang="en-US" sz="2000" dirty="0">
                <a:solidFill>
                  <a:schemeClr val="bg1"/>
                </a:solidFill>
                <a:latin typeface="+mn-lt"/>
                <a:ea typeface="+mn-ea"/>
                <a:cs typeface="+mn-ea"/>
                <a:sym typeface="+mn-lt"/>
              </a:rPr>
              <a:t>．②③④</a:t>
            </a:r>
          </a:p>
        </p:txBody>
      </p:sp>
      <p:grpSp>
        <p:nvGrpSpPr>
          <p:cNvPr id="10" name="组合 9"/>
          <p:cNvGrpSpPr/>
          <p:nvPr/>
        </p:nvGrpSpPr>
        <p:grpSpPr>
          <a:xfrm>
            <a:off x="702309" y="614333"/>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
        <p:nvSpPr>
          <p:cNvPr id="9" name="Text Box 4"/>
          <p:cNvSpPr txBox="1">
            <a:spLocks noChangeArrowheads="1"/>
          </p:cNvSpPr>
          <p:nvPr/>
        </p:nvSpPr>
        <p:spPr bwMode="auto">
          <a:xfrm>
            <a:off x="8979535" y="2298327"/>
            <a:ext cx="11378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3600" dirty="0">
                <a:solidFill>
                  <a:schemeClr val="bg1"/>
                </a:solidFill>
                <a:cs typeface="+mn-ea"/>
                <a:sym typeface="+mn-lt"/>
              </a:rPr>
              <a:t>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9683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．初一学生小华</a:t>
            </a:r>
            <a:r>
              <a:rPr lang="en-US" altLang="zh-CN" sz="2000" dirty="0">
                <a:solidFill>
                  <a:schemeClr val="bg1"/>
                </a:solidFill>
                <a:latin typeface="+mn-lt"/>
                <a:ea typeface="+mn-ea"/>
                <a:cs typeface="+mn-ea"/>
                <a:sym typeface="+mn-lt"/>
              </a:rPr>
              <a:t>14</a:t>
            </a:r>
            <a:r>
              <a:rPr lang="zh-CN" altLang="en-US" sz="2000" dirty="0">
                <a:solidFill>
                  <a:schemeClr val="bg1"/>
                </a:solidFill>
                <a:latin typeface="+mn-lt"/>
                <a:ea typeface="+mn-ea"/>
                <a:cs typeface="+mn-ea"/>
                <a:sym typeface="+mn-lt"/>
              </a:rPr>
              <a:t>岁迷上玩电子游戏，一天小华的母亲发现小华逃学，就寻至某营业性电子游戏厅，对他进行耐心的劝说，可小华不听，反而把母亲推倒在地，对此事正确的看法是：</a:t>
            </a:r>
          </a:p>
          <a:p>
            <a:r>
              <a:rPr lang="zh-CN" altLang="en-US" sz="2000" dirty="0">
                <a:solidFill>
                  <a:schemeClr val="bg1"/>
                </a:solidFill>
                <a:latin typeface="+mn-lt"/>
                <a:ea typeface="+mn-ea"/>
                <a:cs typeface="+mn-ea"/>
                <a:sym typeface="+mn-lt"/>
              </a:rPr>
              <a:t> ①小华是未成年人，他玩电子游戏应受到法律的特殊保护，任何人不得干涉；②小华母亲的行为符合我国未成年人保护法的规定；③小华母亲阻止小华玩电子游戏侵犯了小华的合法权益；④游戏室的老板允许小华进入，违反了我国有关法律的规定（               ）</a:t>
            </a:r>
          </a:p>
          <a:p>
            <a:r>
              <a:rPr lang="en-US" altLang="zh-CN" sz="2000" dirty="0">
                <a:solidFill>
                  <a:schemeClr val="bg1"/>
                </a:solidFill>
                <a:latin typeface="+mn-lt"/>
                <a:ea typeface="+mn-ea"/>
                <a:cs typeface="+mn-ea"/>
                <a:sym typeface="+mn-lt"/>
              </a:rPr>
              <a:t>A</a:t>
            </a:r>
            <a:r>
              <a:rPr lang="zh-CN" altLang="en-US" sz="2000" dirty="0">
                <a:solidFill>
                  <a:schemeClr val="bg1"/>
                </a:solidFill>
                <a:latin typeface="+mn-lt"/>
                <a:ea typeface="+mn-ea"/>
                <a:cs typeface="+mn-ea"/>
                <a:sym typeface="+mn-lt"/>
              </a:rPr>
              <a:t>．②③      </a:t>
            </a:r>
            <a:r>
              <a:rPr lang="en-US" altLang="zh-CN" sz="2000" dirty="0">
                <a:solidFill>
                  <a:schemeClr val="bg1"/>
                </a:solidFill>
                <a:latin typeface="+mn-lt"/>
                <a:ea typeface="+mn-ea"/>
                <a:cs typeface="+mn-ea"/>
                <a:sym typeface="+mn-lt"/>
              </a:rPr>
              <a:t>B</a:t>
            </a:r>
            <a:r>
              <a:rPr lang="zh-CN" altLang="en-US" sz="2000" dirty="0">
                <a:solidFill>
                  <a:schemeClr val="bg1"/>
                </a:solidFill>
                <a:latin typeface="+mn-lt"/>
                <a:ea typeface="+mn-ea"/>
                <a:cs typeface="+mn-ea"/>
                <a:sym typeface="+mn-lt"/>
              </a:rPr>
              <a:t>．②④    </a:t>
            </a:r>
          </a:p>
          <a:p>
            <a:r>
              <a:rPr lang="zh-CN" altLang="en-US" sz="2000" dirty="0">
                <a:solidFill>
                  <a:schemeClr val="bg1"/>
                </a:solidFill>
                <a:latin typeface="+mn-lt"/>
                <a:ea typeface="+mn-ea"/>
                <a:cs typeface="+mn-ea"/>
                <a:sym typeface="+mn-lt"/>
              </a:rPr>
              <a:t> </a:t>
            </a:r>
            <a:r>
              <a:rPr lang="en-US" altLang="zh-CN" sz="2000" dirty="0">
                <a:solidFill>
                  <a:schemeClr val="bg1"/>
                </a:solidFill>
                <a:latin typeface="+mn-lt"/>
                <a:ea typeface="+mn-ea"/>
                <a:cs typeface="+mn-ea"/>
                <a:sym typeface="+mn-lt"/>
              </a:rPr>
              <a:t>C.②③④    D</a:t>
            </a:r>
            <a:r>
              <a:rPr lang="zh-CN" altLang="en-US" sz="2000" dirty="0">
                <a:solidFill>
                  <a:schemeClr val="bg1"/>
                </a:solidFill>
                <a:latin typeface="+mn-lt"/>
                <a:ea typeface="+mn-ea"/>
                <a:cs typeface="+mn-ea"/>
                <a:sym typeface="+mn-lt"/>
              </a:rPr>
              <a:t>．①②③④</a:t>
            </a:r>
            <a:endParaRPr lang="zh-CN" altLang="zh-CN" sz="2000" dirty="0">
              <a:solidFill>
                <a:schemeClr val="bg1"/>
              </a:solidFill>
              <a:latin typeface="+mn-lt"/>
              <a:ea typeface="+mn-ea"/>
              <a:cs typeface="+mn-ea"/>
              <a:sym typeface="+mn-lt"/>
            </a:endParaRPr>
          </a:p>
        </p:txBody>
      </p:sp>
      <p:grpSp>
        <p:nvGrpSpPr>
          <p:cNvPr id="10" name="组合 9"/>
          <p:cNvGrpSpPr/>
          <p:nvPr/>
        </p:nvGrpSpPr>
        <p:grpSpPr>
          <a:xfrm>
            <a:off x="717143" y="60738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
        <p:nvSpPr>
          <p:cNvPr id="13" name="Text Box 4"/>
          <p:cNvSpPr txBox="1">
            <a:spLocks noChangeArrowheads="1"/>
          </p:cNvSpPr>
          <p:nvPr/>
        </p:nvSpPr>
        <p:spPr bwMode="auto">
          <a:xfrm>
            <a:off x="3667095" y="4032690"/>
            <a:ext cx="13464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3600" dirty="0">
                <a:solidFill>
                  <a:schemeClr val="bg1"/>
                </a:solidFill>
                <a:cs typeface="+mn-ea"/>
                <a:sym typeface="+mn-lt"/>
              </a:rPr>
              <a:t>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8021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泰安某中学携手某公安机关，开展了一场以</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为了孩子的笑脸，我们共同守护</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为主题的校园广场活动。警官和心理专家一再强调：未成年人权益应当受到合法保护。</a:t>
            </a:r>
            <a:endParaRPr lang="en-US" altLang="zh-CN" sz="2000" dirty="0">
              <a:solidFill>
                <a:schemeClr val="bg1"/>
              </a:solidFill>
              <a:latin typeface="+mn-lt"/>
              <a:ea typeface="+mn-ea"/>
              <a:cs typeface="+mn-ea"/>
              <a:sym typeface="+mn-lt"/>
            </a:endParaRPr>
          </a:p>
          <a:p>
            <a:pPr algn="l"/>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校园广场活动体现了对未成年人的那两方面保护？</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31020" y="60386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
        <p:nvSpPr>
          <p:cNvPr id="14" name="Text Box 6"/>
          <p:cNvSpPr txBox="1">
            <a:spLocks noChangeArrowheads="1"/>
          </p:cNvSpPr>
          <p:nvPr/>
        </p:nvSpPr>
        <p:spPr bwMode="auto">
          <a:xfrm>
            <a:off x="2703228" y="4181774"/>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学校保护、社会保护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4" grpId="0" bldLvl="0" autoUpdateAnimBg="0"/>
      <p:bldP spid="14" grpId="1"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88021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mn-lt"/>
                <a:ea typeface="+mn-ea"/>
                <a:cs typeface="+mn-ea"/>
                <a:sym typeface="+mn-lt"/>
              </a:rPr>
              <a:t>2009年12月到2010年5月底，中央外宣办、全国“扫黄打非办”、工业和信息化部、公安部、新闻出版总署等九部门在全国范围内联合开展了深入整治互联网和手机媒体淫秽色情及低俗信息专项行动。</a:t>
            </a:r>
            <a:endParaRPr lang="en-US" altLang="zh-CN" sz="2000" dirty="0">
              <a:solidFill>
                <a:schemeClr val="bg1"/>
              </a:solidFill>
              <a:latin typeface="+mn-lt"/>
              <a:ea typeface="+mn-ea"/>
              <a:cs typeface="+mn-ea"/>
              <a:sym typeface="+mn-lt"/>
            </a:endParaRPr>
          </a:p>
          <a:p>
            <a:endParaRPr lang="zh-CN" altLang="en-US"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这一行动体现了对未成年人的什么保护？</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32789" y="603868"/>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
        <p:nvSpPr>
          <p:cNvPr id="13" name="Text Box 5"/>
          <p:cNvSpPr txBox="1">
            <a:spLocks noChangeArrowheads="1"/>
          </p:cNvSpPr>
          <p:nvPr/>
        </p:nvSpPr>
        <p:spPr bwMode="auto">
          <a:xfrm>
            <a:off x="2907422" y="4103196"/>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社会保护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968596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下列行为是否违反未成年人保护法，请说出理由。</a:t>
            </a:r>
          </a:p>
          <a:p>
            <a:pPr>
              <a:buFontTx/>
              <a:buNone/>
            </a:pPr>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）受“女子无才便是德”等思想的影响，父母要正在上初二的女儿进城打工：</a:t>
            </a:r>
          </a:p>
          <a:p>
            <a:pPr lvl="1"/>
            <a:r>
              <a:rPr lang="zh-CN" altLang="en-US" sz="2000" dirty="0">
                <a:solidFill>
                  <a:schemeClr val="bg1"/>
                </a:solidFill>
                <a:latin typeface="+mn-lt"/>
                <a:ea typeface="+mn-ea"/>
                <a:cs typeface="+mn-ea"/>
                <a:sym typeface="+mn-lt"/>
              </a:rPr>
              <a:t>是，违反了家庭保护的有关规定，剥夺了子女接受义务教育的权利。              </a:t>
            </a:r>
          </a:p>
          <a:p>
            <a:pPr>
              <a:buFontTx/>
              <a:buNone/>
            </a:pPr>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）国家有关部门查出并销毁淫秽光盘：</a:t>
            </a:r>
          </a:p>
          <a:p>
            <a:pPr lvl="1"/>
            <a:r>
              <a:rPr lang="zh-CN" altLang="en-US" sz="2000" dirty="0">
                <a:solidFill>
                  <a:schemeClr val="bg1"/>
                </a:solidFill>
                <a:latin typeface="+mn-lt"/>
                <a:ea typeface="+mn-ea"/>
                <a:cs typeface="+mn-ea"/>
                <a:sym typeface="+mn-lt"/>
              </a:rPr>
              <a:t>否，淫秽光盘对未成年人危害极大。</a:t>
            </a:r>
          </a:p>
          <a:p>
            <a:pPr>
              <a:buFontTx/>
              <a:buNone/>
            </a:pPr>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）学生违反班规校纪，班主任老师对他们进行批评教育：</a:t>
            </a:r>
          </a:p>
          <a:p>
            <a:pPr lvl="1"/>
            <a:r>
              <a:rPr lang="zh-CN" altLang="en-US" sz="2000" dirty="0">
                <a:solidFill>
                  <a:schemeClr val="bg1"/>
                </a:solidFill>
                <a:latin typeface="+mn-lt"/>
                <a:ea typeface="+mn-ea"/>
                <a:cs typeface="+mn-ea"/>
                <a:sym typeface="+mn-lt"/>
              </a:rPr>
              <a:t>否，班主任履行保护未成年人健康成长的职责。 </a:t>
            </a:r>
          </a:p>
          <a:p>
            <a:pPr>
              <a:buFontTx/>
              <a:buNone/>
            </a:pPr>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）一些地方的博物馆、展览馆、文化馆、科技馆、体育场、公园等场所相继对未成年人优惠开放：</a:t>
            </a:r>
          </a:p>
          <a:p>
            <a:pPr lvl="1"/>
            <a:r>
              <a:rPr lang="zh-CN" altLang="en-US" sz="2000" dirty="0">
                <a:solidFill>
                  <a:schemeClr val="bg1"/>
                </a:solidFill>
                <a:latin typeface="+mn-lt"/>
                <a:ea typeface="+mn-ea"/>
                <a:cs typeface="+mn-ea"/>
                <a:sym typeface="+mn-lt"/>
              </a:rPr>
              <a:t>否，这些活动是有利于青少年健康成长的社会活动。</a:t>
            </a:r>
          </a:p>
          <a:p>
            <a:pPr algn="l"/>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494789" y="2298327"/>
            <a:ext cx="947801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下列行为是否违反未成年人保护法，请说出理由。   </a:t>
            </a:r>
          </a:p>
          <a:p>
            <a:pPr>
              <a:buFontTx/>
              <a:buNone/>
            </a:pPr>
            <a:r>
              <a:rPr lang="en-US" altLang="zh-CN" sz="2000" dirty="0">
                <a:solidFill>
                  <a:schemeClr val="bg1"/>
                </a:solidFill>
                <a:latin typeface="+mn-lt"/>
                <a:ea typeface="+mn-ea"/>
                <a:cs typeface="+mn-ea"/>
                <a:sym typeface="+mn-lt"/>
              </a:rPr>
              <a:t>5</a:t>
            </a:r>
            <a:r>
              <a:rPr lang="zh-CN" altLang="en-US" sz="2000" dirty="0">
                <a:solidFill>
                  <a:schemeClr val="bg1"/>
                </a:solidFill>
                <a:latin typeface="+mn-lt"/>
                <a:ea typeface="+mn-ea"/>
                <a:cs typeface="+mn-ea"/>
                <a:sym typeface="+mn-lt"/>
              </a:rPr>
              <a:t>）学生小王因为考试不及格父亲一怒之下，把他打了一顿：</a:t>
            </a:r>
          </a:p>
          <a:p>
            <a:pPr lvl="1"/>
            <a:r>
              <a:rPr lang="zh-CN" altLang="en-US" sz="2000" dirty="0">
                <a:solidFill>
                  <a:schemeClr val="bg1"/>
                </a:solidFill>
                <a:latin typeface="+mn-lt"/>
                <a:ea typeface="+mn-ea"/>
                <a:cs typeface="+mn-ea"/>
                <a:sym typeface="+mn-lt"/>
              </a:rPr>
              <a:t>是，违反了家庭保护的有关规定，对未成年人进行体罚，小王父亲应当以适当的方式方法教育小王。</a:t>
            </a:r>
          </a:p>
          <a:p>
            <a:pPr>
              <a:buFontTx/>
              <a:buNone/>
            </a:pPr>
            <a:r>
              <a:rPr lang="en-US" altLang="zh-CN" sz="2000" dirty="0">
                <a:solidFill>
                  <a:schemeClr val="bg1"/>
                </a:solidFill>
                <a:latin typeface="+mn-lt"/>
                <a:ea typeface="+mn-ea"/>
                <a:cs typeface="+mn-ea"/>
                <a:sym typeface="+mn-lt"/>
              </a:rPr>
              <a:t>6</a:t>
            </a:r>
            <a:r>
              <a:rPr lang="zh-CN" altLang="en-US" sz="2000" dirty="0">
                <a:solidFill>
                  <a:schemeClr val="bg1"/>
                </a:solidFill>
                <a:latin typeface="+mn-lt"/>
                <a:ea typeface="+mn-ea"/>
                <a:cs typeface="+mn-ea"/>
                <a:sym typeface="+mn-lt"/>
              </a:rPr>
              <a:t>）为降低经营成本，一些酒店招用未满</a:t>
            </a:r>
            <a:r>
              <a:rPr lang="en-US" altLang="zh-CN" sz="2000" dirty="0">
                <a:solidFill>
                  <a:schemeClr val="bg1"/>
                </a:solidFill>
                <a:latin typeface="+mn-lt"/>
                <a:ea typeface="+mn-ea"/>
                <a:cs typeface="+mn-ea"/>
                <a:sym typeface="+mn-lt"/>
              </a:rPr>
              <a:t>16</a:t>
            </a:r>
            <a:r>
              <a:rPr lang="zh-CN" altLang="en-US" sz="2000" dirty="0">
                <a:solidFill>
                  <a:schemeClr val="bg1"/>
                </a:solidFill>
                <a:latin typeface="+mn-lt"/>
                <a:ea typeface="+mn-ea"/>
                <a:cs typeface="+mn-ea"/>
                <a:sym typeface="+mn-lt"/>
              </a:rPr>
              <a:t>周岁的未成年人当服务员。</a:t>
            </a:r>
          </a:p>
          <a:p>
            <a:pPr lvl="1"/>
            <a:r>
              <a:rPr lang="zh-CN" altLang="en-US" sz="2000" dirty="0">
                <a:solidFill>
                  <a:schemeClr val="bg1"/>
                </a:solidFill>
                <a:latin typeface="+mn-lt"/>
                <a:ea typeface="+mn-ea"/>
                <a:cs typeface="+mn-ea"/>
                <a:sym typeface="+mn-lt"/>
              </a:rPr>
              <a:t>是，违反了社会保护的有关规定，此行为不利于青少年的身心发展，使他们丧失了学习的机会，容易造成思想品德的扭曲。</a:t>
            </a:r>
          </a:p>
          <a:p>
            <a:pPr>
              <a:buFontTx/>
              <a:buNone/>
            </a:pPr>
            <a:r>
              <a:rPr lang="en-US" altLang="zh-CN" sz="2000" dirty="0">
                <a:solidFill>
                  <a:schemeClr val="bg1"/>
                </a:solidFill>
                <a:latin typeface="+mn-lt"/>
                <a:ea typeface="+mn-ea"/>
                <a:cs typeface="+mn-ea"/>
                <a:sym typeface="+mn-lt"/>
              </a:rPr>
              <a:t>7</a:t>
            </a:r>
            <a:r>
              <a:rPr lang="zh-CN" altLang="en-US" sz="2000" dirty="0">
                <a:solidFill>
                  <a:schemeClr val="bg1"/>
                </a:solidFill>
                <a:latin typeface="+mn-lt"/>
                <a:ea typeface="+mn-ea"/>
                <a:cs typeface="+mn-ea"/>
                <a:sym typeface="+mn-lt"/>
              </a:rPr>
              <a:t>）某电台记者将犯故意杀人罪的两名未成年人的面目、姓名年龄公诸于世，还将其犯罪行为予以公开报道。</a:t>
            </a:r>
          </a:p>
          <a:p>
            <a:pPr lvl="1"/>
            <a:r>
              <a:rPr lang="zh-CN" altLang="en-US" sz="2000" dirty="0">
                <a:solidFill>
                  <a:schemeClr val="bg1"/>
                </a:solidFill>
                <a:latin typeface="+mn-lt"/>
                <a:ea typeface="+mn-ea"/>
                <a:cs typeface="+mn-ea"/>
                <a:sym typeface="+mn-lt"/>
              </a:rPr>
              <a:t>是，记者公开报道此事，尤其将未成年人的肖像、姓名、年龄公开，违背了司法保护</a:t>
            </a: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859852" y="2269296"/>
            <a:ext cx="65221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Tx/>
              <a:buNone/>
            </a:pPr>
            <a:r>
              <a:rPr lang="zh-CN" altLang="en-US" sz="2000" dirty="0">
                <a:solidFill>
                  <a:schemeClr val="bg1"/>
                </a:solidFill>
                <a:latin typeface="+mn-lt"/>
                <a:ea typeface="+mn-ea"/>
                <a:cs typeface="+mn-ea"/>
                <a:sym typeface="+mn-lt"/>
              </a:rPr>
              <a:t>学校保护我们的健康成长，我们在学校应该如何对待老师和同学？如何对待学习？</a:t>
            </a:r>
            <a:endParaRPr lang="en-US" altLang="zh-CN" sz="2000" dirty="0">
              <a:solidFill>
                <a:schemeClr val="bg1"/>
              </a:solidFill>
              <a:latin typeface="+mn-lt"/>
              <a:ea typeface="+mn-ea"/>
              <a:cs typeface="+mn-ea"/>
              <a:sym typeface="+mn-lt"/>
            </a:endParaRPr>
          </a:p>
          <a:p>
            <a:pPr>
              <a:buFontTx/>
              <a:buNone/>
            </a:pPr>
            <a:endParaRPr lang="en-US" altLang="zh-CN" sz="2000" dirty="0">
              <a:solidFill>
                <a:schemeClr val="bg1"/>
              </a:solidFill>
              <a:latin typeface="+mn-lt"/>
              <a:ea typeface="+mn-ea"/>
              <a:cs typeface="+mn-ea"/>
              <a:sym typeface="+mn-lt"/>
            </a:endParaRPr>
          </a:p>
          <a:p>
            <a:pPr>
              <a:buFontTx/>
              <a:buNone/>
            </a:pPr>
            <a:endParaRPr lang="zh-CN" altLang="en-US" sz="2000" dirty="0">
              <a:solidFill>
                <a:schemeClr val="bg1"/>
              </a:solidFill>
              <a:latin typeface="+mn-lt"/>
              <a:ea typeface="+mn-ea"/>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练习题</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
        <p:nvSpPr>
          <p:cNvPr id="2" name="文本框 1"/>
          <p:cNvSpPr txBox="1"/>
          <p:nvPr/>
        </p:nvSpPr>
        <p:spPr>
          <a:xfrm>
            <a:off x="1788214" y="3479697"/>
            <a:ext cx="5025933" cy="707886"/>
          </a:xfrm>
          <a:prstGeom prst="rect">
            <a:avLst/>
          </a:prstGeom>
          <a:noFill/>
        </p:spPr>
        <p:txBody>
          <a:bodyPr wrap="square" rtlCol="0">
            <a:spAutoFit/>
          </a:bodyPr>
          <a:lstStyle/>
          <a:p>
            <a:r>
              <a:rPr lang="en-US" altLang="zh-CN" sz="2000" dirty="0">
                <a:solidFill>
                  <a:schemeClr val="bg1"/>
                </a:solidFill>
                <a:cs typeface="+mn-ea"/>
                <a:sym typeface="+mn-lt"/>
              </a:rPr>
              <a:t> </a:t>
            </a:r>
            <a:r>
              <a:rPr lang="zh-CN" altLang="en-US" sz="2000" dirty="0">
                <a:solidFill>
                  <a:schemeClr val="bg1"/>
                </a:solidFill>
                <a:cs typeface="+mn-ea"/>
                <a:sym typeface="+mn-lt"/>
              </a:rPr>
              <a:t>学校保护我们的健康成长，我们应该尊重老师，关心同学，勤奋努力的读书学习。</a:t>
            </a:r>
          </a:p>
        </p:txBody>
      </p:sp>
      <p:pic>
        <p:nvPicPr>
          <p:cNvPr id="5" name="图片 4"/>
          <p:cNvPicPr>
            <a:picLocks noChangeAspect="1"/>
          </p:cNvPicPr>
          <p:nvPr/>
        </p:nvPicPr>
        <p:blipFill rotWithShape="1">
          <a:blip r:embed="rId5" cstate="email"/>
          <a:srcRect/>
          <a:stretch>
            <a:fillRect/>
          </a:stretch>
        </p:blipFill>
        <p:spPr>
          <a:xfrm>
            <a:off x="7179209" y="3022343"/>
            <a:ext cx="3718810" cy="2949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750"/>
                                        <p:tgtEl>
                                          <p:spTgt spid="2"/>
                                        </p:tgtEl>
                                      </p:cBhvr>
                                    </p:animEffect>
                                    <p:anim calcmode="lin" valueType="num">
                                      <p:cBhvr>
                                        <p:cTn id="31" dur="750" fill="hold"/>
                                        <p:tgtEl>
                                          <p:spTgt spid="2"/>
                                        </p:tgtEl>
                                        <p:attrNameLst>
                                          <p:attrName>ppt_x</p:attrName>
                                        </p:attrNameLst>
                                      </p:cBhvr>
                                      <p:tavLst>
                                        <p:tav tm="0">
                                          <p:val>
                                            <p:strVal val="#ppt_x"/>
                                          </p:val>
                                        </p:tav>
                                        <p:tav tm="100000">
                                          <p:val>
                                            <p:strVal val="#ppt_x"/>
                                          </p:val>
                                        </p:tav>
                                      </p:tavLst>
                                    </p:anim>
                                    <p:anim calcmode="lin" valueType="num">
                                      <p:cBhvr>
                                        <p:cTn id="3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8493418" y="3980432"/>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2828293" y="148087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p:cNvCxnSpPr/>
          <p:nvPr/>
        </p:nvCxnSpPr>
        <p:spPr>
          <a:xfrm flipH="1">
            <a:off x="2357238" y="123149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3271638" y="2416607"/>
            <a:ext cx="604000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收获园地</a:t>
            </a:r>
            <a:r>
              <a:rPr lang="en-US" altLang="zh-CN" sz="4000" dirty="0">
                <a:latin typeface="+mn-lt"/>
                <a:ea typeface="+mn-ea"/>
                <a:cs typeface="+mn-ea"/>
                <a:sym typeface="+mn-lt"/>
              </a:rPr>
              <a:t>:</a:t>
            </a:r>
          </a:p>
          <a:p>
            <a:pPr algn="l">
              <a:lnSpc>
                <a:spcPct val="100000"/>
              </a:lnSpc>
              <a:spcBef>
                <a:spcPts val="0"/>
              </a:spcBef>
              <a:buNone/>
            </a:pPr>
            <a:r>
              <a:rPr lang="zh-CN" altLang="en-US" sz="4000" dirty="0">
                <a:latin typeface="+mn-lt"/>
                <a:ea typeface="+mn-ea"/>
                <a:cs typeface="+mn-ea"/>
                <a:sym typeface="+mn-lt"/>
              </a:rPr>
              <a:t>通过这节课的学习</a:t>
            </a:r>
            <a:r>
              <a:rPr lang="en-US" altLang="zh-CN" sz="4000" dirty="0">
                <a:latin typeface="+mn-lt"/>
                <a:ea typeface="+mn-ea"/>
                <a:cs typeface="+mn-ea"/>
                <a:sym typeface="+mn-lt"/>
              </a:rPr>
              <a:t>,</a:t>
            </a:r>
            <a:r>
              <a:rPr lang="zh-CN" altLang="en-US" sz="4000" dirty="0">
                <a:latin typeface="+mn-lt"/>
                <a:ea typeface="+mn-ea"/>
                <a:cs typeface="+mn-ea"/>
                <a:sym typeface="+mn-lt"/>
              </a:rPr>
              <a:t>你有哪些收获</a:t>
            </a:r>
            <a:r>
              <a:rPr lang="en-US" altLang="zh-CN" sz="4000" dirty="0">
                <a:latin typeface="+mn-lt"/>
                <a:ea typeface="+mn-ea"/>
                <a:cs typeface="+mn-ea"/>
                <a:sym typeface="+mn-lt"/>
              </a:rPr>
              <a:t>?</a:t>
            </a:r>
          </a:p>
          <a:p>
            <a:pPr>
              <a:lnSpc>
                <a:spcPct val="100000"/>
              </a:lnSpc>
              <a:spcBef>
                <a:spcPts val="0"/>
              </a:spcBef>
              <a:buNone/>
            </a:pPr>
            <a:endParaRPr lang="en-US" altLang="zh-CN" sz="4000" dirty="0">
              <a:latin typeface="+mn-lt"/>
              <a:ea typeface="+mn-ea"/>
              <a:cs typeface="+mn-ea"/>
              <a:sym typeface="+mn-lt"/>
            </a:endParaRPr>
          </a:p>
        </p:txBody>
      </p:sp>
      <p:pic>
        <p:nvPicPr>
          <p:cNvPr id="9" name="图片 8"/>
          <p:cNvPicPr>
            <a:picLocks noChangeAspect="1"/>
          </p:cNvPicPr>
          <p:nvPr/>
        </p:nvPicPr>
        <p:blipFill>
          <a:blip r:embed="rId3" cstate="email"/>
          <a:stretch>
            <a:fillRect/>
          </a:stretch>
        </p:blipFill>
        <p:spPr>
          <a:xfrm>
            <a:off x="7261025" y="0"/>
            <a:ext cx="4930975" cy="6872483"/>
          </a:xfrm>
          <a:prstGeom prst="rect">
            <a:avLst/>
          </a:prstGeom>
        </p:spPr>
      </p:pic>
      <p:pic>
        <p:nvPicPr>
          <p:cNvPr id="3" name="图片 2"/>
          <p:cNvPicPr>
            <a:picLocks noChangeAspect="1"/>
          </p:cNvPicPr>
          <p:nvPr/>
        </p:nvPicPr>
        <p:blipFill>
          <a:blip r:embed="rId4" cstate="email"/>
          <a:stretch>
            <a:fillRect/>
          </a:stretch>
        </p:blipFill>
        <p:spPr>
          <a:xfrm rot="7247445">
            <a:off x="397731" y="4391802"/>
            <a:ext cx="2130345" cy="2386550"/>
          </a:xfrm>
          <a:prstGeom prst="rect">
            <a:avLst/>
          </a:prstGeom>
        </p:spPr>
      </p:pic>
      <p:cxnSp>
        <p:nvCxnSpPr>
          <p:cNvPr id="8" name="直接连接符 7"/>
          <p:cNvCxnSpPr/>
          <p:nvPr/>
        </p:nvCxnSpPr>
        <p:spPr>
          <a:xfrm flipH="1">
            <a:off x="7362259" y="3667143"/>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750"/>
                                        <p:tgtEl>
                                          <p:spTgt spid="30"/>
                                        </p:tgtEl>
                                      </p:cBhvr>
                                    </p:animEffect>
                                    <p:anim calcmode="lin" valueType="num">
                                      <p:cBhvr>
                                        <p:cTn id="34" dur="750" fill="hold"/>
                                        <p:tgtEl>
                                          <p:spTgt spid="30"/>
                                        </p:tgtEl>
                                        <p:attrNameLst>
                                          <p:attrName>ppt_x</p:attrName>
                                        </p:attrNameLst>
                                      </p:cBhvr>
                                      <p:tavLst>
                                        <p:tav tm="0">
                                          <p:val>
                                            <p:strVal val="#ppt_x"/>
                                          </p:val>
                                        </p:tav>
                                        <p:tav tm="100000">
                                          <p:val>
                                            <p:strVal val="#ppt_x"/>
                                          </p:val>
                                        </p:tav>
                                      </p:tavLst>
                                    </p:anim>
                                    <p:anim calcmode="lin" valueType="num">
                                      <p:cBhvr>
                                        <p:cTn id="35"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94790" y="1851729"/>
            <a:ext cx="9685966" cy="4322798"/>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10" name="组合 9"/>
          <p:cNvGrpSpPr/>
          <p:nvPr/>
        </p:nvGrpSpPr>
        <p:grpSpPr>
          <a:xfrm>
            <a:off x="702309" y="610550"/>
            <a:ext cx="4035855" cy="584775"/>
            <a:chOff x="4733926" y="67647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7647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小结</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grpSp>
        <p:nvGrpSpPr>
          <p:cNvPr id="9" name="组合 8"/>
          <p:cNvGrpSpPr/>
          <p:nvPr/>
        </p:nvGrpSpPr>
        <p:grpSpPr>
          <a:xfrm>
            <a:off x="2261751" y="2109698"/>
            <a:ext cx="7419677" cy="4660924"/>
            <a:chOff x="2261751" y="2109698"/>
            <a:chExt cx="7419677" cy="4660924"/>
          </a:xfrm>
        </p:grpSpPr>
        <p:sp>
          <p:nvSpPr>
            <p:cNvPr id="13" name="Text Box 5"/>
            <p:cNvSpPr txBox="1">
              <a:spLocks noChangeArrowheads="1"/>
            </p:cNvSpPr>
            <p:nvPr/>
          </p:nvSpPr>
          <p:spPr bwMode="auto">
            <a:xfrm>
              <a:off x="2261751" y="2579622"/>
              <a:ext cx="80021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endParaRPr kumimoji="1" lang="en-US" altLang="zh-CN" sz="2000" dirty="0">
                <a:solidFill>
                  <a:schemeClr val="bg1"/>
                </a:solidFill>
                <a:cs typeface="+mn-ea"/>
                <a:sym typeface="+mn-lt"/>
              </a:endParaRPr>
            </a:p>
            <a:p>
              <a:pPr algn="l"/>
              <a:r>
                <a:rPr kumimoji="1" lang="zh-CN" altLang="en-US" sz="2000" dirty="0">
                  <a:solidFill>
                    <a:schemeClr val="bg1"/>
                  </a:solidFill>
                  <a:cs typeface="+mn-ea"/>
                  <a:sym typeface="+mn-lt"/>
                </a:rPr>
                <a:t>我们受法律特殊保护</a:t>
              </a:r>
            </a:p>
          </p:txBody>
        </p:sp>
        <p:sp>
          <p:nvSpPr>
            <p:cNvPr id="14" name="Text Box 7"/>
            <p:cNvSpPr txBox="1">
              <a:spLocks noChangeArrowheads="1"/>
            </p:cNvSpPr>
            <p:nvPr/>
          </p:nvSpPr>
          <p:spPr bwMode="auto">
            <a:xfrm>
              <a:off x="3287527" y="2339644"/>
              <a:ext cx="129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000" dirty="0">
                  <a:solidFill>
                    <a:schemeClr val="bg1"/>
                  </a:solidFill>
                  <a:cs typeface="+mn-ea"/>
                  <a:sym typeface="+mn-lt"/>
                </a:rPr>
                <a:t>原因：</a:t>
              </a:r>
            </a:p>
          </p:txBody>
        </p:sp>
        <p:sp>
          <p:nvSpPr>
            <p:cNvPr id="15" name="Text Box 8"/>
            <p:cNvSpPr txBox="1">
              <a:spLocks noChangeArrowheads="1"/>
            </p:cNvSpPr>
            <p:nvPr/>
          </p:nvSpPr>
          <p:spPr bwMode="auto">
            <a:xfrm>
              <a:off x="4393148" y="3546264"/>
              <a:ext cx="52882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en-US" altLang="zh-CN" sz="2000" dirty="0">
                  <a:solidFill>
                    <a:schemeClr val="bg1"/>
                  </a:solidFill>
                  <a:cs typeface="+mn-ea"/>
                  <a:sym typeface="+mn-lt"/>
                </a:rPr>
                <a:t>《</a:t>
              </a:r>
              <a:r>
                <a:rPr kumimoji="1" lang="zh-CN" altLang="en-US" sz="2000" dirty="0">
                  <a:solidFill>
                    <a:schemeClr val="bg1"/>
                  </a:solidFill>
                  <a:cs typeface="+mn-ea"/>
                  <a:sym typeface="+mn-lt"/>
                </a:rPr>
                <a:t>中华人民共和国未成年人保护法</a:t>
              </a:r>
              <a:r>
                <a:rPr kumimoji="1" lang="en-US" altLang="zh-CN" sz="2000" dirty="0">
                  <a:solidFill>
                    <a:schemeClr val="bg1"/>
                  </a:solidFill>
                  <a:cs typeface="+mn-ea"/>
                  <a:sym typeface="+mn-lt"/>
                </a:rPr>
                <a:t>》</a:t>
              </a:r>
              <a:r>
                <a:rPr kumimoji="1" lang="zh-CN" altLang="en-US" sz="2000" dirty="0">
                  <a:solidFill>
                    <a:schemeClr val="bg1"/>
                  </a:solidFill>
                  <a:cs typeface="+mn-ea"/>
                  <a:sym typeface="+mn-lt"/>
                </a:rPr>
                <a:t>、</a:t>
              </a:r>
            </a:p>
            <a:p>
              <a:pPr algn="l"/>
              <a:r>
                <a:rPr kumimoji="1" lang="en-US" altLang="zh-CN" sz="2000" dirty="0">
                  <a:solidFill>
                    <a:schemeClr val="bg1"/>
                  </a:solidFill>
                  <a:cs typeface="+mn-ea"/>
                  <a:sym typeface="+mn-lt"/>
                </a:rPr>
                <a:t>《</a:t>
              </a:r>
              <a:r>
                <a:rPr kumimoji="1" lang="zh-CN" altLang="en-US" sz="2000" dirty="0">
                  <a:solidFill>
                    <a:schemeClr val="bg1"/>
                  </a:solidFill>
                  <a:cs typeface="+mn-ea"/>
                  <a:sym typeface="+mn-lt"/>
                </a:rPr>
                <a:t>中华人民共和国预防未成年人犯罪</a:t>
              </a:r>
              <a:r>
                <a:rPr kumimoji="1" lang="en-US" altLang="zh-CN" sz="2000" dirty="0">
                  <a:solidFill>
                    <a:schemeClr val="bg1"/>
                  </a:solidFill>
                  <a:cs typeface="+mn-ea"/>
                  <a:sym typeface="+mn-lt"/>
                </a:rPr>
                <a:t>》</a:t>
              </a:r>
            </a:p>
          </p:txBody>
        </p:sp>
        <p:sp>
          <p:nvSpPr>
            <p:cNvPr id="18" name="Text Box 9"/>
            <p:cNvSpPr txBox="1">
              <a:spLocks noChangeArrowheads="1"/>
            </p:cNvSpPr>
            <p:nvPr/>
          </p:nvSpPr>
          <p:spPr bwMode="auto">
            <a:xfrm>
              <a:off x="4493111" y="4892501"/>
              <a:ext cx="29287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sz="2000" dirty="0">
                  <a:solidFill>
                    <a:schemeClr val="bg1"/>
                  </a:solidFill>
                  <a:cs typeface="+mn-ea"/>
                  <a:sym typeface="+mn-lt"/>
                </a:rPr>
                <a:t>家庭保护、学校保护、社会保护、司法保护</a:t>
              </a:r>
            </a:p>
          </p:txBody>
        </p:sp>
        <p:sp>
          <p:nvSpPr>
            <p:cNvPr id="19" name="Text Box 12"/>
            <p:cNvSpPr txBox="1">
              <a:spLocks noChangeArrowheads="1"/>
            </p:cNvSpPr>
            <p:nvPr/>
          </p:nvSpPr>
          <p:spPr bwMode="auto">
            <a:xfrm>
              <a:off x="4447213" y="2109698"/>
              <a:ext cx="2263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国家的需要</a:t>
              </a:r>
            </a:p>
          </p:txBody>
        </p:sp>
        <p:sp>
          <p:nvSpPr>
            <p:cNvPr id="20" name="Text Box 13"/>
            <p:cNvSpPr txBox="1">
              <a:spLocks noChangeArrowheads="1"/>
            </p:cNvSpPr>
            <p:nvPr/>
          </p:nvSpPr>
          <p:spPr bwMode="auto">
            <a:xfrm>
              <a:off x="4447213" y="2579622"/>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dirty="0">
                  <a:solidFill>
                    <a:schemeClr val="bg1"/>
                  </a:solidFill>
                  <a:cs typeface="+mn-ea"/>
                  <a:sym typeface="+mn-lt"/>
                </a:rPr>
                <a:t>自身的需要</a:t>
              </a:r>
            </a:p>
          </p:txBody>
        </p:sp>
        <p:sp>
          <p:nvSpPr>
            <p:cNvPr id="21" name="Text Box 14"/>
            <p:cNvSpPr txBox="1">
              <a:spLocks noChangeArrowheads="1"/>
            </p:cNvSpPr>
            <p:nvPr/>
          </p:nvSpPr>
          <p:spPr bwMode="auto">
            <a:xfrm>
              <a:off x="3214370" y="3700152"/>
              <a:ext cx="1235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依据：</a:t>
              </a:r>
            </a:p>
          </p:txBody>
        </p:sp>
        <p:sp>
          <p:nvSpPr>
            <p:cNvPr id="22" name="Text Box 15"/>
            <p:cNvSpPr txBox="1">
              <a:spLocks noChangeArrowheads="1"/>
            </p:cNvSpPr>
            <p:nvPr/>
          </p:nvSpPr>
          <p:spPr bwMode="auto">
            <a:xfrm>
              <a:off x="3229542" y="5080751"/>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bg1"/>
                  </a:solidFill>
                  <a:cs typeface="+mn-ea"/>
                  <a:sym typeface="+mn-lt"/>
                </a:rPr>
                <a:t>措施：</a:t>
              </a:r>
            </a:p>
          </p:txBody>
        </p:sp>
        <p:sp>
          <p:nvSpPr>
            <p:cNvPr id="4" name="左大括号 3"/>
            <p:cNvSpPr/>
            <p:nvPr/>
          </p:nvSpPr>
          <p:spPr>
            <a:xfrm>
              <a:off x="2925931" y="2357262"/>
              <a:ext cx="345116" cy="3210976"/>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sym typeface="+mn-lt"/>
              </a:endParaRPr>
            </a:p>
          </p:txBody>
        </p:sp>
        <p:sp>
          <p:nvSpPr>
            <p:cNvPr id="5" name="左大括号 4"/>
            <p:cNvSpPr/>
            <p:nvPr/>
          </p:nvSpPr>
          <p:spPr>
            <a:xfrm>
              <a:off x="4097685" y="2122725"/>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 name="左大括号 5"/>
            <p:cNvSpPr/>
            <p:nvPr/>
          </p:nvSpPr>
          <p:spPr>
            <a:xfrm>
              <a:off x="4097685" y="3476098"/>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 name="左大括号 7"/>
            <p:cNvSpPr/>
            <p:nvPr/>
          </p:nvSpPr>
          <p:spPr>
            <a:xfrm>
              <a:off x="4082881" y="4829471"/>
              <a:ext cx="299055" cy="833947"/>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8272987" y="4032883"/>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2828293" y="1480875"/>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6" name="直接连接符 5"/>
          <p:cNvCxnSpPr/>
          <p:nvPr/>
        </p:nvCxnSpPr>
        <p:spPr>
          <a:xfrm flipH="1">
            <a:off x="2357238" y="1231494"/>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3271638" y="2416607"/>
            <a:ext cx="604000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4000" dirty="0">
                <a:latin typeface="+mn-lt"/>
                <a:ea typeface="+mn-ea"/>
                <a:cs typeface="+mn-ea"/>
                <a:sym typeface="+mn-lt"/>
              </a:rPr>
              <a:t>教师寄语：</a:t>
            </a:r>
            <a:endParaRPr lang="en-US" altLang="zh-CN" sz="4000" dirty="0">
              <a:latin typeface="+mn-lt"/>
              <a:ea typeface="+mn-ea"/>
              <a:cs typeface="+mn-ea"/>
              <a:sym typeface="+mn-lt"/>
            </a:endParaRPr>
          </a:p>
          <a:p>
            <a:pPr>
              <a:lnSpc>
                <a:spcPct val="100000"/>
              </a:lnSpc>
              <a:spcBef>
                <a:spcPts val="0"/>
              </a:spcBef>
              <a:buNone/>
            </a:pPr>
            <a:r>
              <a:rPr lang="zh-CN" altLang="en-US" sz="4000" dirty="0">
                <a:latin typeface="+mn-lt"/>
                <a:ea typeface="+mn-ea"/>
                <a:cs typeface="+mn-ea"/>
                <a:sym typeface="+mn-lt"/>
              </a:rPr>
              <a:t>希望你们在爱和法律的呵护下</a:t>
            </a:r>
            <a:r>
              <a:rPr lang="en-US" altLang="zh-CN" sz="4000" dirty="0">
                <a:latin typeface="+mn-lt"/>
                <a:ea typeface="+mn-ea"/>
                <a:cs typeface="+mn-ea"/>
                <a:sym typeface="+mn-lt"/>
              </a:rPr>
              <a:t>,</a:t>
            </a:r>
            <a:r>
              <a:rPr lang="zh-CN" altLang="en-US" sz="4000" dirty="0">
                <a:latin typeface="+mn-lt"/>
                <a:ea typeface="+mn-ea"/>
                <a:cs typeface="+mn-ea"/>
                <a:sym typeface="+mn-lt"/>
              </a:rPr>
              <a:t>健康的成长！</a:t>
            </a:r>
          </a:p>
          <a:p>
            <a:pPr>
              <a:lnSpc>
                <a:spcPct val="100000"/>
              </a:lnSpc>
              <a:spcBef>
                <a:spcPts val="0"/>
              </a:spcBef>
              <a:buNone/>
            </a:pPr>
            <a:endParaRPr lang="en-US" altLang="zh-CN" sz="4000" dirty="0">
              <a:latin typeface="+mn-lt"/>
              <a:ea typeface="+mn-ea"/>
              <a:cs typeface="+mn-ea"/>
              <a:sym typeface="+mn-lt"/>
            </a:endParaRPr>
          </a:p>
        </p:txBody>
      </p:sp>
      <p:pic>
        <p:nvPicPr>
          <p:cNvPr id="9" name="图片 8"/>
          <p:cNvPicPr>
            <a:picLocks noChangeAspect="1"/>
          </p:cNvPicPr>
          <p:nvPr/>
        </p:nvPicPr>
        <p:blipFill>
          <a:blip r:embed="rId3" cstate="email"/>
          <a:stretch>
            <a:fillRect/>
          </a:stretch>
        </p:blipFill>
        <p:spPr>
          <a:xfrm>
            <a:off x="7261025" y="0"/>
            <a:ext cx="4930975" cy="6872483"/>
          </a:xfrm>
          <a:prstGeom prst="rect">
            <a:avLst/>
          </a:prstGeom>
        </p:spPr>
      </p:pic>
      <p:pic>
        <p:nvPicPr>
          <p:cNvPr id="3" name="图片 2"/>
          <p:cNvPicPr>
            <a:picLocks noChangeAspect="1"/>
          </p:cNvPicPr>
          <p:nvPr/>
        </p:nvPicPr>
        <p:blipFill>
          <a:blip r:embed="rId4" cstate="email"/>
          <a:stretch>
            <a:fillRect/>
          </a:stretch>
        </p:blipFill>
        <p:spPr>
          <a:xfrm rot="7247445">
            <a:off x="397731" y="4391802"/>
            <a:ext cx="2130345" cy="2386550"/>
          </a:xfrm>
          <a:prstGeom prst="rect">
            <a:avLst/>
          </a:prstGeom>
        </p:spPr>
      </p:pic>
      <p:cxnSp>
        <p:nvCxnSpPr>
          <p:cNvPr id="8" name="直接连接符 7"/>
          <p:cNvCxnSpPr/>
          <p:nvPr/>
        </p:nvCxnSpPr>
        <p:spPr>
          <a:xfrm flipH="1">
            <a:off x="7022631" y="3908191"/>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5" cstate="email"/>
          <a:stretch>
            <a:fillRect/>
          </a:stretch>
        </p:blipFill>
        <p:spPr>
          <a:xfrm flipH="1">
            <a:off x="2337160" y="3489784"/>
            <a:ext cx="954557" cy="894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8450082" y="3118334"/>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2110019" y="1538688"/>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12" name="直接连接符 11"/>
          <p:cNvCxnSpPr/>
          <p:nvPr/>
        </p:nvCxnSpPr>
        <p:spPr>
          <a:xfrm flipH="1">
            <a:off x="1638964" y="1289307"/>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30" name="文本框 15"/>
          <p:cNvSpPr txBox="1">
            <a:spLocks noChangeArrowheads="1"/>
          </p:cNvSpPr>
          <p:nvPr/>
        </p:nvSpPr>
        <p:spPr bwMode="auto">
          <a:xfrm>
            <a:off x="2907029" y="2348893"/>
            <a:ext cx="63779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ts val="0"/>
              </a:spcBef>
              <a:buFontTx/>
              <a:buNone/>
            </a:pPr>
            <a:r>
              <a:rPr lang="zh-CN" altLang="en-US" sz="4400" dirty="0">
                <a:latin typeface="+mn-lt"/>
                <a:ea typeface="+mn-ea"/>
                <a:cs typeface="+mn-ea"/>
                <a:sym typeface="+mn-lt"/>
              </a:rPr>
              <a:t>我们需要法律特殊保护</a:t>
            </a:r>
            <a:endParaRPr lang="zh-CN" altLang="en-US" sz="4400" dirty="0">
              <a:solidFill>
                <a:schemeClr val="tx1">
                  <a:lumMod val="75000"/>
                  <a:lumOff val="25000"/>
                </a:schemeClr>
              </a:solidFill>
              <a:latin typeface="+mn-lt"/>
              <a:ea typeface="+mn-ea"/>
              <a:cs typeface="+mn-ea"/>
              <a:sym typeface="+mn-lt"/>
            </a:endParaRPr>
          </a:p>
        </p:txBody>
      </p:sp>
      <p:pic>
        <p:nvPicPr>
          <p:cNvPr id="9" name="图片 8"/>
          <p:cNvPicPr>
            <a:picLocks noChangeAspect="1"/>
          </p:cNvPicPr>
          <p:nvPr/>
        </p:nvPicPr>
        <p:blipFill>
          <a:blip r:embed="rId3" cstate="email"/>
          <a:stretch>
            <a:fillRect/>
          </a:stretch>
        </p:blipFill>
        <p:spPr>
          <a:xfrm>
            <a:off x="7261025" y="0"/>
            <a:ext cx="4930975" cy="6872483"/>
          </a:xfrm>
          <a:prstGeom prst="rect">
            <a:avLst/>
          </a:prstGeom>
        </p:spPr>
      </p:pic>
      <p:pic>
        <p:nvPicPr>
          <p:cNvPr id="3" name="图片 2"/>
          <p:cNvPicPr>
            <a:picLocks noChangeAspect="1"/>
          </p:cNvPicPr>
          <p:nvPr/>
        </p:nvPicPr>
        <p:blipFill>
          <a:blip r:embed="rId4" cstate="email"/>
          <a:stretch>
            <a:fillRect/>
          </a:stretch>
        </p:blipFill>
        <p:spPr>
          <a:xfrm rot="7247445">
            <a:off x="397731" y="4391802"/>
            <a:ext cx="2130345" cy="2386550"/>
          </a:xfrm>
          <a:prstGeom prst="rect">
            <a:avLst/>
          </a:prstGeom>
        </p:spPr>
      </p:pic>
      <p:cxnSp>
        <p:nvCxnSpPr>
          <p:cNvPr id="14" name="直接连接符 13"/>
          <p:cNvCxnSpPr/>
          <p:nvPr/>
        </p:nvCxnSpPr>
        <p:spPr>
          <a:xfrm flipH="1">
            <a:off x="7298104" y="287486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5" cstate="email"/>
          <a:stretch>
            <a:fillRect/>
          </a:stretch>
        </p:blipFill>
        <p:spPr>
          <a:xfrm flipH="1">
            <a:off x="2652400" y="3421758"/>
            <a:ext cx="954557" cy="894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anim calcmode="lin" valueType="num">
                                      <p:cBhvr>
                                        <p:cTn id="39" dur="750" fill="hold"/>
                                        <p:tgtEl>
                                          <p:spTgt spid="30"/>
                                        </p:tgtEl>
                                        <p:attrNameLst>
                                          <p:attrName>ppt_x</p:attrName>
                                        </p:attrNameLst>
                                      </p:cBhvr>
                                      <p:tavLst>
                                        <p:tav tm="0">
                                          <p:val>
                                            <p:strVal val="#ppt_x"/>
                                          </p:val>
                                        </p:tav>
                                        <p:tav tm="100000">
                                          <p:val>
                                            <p:strVal val="#ppt_x"/>
                                          </p:val>
                                        </p:tav>
                                      </p:tavLst>
                                    </p:anim>
                                    <p:anim calcmode="lin" valueType="num">
                                      <p:cBhvr>
                                        <p:cTn id="40"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stretch>
            <a:fillRect/>
          </a:stretch>
        </p:blipFill>
        <p:spPr>
          <a:xfrm>
            <a:off x="7261025" y="0"/>
            <a:ext cx="4930975" cy="6872483"/>
          </a:xfrm>
          <a:prstGeom prst="rect">
            <a:avLst/>
          </a:prstGeom>
        </p:spPr>
      </p:pic>
      <p:pic>
        <p:nvPicPr>
          <p:cNvPr id="13" name="图片 12"/>
          <p:cNvPicPr>
            <a:picLocks noChangeAspect="1"/>
          </p:cNvPicPr>
          <p:nvPr/>
        </p:nvPicPr>
        <p:blipFill>
          <a:blip r:embed="rId4" cstate="email"/>
          <a:stretch>
            <a:fillRect/>
          </a:stretch>
        </p:blipFill>
        <p:spPr>
          <a:xfrm rot="7247445">
            <a:off x="397731" y="4391802"/>
            <a:ext cx="2130345" cy="2386550"/>
          </a:xfrm>
          <a:prstGeom prst="rect">
            <a:avLst/>
          </a:prstGeom>
        </p:spPr>
      </p:pic>
      <p:sp>
        <p:nvSpPr>
          <p:cNvPr id="14" name="椭圆 13"/>
          <p:cNvSpPr/>
          <p:nvPr/>
        </p:nvSpPr>
        <p:spPr>
          <a:xfrm>
            <a:off x="4057290" y="1615680"/>
            <a:ext cx="1634836" cy="1634836"/>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1B5AC"/>
              </a:solidFill>
              <a:cs typeface="+mn-ea"/>
              <a:sym typeface="+mn-lt"/>
            </a:endParaRPr>
          </a:p>
        </p:txBody>
      </p:sp>
      <p:cxnSp>
        <p:nvCxnSpPr>
          <p:cNvPr id="16" name="直接连接符 15"/>
          <p:cNvCxnSpPr/>
          <p:nvPr/>
        </p:nvCxnSpPr>
        <p:spPr>
          <a:xfrm flipH="1">
            <a:off x="3586235" y="136629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7201199" y="3860117"/>
            <a:ext cx="514665" cy="514665"/>
          </a:xfrm>
          <a:prstGeom prst="ellipse">
            <a:avLst/>
          </a:prstGeom>
          <a:solidFill>
            <a:srgbClr val="B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flipH="1">
            <a:off x="6096000" y="3624589"/>
            <a:ext cx="1884218" cy="2008909"/>
          </a:xfrm>
          <a:prstGeom prst="line">
            <a:avLst/>
          </a:prstGeom>
          <a:ln>
            <a:solidFill>
              <a:srgbClr val="B1CC71"/>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5" cstate="email"/>
          <a:stretch>
            <a:fillRect/>
          </a:stretch>
        </p:blipFill>
        <p:spPr>
          <a:xfrm flipH="1">
            <a:off x="3622730" y="3624589"/>
            <a:ext cx="954557" cy="894154"/>
          </a:xfrm>
          <a:prstGeom prst="rect">
            <a:avLst/>
          </a:prstGeom>
        </p:spPr>
      </p:pic>
      <p:sp>
        <p:nvSpPr>
          <p:cNvPr id="2" name="文本框 1"/>
          <p:cNvSpPr txBox="1"/>
          <p:nvPr/>
        </p:nvSpPr>
        <p:spPr>
          <a:xfrm>
            <a:off x="4035984" y="2376934"/>
            <a:ext cx="4709020" cy="1446550"/>
          </a:xfrm>
          <a:prstGeom prst="rect">
            <a:avLst/>
          </a:prstGeom>
          <a:noFill/>
        </p:spPr>
        <p:txBody>
          <a:bodyPr wrap="square" rtlCol="0">
            <a:spAutoFit/>
          </a:bodyPr>
          <a:lstStyle/>
          <a:p>
            <a:pPr algn="ctr"/>
            <a:r>
              <a:rPr lang="zh-CN" altLang="en-US" sz="8800" dirty="0">
                <a:cs typeface="+mn-ea"/>
                <a:sym typeface="+mn-lt"/>
              </a:rPr>
              <a:t>感谢观看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750"/>
                                        <p:tgtEl>
                                          <p:spTgt spid="2"/>
                                        </p:tgtEl>
                                      </p:cBhvr>
                                    </p:animEffect>
                                    <p:anim calcmode="lin" valueType="num">
                                      <p:cBhvr>
                                        <p:cTn id="41" dur="750" fill="hold"/>
                                        <p:tgtEl>
                                          <p:spTgt spid="2"/>
                                        </p:tgtEl>
                                        <p:attrNameLst>
                                          <p:attrName>ppt_x</p:attrName>
                                        </p:attrNameLst>
                                      </p:cBhvr>
                                      <p:tavLst>
                                        <p:tav tm="0">
                                          <p:val>
                                            <p:strVal val="#ppt_x"/>
                                          </p:val>
                                        </p:tav>
                                        <p:tav tm="100000">
                                          <p:val>
                                            <p:strVal val="#ppt_x"/>
                                          </p:val>
                                        </p:tav>
                                      </p:tavLst>
                                    </p:anim>
                                    <p:anim calcmode="lin" valueType="num">
                                      <p:cBhvr>
                                        <p:cTn id="4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矩形 5"/>
          <p:cNvSpPr>
            <a:spLocks noChangeArrowheads="1"/>
          </p:cNvSpPr>
          <p:nvPr/>
        </p:nvSpPr>
        <p:spPr bwMode="auto">
          <a:xfrm>
            <a:off x="1860961" y="2552897"/>
            <a:ext cx="8470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、什么是未成年人？</a:t>
            </a:r>
          </a:p>
          <a:p>
            <a:pPr algn="l"/>
            <a:r>
              <a:rPr lang="en-US" altLang="zh-CN" sz="2000" dirty="0">
                <a:solidFill>
                  <a:schemeClr val="bg1"/>
                </a:solidFill>
                <a:latin typeface="+mn-lt"/>
                <a:ea typeface="+mn-ea"/>
                <a:cs typeface="+mn-ea"/>
                <a:sym typeface="+mn-lt"/>
              </a:rPr>
              <a:t>2</a:t>
            </a:r>
            <a:r>
              <a:rPr lang="zh-CN" altLang="en-US" sz="2000" dirty="0">
                <a:solidFill>
                  <a:schemeClr val="bg1"/>
                </a:solidFill>
                <a:latin typeface="+mn-lt"/>
                <a:ea typeface="+mn-ea"/>
                <a:cs typeface="+mn-ea"/>
                <a:sym typeface="+mn-lt"/>
              </a:rPr>
              <a:t>、为什么我们需要法律特殊保护？</a:t>
            </a:r>
          </a:p>
          <a:p>
            <a:pPr algn="l"/>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、保护未成年成长的有关法律有哪些。 有哪两部专门法律。</a:t>
            </a:r>
          </a:p>
          <a:p>
            <a:pPr algn="l"/>
            <a:r>
              <a:rPr lang="en-US" altLang="zh-CN" sz="2000" dirty="0">
                <a:solidFill>
                  <a:schemeClr val="bg1"/>
                </a:solidFill>
                <a:latin typeface="+mn-lt"/>
                <a:ea typeface="+mn-ea"/>
                <a:cs typeface="+mn-ea"/>
                <a:sym typeface="+mn-lt"/>
              </a:rPr>
              <a:t>4</a:t>
            </a:r>
            <a:r>
              <a:rPr lang="zh-CN" altLang="en-US" sz="2000" dirty="0">
                <a:solidFill>
                  <a:schemeClr val="bg1"/>
                </a:solidFill>
                <a:latin typeface="+mn-lt"/>
                <a:ea typeface="+mn-ea"/>
                <a:cs typeface="+mn-ea"/>
                <a:sym typeface="+mn-lt"/>
              </a:rPr>
              <a:t>、我们都受到了哪些方面的保护？</a:t>
            </a:r>
          </a:p>
        </p:txBody>
      </p:sp>
      <p:grpSp>
        <p:nvGrpSpPr>
          <p:cNvPr id="10" name="组合 9"/>
          <p:cNvGrpSpPr/>
          <p:nvPr/>
        </p:nvGrpSpPr>
        <p:grpSpPr>
          <a:xfrm>
            <a:off x="1494790" y="572479"/>
            <a:ext cx="2724148" cy="584775"/>
            <a:chOff x="4733926" y="74965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4965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学习目标</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pic>
        <p:nvPicPr>
          <p:cNvPr id="5" name="图片 4"/>
          <p:cNvPicPr>
            <a:picLocks noChangeAspect="1"/>
          </p:cNvPicPr>
          <p:nvPr/>
        </p:nvPicPr>
        <p:blipFill>
          <a:blip r:embed="rId5" cstate="email"/>
          <a:stretch>
            <a:fillRect/>
          </a:stretch>
        </p:blipFill>
        <p:spPr>
          <a:xfrm>
            <a:off x="7647511" y="2661779"/>
            <a:ext cx="3284220" cy="3284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email"/>
          <a:srcRect t="1" b="43481"/>
          <a:stretch>
            <a:fillRect/>
          </a:stretch>
        </p:blipFill>
        <p:spPr>
          <a:xfrm>
            <a:off x="0" y="4806411"/>
            <a:ext cx="12192000" cy="2058840"/>
          </a:xfrm>
          <a:prstGeom prst="rect">
            <a:avLst/>
          </a:prstGeom>
        </p:spPr>
      </p:pic>
      <p:sp>
        <p:nvSpPr>
          <p:cNvPr id="8" name="矩形 7"/>
          <p:cNvSpPr/>
          <p:nvPr/>
        </p:nvSpPr>
        <p:spPr>
          <a:xfrm>
            <a:off x="1640272" y="4076078"/>
            <a:ext cx="9457366" cy="1126480"/>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 name="矩形 1"/>
          <p:cNvSpPr/>
          <p:nvPr/>
        </p:nvSpPr>
        <p:spPr>
          <a:xfrm>
            <a:off x="1640272" y="1565686"/>
            <a:ext cx="9457367" cy="1234232"/>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14" name="直接连接符 13"/>
          <p:cNvCxnSpPr/>
          <p:nvPr/>
        </p:nvCxnSpPr>
        <p:spPr>
          <a:xfrm>
            <a:off x="1886538" y="365182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cstate="email"/>
          <a:stretch>
            <a:fillRect/>
          </a:stretch>
        </p:blipFill>
        <p:spPr>
          <a:xfrm rot="5400000" flipV="1">
            <a:off x="464938" y="603791"/>
            <a:ext cx="1302701" cy="584930"/>
          </a:xfrm>
          <a:prstGeom prst="rect">
            <a:avLst/>
          </a:prstGeom>
        </p:spPr>
      </p:pic>
      <p:sp>
        <p:nvSpPr>
          <p:cNvPr id="5" name="内容占位符 2"/>
          <p:cNvSpPr txBox="1"/>
          <p:nvPr/>
        </p:nvSpPr>
        <p:spPr>
          <a:xfrm>
            <a:off x="1809820" y="1914071"/>
            <a:ext cx="6968420" cy="513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ctr">
              <a:lnSpc>
                <a:spcPct val="100000"/>
              </a:lnSpc>
              <a:spcBef>
                <a:spcPts val="0"/>
              </a:spcBef>
              <a:buNone/>
            </a:pPr>
            <a:r>
              <a:rPr lang="zh-CN" altLang="en-US" sz="2000" dirty="0">
                <a:solidFill>
                  <a:schemeClr val="bg1"/>
                </a:solidFill>
                <a:cs typeface="+mn-ea"/>
                <a:sym typeface="+mn-lt"/>
              </a:rPr>
              <a:t>我国法律规定，凡未满</a:t>
            </a:r>
            <a:r>
              <a:rPr lang="en-US" altLang="zh-CN" sz="2000" dirty="0">
                <a:solidFill>
                  <a:schemeClr val="bg1"/>
                </a:solidFill>
                <a:cs typeface="+mn-ea"/>
                <a:sym typeface="+mn-lt"/>
              </a:rPr>
              <a:t>18</a:t>
            </a:r>
            <a:r>
              <a:rPr lang="zh-CN" altLang="en-US" sz="2000" dirty="0">
                <a:solidFill>
                  <a:schemeClr val="bg1"/>
                </a:solidFill>
                <a:cs typeface="+mn-ea"/>
                <a:sym typeface="+mn-lt"/>
              </a:rPr>
              <a:t>周岁的公民都是未成年人。</a:t>
            </a:r>
          </a:p>
          <a:p>
            <a:pPr marL="0" indent="0">
              <a:lnSpc>
                <a:spcPct val="100000"/>
              </a:lnSpc>
              <a:spcBef>
                <a:spcPts val="0"/>
              </a:spcBef>
              <a:buNone/>
            </a:pPr>
            <a:endParaRPr lang="zh-CN" altLang="en-US" sz="2000" dirty="0">
              <a:solidFill>
                <a:schemeClr val="bg1"/>
              </a:solidFill>
              <a:cs typeface="+mn-ea"/>
              <a:sym typeface="+mn-lt"/>
            </a:endParaRPr>
          </a:p>
        </p:txBody>
      </p:sp>
      <p:sp>
        <p:nvSpPr>
          <p:cNvPr id="6" name="标题 1"/>
          <p:cNvSpPr txBox="1"/>
          <p:nvPr/>
        </p:nvSpPr>
        <p:spPr>
          <a:xfrm>
            <a:off x="1768384" y="2799918"/>
            <a:ext cx="28984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说一说</a:t>
            </a:r>
          </a:p>
        </p:txBody>
      </p:sp>
      <p:sp>
        <p:nvSpPr>
          <p:cNvPr id="7" name="内容占位符 2"/>
          <p:cNvSpPr txBox="1"/>
          <p:nvPr/>
        </p:nvSpPr>
        <p:spPr>
          <a:xfrm>
            <a:off x="1886538" y="4472225"/>
            <a:ext cx="9457366" cy="1042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ctr">
              <a:lnSpc>
                <a:spcPct val="100000"/>
              </a:lnSpc>
              <a:spcBef>
                <a:spcPts val="0"/>
              </a:spcBef>
              <a:buNone/>
            </a:pPr>
            <a:r>
              <a:rPr lang="zh-CN" altLang="en-US" sz="2000" dirty="0">
                <a:solidFill>
                  <a:schemeClr val="bg1"/>
                </a:solidFill>
                <a:cs typeface="+mn-ea"/>
                <a:sym typeface="+mn-lt"/>
              </a:rPr>
              <a:t>为什么我们需要特殊保护？</a:t>
            </a:r>
          </a:p>
        </p:txBody>
      </p:sp>
      <p:pic>
        <p:nvPicPr>
          <p:cNvPr id="9" name="图片 8"/>
          <p:cNvPicPr>
            <a:picLocks noChangeAspect="1"/>
          </p:cNvPicPr>
          <p:nvPr/>
        </p:nvPicPr>
        <p:blipFill>
          <a:blip r:embed="rId3" cstate="email"/>
          <a:stretch>
            <a:fillRect/>
          </a:stretch>
        </p:blipFill>
        <p:spPr>
          <a:xfrm rot="5400000" flipV="1">
            <a:off x="464937" y="3029586"/>
            <a:ext cx="1302701" cy="584930"/>
          </a:xfrm>
          <a:prstGeom prst="rect">
            <a:avLst/>
          </a:prstGeom>
        </p:spPr>
      </p:pic>
      <p:grpSp>
        <p:nvGrpSpPr>
          <p:cNvPr id="13" name="组合 12"/>
          <p:cNvGrpSpPr/>
          <p:nvPr/>
        </p:nvGrpSpPr>
        <p:grpSpPr>
          <a:xfrm>
            <a:off x="1640272" y="680727"/>
            <a:ext cx="5188231" cy="1325563"/>
            <a:chOff x="1408754" y="680727"/>
            <a:chExt cx="9457366" cy="1325563"/>
          </a:xfrm>
        </p:grpSpPr>
        <p:cxnSp>
          <p:nvCxnSpPr>
            <p:cNvPr id="12" name="直接连接符 11"/>
            <p:cNvCxnSpPr/>
            <p:nvPr/>
          </p:nvCxnSpPr>
          <p:spPr>
            <a:xfrm>
              <a:off x="2160525" y="1213420"/>
              <a:ext cx="4085573"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4" name="标题 1"/>
            <p:cNvSpPr txBox="1"/>
            <p:nvPr/>
          </p:nvSpPr>
          <p:spPr>
            <a:xfrm>
              <a:off x="1408754" y="680727"/>
              <a:ext cx="945736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3200" dirty="0">
                  <a:latin typeface="+mn-lt"/>
                  <a:ea typeface="+mn-ea"/>
                  <a:cs typeface="+mn-ea"/>
                  <a:sym typeface="+mn-lt"/>
                </a:rPr>
                <a:t>什么是未成年人？</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75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anim calcmode="lin" valueType="num">
                                      <p:cBhvr>
                                        <p:cTn id="35" dur="750" fill="hold"/>
                                        <p:tgtEl>
                                          <p:spTgt spid="8"/>
                                        </p:tgtEl>
                                        <p:attrNameLst>
                                          <p:attrName>ppt_x</p:attrName>
                                        </p:attrNameLst>
                                      </p:cBhvr>
                                      <p:tavLst>
                                        <p:tav tm="0">
                                          <p:val>
                                            <p:strVal val="#ppt_x"/>
                                          </p:val>
                                        </p:tav>
                                        <p:tav tm="100000">
                                          <p:val>
                                            <p:strVal val="#ppt_x"/>
                                          </p:val>
                                        </p:tav>
                                      </p:tavLst>
                                    </p:anim>
                                    <p:anim calcmode="lin" valueType="num">
                                      <p:cBhvr>
                                        <p:cTn id="36" dur="75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矩形 5"/>
          <p:cNvSpPr>
            <a:spLocks noChangeArrowheads="1"/>
          </p:cNvSpPr>
          <p:nvPr/>
        </p:nvSpPr>
        <p:spPr bwMode="auto">
          <a:xfrm>
            <a:off x="1708561" y="2802832"/>
            <a:ext cx="8470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小强今年</a:t>
            </a:r>
            <a:r>
              <a:rPr lang="en-US" altLang="zh-CN" sz="2000" dirty="0">
                <a:solidFill>
                  <a:schemeClr val="bg1"/>
                </a:solidFill>
                <a:latin typeface="+mn-lt"/>
                <a:ea typeface="+mn-ea"/>
                <a:cs typeface="+mn-ea"/>
                <a:sym typeface="+mn-lt"/>
              </a:rPr>
              <a:t>14</a:t>
            </a:r>
            <a:r>
              <a:rPr lang="zh-CN" altLang="en-US" sz="2000" dirty="0">
                <a:solidFill>
                  <a:schemeClr val="bg1"/>
                </a:solidFill>
                <a:latin typeface="+mn-lt"/>
                <a:ea typeface="+mn-ea"/>
                <a:cs typeface="+mn-ea"/>
                <a:sym typeface="+mn-lt"/>
              </a:rPr>
              <a:t>岁</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性格活泼开朗、乐于交友，学习也不错。但是后来因父母</a:t>
            </a:r>
          </a:p>
          <a:p>
            <a:pPr algn="l"/>
            <a:r>
              <a:rPr lang="zh-CN" altLang="en-US" sz="2000" dirty="0">
                <a:solidFill>
                  <a:schemeClr val="bg1"/>
                </a:solidFill>
                <a:latin typeface="+mn-lt"/>
                <a:ea typeface="+mn-ea"/>
                <a:cs typeface="+mn-ea"/>
                <a:sym typeface="+mn-lt"/>
              </a:rPr>
              <a:t>离异疏于管教</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后来一些社会青年对他很“好”，成了他的好朋友</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旷课、</a:t>
            </a:r>
          </a:p>
          <a:p>
            <a:pPr algn="l"/>
            <a:r>
              <a:rPr lang="zh-CN" altLang="en-US" sz="2000" dirty="0">
                <a:solidFill>
                  <a:schemeClr val="bg1"/>
                </a:solidFill>
                <a:latin typeface="+mn-lt"/>
                <a:ea typeface="+mn-ea"/>
                <a:cs typeface="+mn-ea"/>
                <a:sym typeface="+mn-lt"/>
              </a:rPr>
              <a:t>吸烟、打游戏机、泡网吧成了经常的事情，以至于后来出现了盗窃等不良行为</a:t>
            </a:r>
            <a:r>
              <a:rPr lang="en-US" altLang="zh-CN" sz="2000" dirty="0">
                <a:solidFill>
                  <a:schemeClr val="bg1"/>
                </a:solidFill>
                <a:latin typeface="+mn-lt"/>
                <a:ea typeface="+mn-ea"/>
                <a:cs typeface="+mn-ea"/>
                <a:sym typeface="+mn-lt"/>
              </a:rPr>
              <a:t>……</a:t>
            </a:r>
          </a:p>
        </p:txBody>
      </p:sp>
      <p:grpSp>
        <p:nvGrpSpPr>
          <p:cNvPr id="10" name="组合 9"/>
          <p:cNvGrpSpPr/>
          <p:nvPr/>
        </p:nvGrpSpPr>
        <p:grpSpPr>
          <a:xfrm>
            <a:off x="1408754" y="598318"/>
            <a:ext cx="2724148" cy="584775"/>
            <a:chOff x="4733926" y="684326"/>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684326"/>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latin typeface="+mn-lt"/>
                  <a:ea typeface="+mn-ea"/>
                  <a:cs typeface="+mn-ea"/>
                  <a:sym typeface="+mn-lt"/>
                </a:rPr>
                <a:t>情景故事</a:t>
              </a:r>
              <a:endParaRPr lang="en-US" altLang="zh-CN" sz="3200" dirty="0">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860961" y="3019440"/>
            <a:ext cx="51646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zh-CN" sz="2000" dirty="0">
                <a:solidFill>
                  <a:schemeClr val="bg1"/>
                </a:solidFill>
                <a:latin typeface="+mn-lt"/>
                <a:ea typeface="+mn-ea"/>
                <a:cs typeface="+mn-ea"/>
                <a:sym typeface="+mn-lt"/>
              </a:rPr>
              <a:t>1</a:t>
            </a:r>
            <a:r>
              <a:rPr lang="zh-CN" altLang="en-US" sz="2000" dirty="0">
                <a:solidFill>
                  <a:schemeClr val="bg1"/>
                </a:solidFill>
                <a:latin typeface="+mn-lt"/>
                <a:ea typeface="+mn-ea"/>
                <a:cs typeface="+mn-ea"/>
                <a:sym typeface="+mn-lt"/>
              </a:rPr>
              <a:t>、好奇心强，但自制能力差。</a:t>
            </a:r>
          </a:p>
          <a:p>
            <a:r>
              <a:rPr lang="zh-CN" altLang="en-US" sz="2000" dirty="0">
                <a:solidFill>
                  <a:schemeClr val="bg1"/>
                </a:solidFill>
                <a:latin typeface="+mn-lt"/>
                <a:ea typeface="+mn-ea"/>
                <a:cs typeface="+mn-ea"/>
                <a:sym typeface="+mn-lt"/>
              </a:rPr>
              <a:t>2、生活经验不足，缺乏辨别是非的能力。</a:t>
            </a:r>
          </a:p>
          <a:p>
            <a:r>
              <a:rPr lang="en-US" altLang="zh-CN" sz="2000" dirty="0">
                <a:solidFill>
                  <a:schemeClr val="bg1"/>
                </a:solidFill>
                <a:latin typeface="+mn-lt"/>
                <a:ea typeface="+mn-ea"/>
                <a:cs typeface="+mn-ea"/>
                <a:sym typeface="+mn-lt"/>
              </a:rPr>
              <a:t>3</a:t>
            </a:r>
            <a:r>
              <a:rPr lang="zh-CN" altLang="en-US" sz="2000" dirty="0">
                <a:solidFill>
                  <a:schemeClr val="bg1"/>
                </a:solidFill>
                <a:latin typeface="+mn-lt"/>
                <a:ea typeface="+mn-ea"/>
                <a:cs typeface="+mn-ea"/>
                <a:sym typeface="+mn-lt"/>
              </a:rPr>
              <a:t>、法律意识和自我保护能力不强，容易遭受不法侵害。</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latin typeface="+mn-lt"/>
                  <a:ea typeface="+mn-ea"/>
                  <a:cs typeface="+mn-ea"/>
                  <a:sym typeface="+mn-lt"/>
                </a:rPr>
                <a:t>我们受法律特殊保护</a:t>
              </a:r>
              <a:endParaRPr lang="en-US" altLang="zh-CN" sz="3200" dirty="0">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pic>
        <p:nvPicPr>
          <p:cNvPr id="4" name="图片 3"/>
          <p:cNvPicPr>
            <a:picLocks noChangeAspect="1"/>
          </p:cNvPicPr>
          <p:nvPr/>
        </p:nvPicPr>
        <p:blipFill rotWithShape="1">
          <a:blip r:embed="rId5" cstate="email"/>
          <a:srcRect/>
          <a:stretch>
            <a:fillRect/>
          </a:stretch>
        </p:blipFill>
        <p:spPr>
          <a:xfrm>
            <a:off x="6947759" y="2867707"/>
            <a:ext cx="4069080" cy="2491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矩形 5"/>
          <p:cNvSpPr>
            <a:spLocks noChangeArrowheads="1"/>
          </p:cNvSpPr>
          <p:nvPr/>
        </p:nvSpPr>
        <p:spPr bwMode="auto">
          <a:xfrm>
            <a:off x="1599953" y="2767173"/>
            <a:ext cx="93035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少年智则国智，少年富则国富，少年强则国强，少年独立则国独立，少年自由则国自由，少年进步则国进步，少年胜于欧洲，则国胜于欧洲，少年雄于地球，则国雄于地球。</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梁启超</a:t>
            </a:r>
          </a:p>
          <a:p>
            <a:endParaRPr lang="en-US" altLang="zh-CN" sz="2000" dirty="0">
              <a:solidFill>
                <a:schemeClr val="bg1"/>
              </a:solidFill>
              <a:latin typeface="+mn-lt"/>
              <a:ea typeface="+mn-ea"/>
              <a:cs typeface="+mn-ea"/>
              <a:sym typeface="+mn-lt"/>
            </a:endParaRPr>
          </a:p>
          <a:p>
            <a:pPr algn="l"/>
            <a:r>
              <a:rPr lang="zh-CN" altLang="en-US" sz="2000" dirty="0">
                <a:solidFill>
                  <a:schemeClr val="bg1"/>
                </a:solidFill>
                <a:latin typeface="+mn-lt"/>
                <a:ea typeface="+mn-ea"/>
                <a:cs typeface="+mn-ea"/>
                <a:sym typeface="+mn-lt"/>
              </a:rPr>
              <a:t>世界是你们的，也是我们的，但是归根结底是你们的。你们青年人朝气蓬勃，正在兴旺时期，好像早晨八九点钟的太阳。希望寄托在你们身上。</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毛泽东                                              </a:t>
            </a:r>
          </a:p>
        </p:txBody>
      </p:sp>
      <p:grpSp>
        <p:nvGrpSpPr>
          <p:cNvPr id="10" name="组合 9"/>
          <p:cNvGrpSpPr/>
          <p:nvPr/>
        </p:nvGrpSpPr>
        <p:grpSpPr>
          <a:xfrm>
            <a:off x="1494790" y="535133"/>
            <a:ext cx="2502024"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solidFill>
                  <a:latin typeface="+mn-lt"/>
                  <a:ea typeface="+mn-ea"/>
                  <a:cs typeface="+mn-ea"/>
                  <a:sym typeface="+mn-lt"/>
                </a:rPr>
                <a:t>名言赏析</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t="1" b="43481"/>
          <a:stretch>
            <a:fillRect/>
          </a:stretch>
        </p:blipFill>
        <p:spPr>
          <a:xfrm>
            <a:off x="0" y="4806411"/>
            <a:ext cx="12192000" cy="2058840"/>
          </a:xfrm>
          <a:prstGeom prst="rect">
            <a:avLst/>
          </a:prstGeom>
        </p:spPr>
      </p:pic>
      <p:sp>
        <p:nvSpPr>
          <p:cNvPr id="3" name="矩形 2"/>
          <p:cNvSpPr/>
          <p:nvPr/>
        </p:nvSpPr>
        <p:spPr>
          <a:xfrm>
            <a:off x="1408754" y="2153817"/>
            <a:ext cx="9685966" cy="3229144"/>
          </a:xfrm>
          <a:prstGeom prst="rect">
            <a:avLst/>
          </a:prstGeom>
          <a:solidFill>
            <a:srgbClr val="73A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7" name="矩形 5"/>
          <p:cNvSpPr>
            <a:spLocks noChangeArrowheads="1"/>
          </p:cNvSpPr>
          <p:nvPr/>
        </p:nvSpPr>
        <p:spPr bwMode="auto">
          <a:xfrm>
            <a:off x="1682997" y="3181908"/>
            <a:ext cx="59522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zh-CN" altLang="en-US" sz="2000" dirty="0">
                <a:solidFill>
                  <a:schemeClr val="bg1"/>
                </a:solidFill>
                <a:latin typeface="+mn-lt"/>
                <a:ea typeface="+mn-ea"/>
                <a:cs typeface="+mn-ea"/>
                <a:sym typeface="+mn-lt"/>
              </a:rPr>
              <a:t>青少年是党和国家的希望，是中华民族的希望，</a:t>
            </a:r>
          </a:p>
          <a:p>
            <a:pPr algn="l"/>
            <a:r>
              <a:rPr lang="zh-CN" altLang="en-US" sz="2000" dirty="0">
                <a:solidFill>
                  <a:schemeClr val="bg1"/>
                </a:solidFill>
                <a:latin typeface="+mn-lt"/>
                <a:ea typeface="+mn-ea"/>
                <a:cs typeface="+mn-ea"/>
                <a:sym typeface="+mn-lt"/>
              </a:rPr>
              <a:t>青少年健康成长关系着民族的振兴、国家的富强。</a:t>
            </a:r>
          </a:p>
        </p:txBody>
      </p:sp>
      <p:grpSp>
        <p:nvGrpSpPr>
          <p:cNvPr id="10" name="组合 9"/>
          <p:cNvGrpSpPr/>
          <p:nvPr/>
        </p:nvGrpSpPr>
        <p:grpSpPr>
          <a:xfrm>
            <a:off x="1494789" y="535133"/>
            <a:ext cx="4035855" cy="584775"/>
            <a:chOff x="4733926" y="712310"/>
            <a:chExt cx="2724148" cy="584775"/>
          </a:xfrm>
        </p:grpSpPr>
        <p:cxnSp>
          <p:nvCxnSpPr>
            <p:cNvPr id="12" name="直接连接符 11"/>
            <p:cNvCxnSpPr/>
            <p:nvPr/>
          </p:nvCxnSpPr>
          <p:spPr>
            <a:xfrm>
              <a:off x="5466897" y="1261251"/>
              <a:ext cx="1258207" cy="0"/>
            </a:xfrm>
            <a:prstGeom prst="line">
              <a:avLst/>
            </a:prstGeom>
            <a:ln w="127000">
              <a:solidFill>
                <a:srgbClr val="C2D2B5"/>
              </a:solidFill>
            </a:ln>
          </p:spPr>
          <p:style>
            <a:lnRef idx="1">
              <a:schemeClr val="accent1"/>
            </a:lnRef>
            <a:fillRef idx="0">
              <a:schemeClr val="accent1"/>
            </a:fillRef>
            <a:effectRef idx="0">
              <a:schemeClr val="accent1"/>
            </a:effectRef>
            <a:fontRef idx="minor">
              <a:schemeClr val="tx1"/>
            </a:fontRef>
          </p:style>
        </p:cxnSp>
        <p:sp>
          <p:nvSpPr>
            <p:cNvPr id="16" name="Text Box 39"/>
            <p:cNvSpPr txBox="1">
              <a:spLocks noChangeArrowheads="1"/>
            </p:cNvSpPr>
            <p:nvPr/>
          </p:nvSpPr>
          <p:spPr bwMode="auto">
            <a:xfrm>
              <a:off x="4733926" y="712310"/>
              <a:ext cx="2724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dirty="0">
                  <a:solidFill>
                    <a:schemeClr val="tx1">
                      <a:lumMod val="75000"/>
                      <a:lumOff val="25000"/>
                    </a:schemeClr>
                  </a:solidFill>
                  <a:latin typeface="+mn-lt"/>
                  <a:ea typeface="+mn-ea"/>
                  <a:cs typeface="+mn-ea"/>
                  <a:sym typeface="+mn-lt"/>
                </a:rPr>
                <a:t>我们受法律特殊保护</a:t>
              </a:r>
              <a:endParaRPr lang="en-US" altLang="zh-CN" sz="3200" dirty="0">
                <a:solidFill>
                  <a:schemeClr val="tx1">
                    <a:lumMod val="75000"/>
                    <a:lumOff val="25000"/>
                  </a:schemeClr>
                </a:solidFill>
                <a:latin typeface="+mn-lt"/>
                <a:ea typeface="+mn-ea"/>
                <a:cs typeface="+mn-ea"/>
                <a:sym typeface="+mn-lt"/>
              </a:endParaRPr>
            </a:p>
          </p:txBody>
        </p:sp>
      </p:grpSp>
      <p:pic>
        <p:nvPicPr>
          <p:cNvPr id="17" name="图片 16"/>
          <p:cNvPicPr>
            <a:picLocks noChangeAspect="1"/>
          </p:cNvPicPr>
          <p:nvPr/>
        </p:nvPicPr>
        <p:blipFill>
          <a:blip r:embed="rId4" cstate="email"/>
          <a:stretch>
            <a:fillRect/>
          </a:stretch>
        </p:blipFill>
        <p:spPr>
          <a:xfrm rot="5400000" flipV="1">
            <a:off x="464938" y="603791"/>
            <a:ext cx="1302701" cy="584930"/>
          </a:xfrm>
          <a:prstGeom prst="rect">
            <a:avLst/>
          </a:prstGeom>
        </p:spPr>
      </p:pic>
      <p:pic>
        <p:nvPicPr>
          <p:cNvPr id="4" name="图片 3"/>
          <p:cNvPicPr>
            <a:picLocks noChangeAspect="1"/>
          </p:cNvPicPr>
          <p:nvPr/>
        </p:nvPicPr>
        <p:blipFill>
          <a:blip r:embed="rId5" cstate="email"/>
          <a:stretch>
            <a:fillRect/>
          </a:stretch>
        </p:blipFill>
        <p:spPr>
          <a:xfrm>
            <a:off x="7277100" y="2651191"/>
            <a:ext cx="3642360" cy="2731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75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anim calcmode="lin" valueType="num">
                                      <p:cBhvr>
                                        <p:cTn id="29" dur="750" fill="hold"/>
                                        <p:tgtEl>
                                          <p:spTgt spid="4"/>
                                        </p:tgtEl>
                                        <p:attrNameLst>
                                          <p:attrName>ppt_x</p:attrName>
                                        </p:attrNameLst>
                                      </p:cBhvr>
                                      <p:tavLst>
                                        <p:tav tm="0">
                                          <p:val>
                                            <p:strVal val="#ppt_x"/>
                                          </p:val>
                                        </p:tav>
                                        <p:tav tm="100000">
                                          <p:val>
                                            <p:strVal val="#ppt_x"/>
                                          </p:val>
                                        </p:tav>
                                      </p:tavLst>
                                    </p:anim>
                                    <p:anim calcmode="lin" valueType="num">
                                      <p:cBhvr>
                                        <p:cTn id="30"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文艺汇报清新总结PPT"/>
  <p:tag name="ISPRING_FIRST_PUBLISH" val="1"/>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ukm0inp">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1706</Words>
  <Application>Microsoft Office PowerPoint</Application>
  <PresentationFormat>宽屏</PresentationFormat>
  <Paragraphs>181</Paragraphs>
  <Slides>30</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宋体</vt:lpstr>
      <vt:lpstr>微软雅黑</vt:lpstr>
      <vt:lpstr>义启小魏楷</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2021-07-09T01:02:50Z</dcterms:created>
  <dcterms:modified xsi:type="dcterms:W3CDTF">2023-01-10T10:11:42Z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9CAA793E85A54F839C601B4C62D624A8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