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413584-50AD-4C29-9C4C-D6D1D278CD64}"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133AA7-7C88-4D37-863F-FDBF183435D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C43F880-B423-43FF-B321-6E1730966EDF}" type="slidenum">
              <a:rPr lang="zh-CN" altLang="en-US">
                <a:solidFill>
                  <a:prstClr val="black"/>
                </a:solidFill>
              </a:rPr>
              <a:t>4</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19A5681F-F522-4221-A7F4-EEDDEA62B576}"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C2C9B513-84A4-42DA-857C-861CDE79C6FD}"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62738" y="274638"/>
            <a:ext cx="2066925" cy="58229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3138" cy="58229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802DA62B-CF61-4F5F-A7C5-35BBD5A5B314}"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0761B6CE-6C5E-4ADC-9C6D-2740B89A97AC}"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A7739BB2-93BE-4CC1-A713-EBE4DB885570}"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00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91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E2003E89-8D9B-4A25-8199-98C94997EFC2}"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8" name="页脚占位符 7"/>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9" name="灯片编号占位符 8"/>
          <p:cNvSpPr>
            <a:spLocks noGrp="1"/>
          </p:cNvSpPr>
          <p:nvPr>
            <p:ph type="sldNum" sz="quarter" idx="12"/>
          </p:nvPr>
        </p:nvSpPr>
        <p:spPr/>
        <p:txBody>
          <a:bodyPr/>
          <a:lstStyle>
            <a:lvl1pPr>
              <a:defRPr smtClean="0"/>
            </a:lvl1pPr>
          </a:lstStyle>
          <a:p>
            <a:pPr>
              <a:defRPr/>
            </a:pPr>
            <a:fld id="{03DDB7BA-66A3-4ECE-9716-61ED84CA0FF6}"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5" name="灯片编号占位符 4"/>
          <p:cNvSpPr>
            <a:spLocks noGrp="1"/>
          </p:cNvSpPr>
          <p:nvPr>
            <p:ph type="sldNum" sz="quarter" idx="12"/>
          </p:nvPr>
        </p:nvSpPr>
        <p:spPr/>
        <p:txBody>
          <a:bodyPr/>
          <a:lstStyle>
            <a:lvl1pPr>
              <a:defRPr smtClean="0"/>
            </a:lvl1pPr>
          </a:lstStyle>
          <a:p>
            <a:pPr>
              <a:defRPr/>
            </a:pPr>
            <a:fld id="{42B32FCE-9328-4447-95FE-D1CA2E6C298A}"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3" name="页脚占位符 2"/>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4" name="灯片编号占位符 3"/>
          <p:cNvSpPr>
            <a:spLocks noGrp="1"/>
          </p:cNvSpPr>
          <p:nvPr>
            <p:ph type="sldNum" sz="quarter" idx="12"/>
          </p:nvPr>
        </p:nvSpPr>
        <p:spPr/>
        <p:txBody>
          <a:bodyPr/>
          <a:lstStyle>
            <a:lvl1pPr>
              <a:defRPr smtClean="0"/>
            </a:lvl1pPr>
          </a:lstStyle>
          <a:p>
            <a:pPr>
              <a:defRPr/>
            </a:pPr>
            <a:fld id="{F8FF32AD-CE41-4746-986E-E3FA8A06CF5C}"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D4D969C5-FBE5-456C-A6E3-D5D0D1C9DE3B}"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083C4189-38E0-49B4-9888-4DBB8CEE1D50}"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217090"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217091" name="文本占位符 2"/>
          <p:cNvSpPr>
            <a:spLocks noGrp="1"/>
          </p:cNvSpPr>
          <p:nvPr>
            <p:ph type="body" idx="1"/>
          </p:nvPr>
        </p:nvSpPr>
        <p:spPr bwMode="auto">
          <a:xfrm>
            <a:off x="500063" y="15716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177608D0-3683-4C3F-8DF9-EF0FA1CD4B6F}" type="slidenum">
              <a:rPr lang="zh-CN" altLang="en-US">
                <a:solidFill>
                  <a:srgbClr val="000000">
                    <a:tint val="75000"/>
                  </a:srgbClr>
                </a:solidFill>
              </a:rPr>
              <a:t>‹#›</a:t>
            </a:fld>
            <a:endParaRPr lang="zh-CN" altLang="en-US">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4"/>
          <p:cNvSpPr>
            <a:spLocks noGrp="1" noChangeArrowheads="1"/>
          </p:cNvSpPr>
          <p:nvPr/>
        </p:nvSpPr>
        <p:spPr bwMode="auto">
          <a:xfrm>
            <a:off x="239713" y="1412776"/>
            <a:ext cx="8640960" cy="1152128"/>
          </a:xfrm>
          <a:prstGeom prst="rect">
            <a:avLst/>
          </a:prstGeom>
          <a:noFill/>
          <a:ln>
            <a:noFill/>
          </a:ln>
          <a:extLst>
            <a:ext uri="{909E8E84-426E-40DD-AFC4-6F175D3DCCD1}">
              <a14:hiddenFill xmlns:a14="http://schemas.microsoft.com/office/drawing/2010/main">
                <a:solidFill>
                  <a:srgbClr val="3EABBA"/>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r>
              <a:rPr lang="en-US" altLang="zh-CN" sz="4400" b="1" dirty="0">
                <a:solidFill>
                  <a:srgbClr val="FF0000"/>
                </a:solidFill>
                <a:latin typeface="Adobe Caslon Pro Bold" pitchFamily="18" charset="0"/>
              </a:rPr>
              <a:t>Unit 2 </a:t>
            </a:r>
          </a:p>
          <a:p>
            <a:pPr algn="ctr" fontAlgn="base">
              <a:spcBef>
                <a:spcPct val="0"/>
              </a:spcBef>
              <a:spcAft>
                <a:spcPct val="0"/>
              </a:spcAft>
            </a:pPr>
            <a:r>
              <a:rPr lang="en-US" altLang="zh-CN" sz="4400" b="1" dirty="0">
                <a:solidFill>
                  <a:srgbClr val="FF0000"/>
                </a:solidFill>
                <a:latin typeface="Adobe Caslon Pro Bold" pitchFamily="18" charset="0"/>
              </a:rPr>
              <a:t>I’ll help to clean up the city parks.</a:t>
            </a:r>
          </a:p>
        </p:txBody>
      </p:sp>
      <p:sp>
        <p:nvSpPr>
          <p:cNvPr id="219139" name="Rectangle 7"/>
          <p:cNvSpPr>
            <a:spLocks noChangeArrowheads="1"/>
          </p:cNvSpPr>
          <p:nvPr/>
        </p:nvSpPr>
        <p:spPr bwMode="auto">
          <a:xfrm>
            <a:off x="2201168" y="3573016"/>
            <a:ext cx="4679950" cy="579437"/>
          </a:xfrm>
          <a:prstGeom prst="rect">
            <a:avLst/>
          </a:prstGeom>
          <a:noFill/>
          <a:ln>
            <a:noFill/>
          </a:ln>
          <a:extLst>
            <a:ext uri="{909E8E84-426E-40DD-AFC4-6F175D3DCCD1}">
              <a14:hiddenFill xmlns:a14="http://schemas.microsoft.com/office/drawing/2010/main">
                <a:solidFill>
                  <a:srgbClr val="3EABBA"/>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r>
              <a:rPr lang="en-US" altLang="zh-CN" sz="4000" b="1" dirty="0">
                <a:solidFill>
                  <a:srgbClr val="FF0000"/>
                </a:solidFill>
                <a:latin typeface="Times New Roman" panose="02020603050405020304" pitchFamily="18" charset="0"/>
                <a:cs typeface="Times New Roman" panose="02020603050405020304" pitchFamily="18" charset="0"/>
              </a:rPr>
              <a:t>Section B  2a—2e</a:t>
            </a:r>
          </a:p>
        </p:txBody>
      </p:sp>
      <p:sp>
        <p:nvSpPr>
          <p:cNvPr id="6" name="矩形 5"/>
          <p:cNvSpPr/>
          <p:nvPr/>
        </p:nvSpPr>
        <p:spPr>
          <a:xfrm>
            <a:off x="2635013" y="5229200"/>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Rot="1" noChangeArrowheads="1"/>
          </p:cNvSpPr>
          <p:nvPr>
            <p:ph type="title" idx="4294967295"/>
          </p:nvPr>
        </p:nvSpPr>
        <p:spPr>
          <a:xfrm>
            <a:off x="467544" y="404664"/>
            <a:ext cx="8229600" cy="1143000"/>
          </a:xfrm>
        </p:spPr>
        <p:txBody>
          <a:bodyPr/>
          <a:lstStyle/>
          <a:p>
            <a:pPr eaLnBrk="1" hangingPunct="1"/>
            <a:r>
              <a:rPr lang="en-US" altLang="zh-CN" sz="4800" b="1" dirty="0"/>
              <a:t>Discussion </a:t>
            </a:r>
          </a:p>
        </p:txBody>
      </p:sp>
      <p:sp>
        <p:nvSpPr>
          <p:cNvPr id="228355" name="Rectangle 3"/>
          <p:cNvSpPr>
            <a:spLocks noGrp="1" noRot="1" noChangeArrowheads="1"/>
          </p:cNvSpPr>
          <p:nvPr>
            <p:ph type="body" idx="4294967295"/>
          </p:nvPr>
        </p:nvSpPr>
        <p:spPr>
          <a:xfrm>
            <a:off x="251520" y="1628800"/>
            <a:ext cx="8568952" cy="2289423"/>
          </a:xfrm>
        </p:spPr>
        <p:txBody>
          <a:bodyPr/>
          <a:lstStyle/>
          <a:p>
            <a:pPr eaLnBrk="1" hangingPunct="1"/>
            <a:r>
              <a:rPr lang="en-US" altLang="zh-CN" sz="3600" b="1" dirty="0"/>
              <a:t>Q1. In what other ways do you think dogs are able to help people?</a:t>
            </a:r>
          </a:p>
          <a:p>
            <a:pPr eaLnBrk="1" hangingPunct="1"/>
            <a:r>
              <a:rPr lang="en-US" altLang="zh-CN" sz="3600" b="1" dirty="0"/>
              <a:t>Q2. What other animals can we train to help people? </a:t>
            </a: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3"/>
          <p:cNvSpPr>
            <a:spLocks noGrp="1" noRot="1" noChangeArrowheads="1"/>
          </p:cNvSpPr>
          <p:nvPr>
            <p:ph type="body" idx="4294967295"/>
          </p:nvPr>
        </p:nvSpPr>
        <p:spPr>
          <a:xfrm>
            <a:off x="179512" y="1484784"/>
            <a:ext cx="8820472" cy="4824189"/>
          </a:xfrm>
        </p:spPr>
        <p:txBody>
          <a:bodyPr/>
          <a:lstStyle/>
          <a:p>
            <a:pPr eaLnBrk="1" hangingPunct="1">
              <a:buFont typeface="Arial" panose="020B0604020202020204" pitchFamily="34" charset="0"/>
              <a:buNone/>
            </a:pPr>
            <a:r>
              <a:rPr lang="zh-CN" altLang="en-US" sz="2400" b="1" dirty="0"/>
              <a:t>请根据以下提示，以“</a:t>
            </a:r>
            <a:r>
              <a:rPr lang="en-US" altLang="zh-CN" sz="2400" b="1" dirty="0"/>
              <a:t>Helping others is happy”</a:t>
            </a:r>
            <a:r>
              <a:rPr lang="zh-CN" altLang="en-US" sz="2400" b="1" dirty="0" smtClean="0"/>
              <a:t>为题</a:t>
            </a:r>
            <a:r>
              <a:rPr lang="zh-CN" altLang="en-US" sz="2400" b="1" dirty="0"/>
              <a:t>，写一篇英文短文。</a:t>
            </a:r>
          </a:p>
          <a:p>
            <a:pPr eaLnBrk="1" hangingPunct="1">
              <a:buFont typeface="Arial" panose="020B0604020202020204" pitchFamily="34" charset="0"/>
              <a:buNone/>
            </a:pPr>
            <a:r>
              <a:rPr lang="en-US" altLang="zh-CN" sz="2400" b="1" dirty="0"/>
              <a:t>1. </a:t>
            </a:r>
            <a:r>
              <a:rPr lang="zh-CN" altLang="en-US" sz="2400" b="1" dirty="0"/>
              <a:t>过去我将钱花在买衣服和零食上；</a:t>
            </a:r>
          </a:p>
          <a:p>
            <a:pPr eaLnBrk="1" hangingPunct="1">
              <a:buFont typeface="Arial" panose="020B0604020202020204" pitchFamily="34" charset="0"/>
              <a:buNone/>
            </a:pPr>
            <a:r>
              <a:rPr lang="en-US" altLang="zh-CN" sz="2400" b="1" dirty="0"/>
              <a:t>2.</a:t>
            </a:r>
            <a:r>
              <a:rPr lang="zh-CN" altLang="en-US" sz="2400" b="1" dirty="0"/>
              <a:t>三年前老师告诉我们有许多贫困儿童没有衣物、食品，更不能上学；</a:t>
            </a:r>
          </a:p>
          <a:p>
            <a:pPr eaLnBrk="1" hangingPunct="1">
              <a:buFont typeface="Arial" panose="020B0604020202020204" pitchFamily="34" charset="0"/>
              <a:buNone/>
            </a:pPr>
            <a:r>
              <a:rPr lang="en-US" altLang="zh-CN" sz="2400" b="1" dirty="0"/>
              <a:t>3.</a:t>
            </a:r>
            <a:r>
              <a:rPr lang="zh-CN" altLang="en-US" sz="2400" b="1" dirty="0"/>
              <a:t>从那以后，我将零花钱捐给一个名为</a:t>
            </a:r>
            <a:r>
              <a:rPr lang="en-US" altLang="zh-CN" sz="2400" b="1" dirty="0"/>
              <a:t>UNICEF</a:t>
            </a:r>
            <a:r>
              <a:rPr lang="zh-CN" altLang="en-US" sz="2400" b="1" dirty="0"/>
              <a:t>（联合国儿童基金会）的机构，此机构主要帮助儿童；</a:t>
            </a:r>
          </a:p>
          <a:p>
            <a:pPr eaLnBrk="1" hangingPunct="1">
              <a:buFont typeface="Arial" panose="020B0604020202020204" pitchFamily="34" charset="0"/>
              <a:buNone/>
            </a:pPr>
            <a:r>
              <a:rPr lang="en-US" altLang="zh-CN" sz="2400" b="1" dirty="0"/>
              <a:t>4.</a:t>
            </a:r>
            <a:r>
              <a:rPr lang="zh-CN" altLang="en-US" sz="2400" b="1" dirty="0"/>
              <a:t>我为能帮助别人而自豪。</a:t>
            </a:r>
          </a:p>
          <a:p>
            <a:pPr eaLnBrk="1" hangingPunct="1">
              <a:buFont typeface="Arial" panose="020B0604020202020204" pitchFamily="34" charset="0"/>
              <a:buNone/>
            </a:pPr>
            <a:r>
              <a:rPr lang="zh-CN" altLang="en-US" sz="2400" b="1" dirty="0">
                <a:solidFill>
                  <a:srgbClr val="160CD8"/>
                </a:solidFill>
              </a:rPr>
              <a:t>要求：</a:t>
            </a:r>
          </a:p>
          <a:p>
            <a:pPr eaLnBrk="1" hangingPunct="1">
              <a:buFont typeface="Arial" panose="020B0604020202020204" pitchFamily="34" charset="0"/>
              <a:buNone/>
            </a:pPr>
            <a:r>
              <a:rPr lang="en-US" altLang="zh-CN" sz="2400" b="1" dirty="0"/>
              <a:t>1.</a:t>
            </a:r>
            <a:r>
              <a:rPr lang="zh-CN" altLang="en-US" sz="2400" b="1" dirty="0"/>
              <a:t>适当发挥，条理清晰，表达准确；</a:t>
            </a:r>
          </a:p>
          <a:p>
            <a:pPr eaLnBrk="1" hangingPunct="1">
              <a:buFont typeface="Arial" panose="020B0604020202020204" pitchFamily="34" charset="0"/>
              <a:buNone/>
            </a:pPr>
            <a:r>
              <a:rPr lang="en-US" altLang="zh-CN" sz="2400" b="1" dirty="0"/>
              <a:t>2.</a:t>
            </a:r>
            <a:r>
              <a:rPr lang="zh-CN" altLang="en-US" sz="2400" b="1" dirty="0"/>
              <a:t>不要逐字、逐句翻译，总词数不少于</a:t>
            </a:r>
            <a:r>
              <a:rPr lang="en-US" altLang="zh-CN" sz="2400" b="1" dirty="0"/>
              <a:t>60</a:t>
            </a:r>
            <a:r>
              <a:rPr lang="zh-CN" altLang="en-US" sz="2400" b="1" dirty="0" smtClean="0"/>
              <a:t>。 </a:t>
            </a:r>
            <a:r>
              <a:rPr lang="zh-CN" altLang="en-US" sz="2400" dirty="0" smtClean="0"/>
              <a:t> </a:t>
            </a:r>
            <a:endParaRPr lang="zh-CN" altLang="en-US" sz="2400" dirty="0"/>
          </a:p>
        </p:txBody>
      </p:sp>
      <p:sp>
        <p:nvSpPr>
          <p:cNvPr id="229379" name="Rectangle 5"/>
          <p:cNvSpPr>
            <a:spLocks noChangeArrowheads="1"/>
          </p:cNvSpPr>
          <p:nvPr/>
        </p:nvSpPr>
        <p:spPr bwMode="auto">
          <a:xfrm>
            <a:off x="395536" y="764704"/>
            <a:ext cx="2432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3200" b="1" dirty="0">
                <a:solidFill>
                  <a:srgbClr val="1F497D"/>
                </a:solidFill>
                <a:latin typeface="Arial" panose="020B0604020202020204" pitchFamily="34" charset="0"/>
              </a:rPr>
              <a:t>Homework</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29379"/>
                                        </p:tgtEl>
                                        <p:attrNameLst>
                                          <p:attrName>style.visibility</p:attrName>
                                        </p:attrNameLst>
                                      </p:cBhvr>
                                      <p:to>
                                        <p:strVal val="visible"/>
                                      </p:to>
                                    </p:set>
                                    <p:anim calcmode="lin" valueType="num">
                                      <p:cBhvr>
                                        <p:cTn id="7" dur="1000" fill="hold"/>
                                        <p:tgtEl>
                                          <p:spTgt spid="229379"/>
                                        </p:tgtEl>
                                        <p:attrNameLst>
                                          <p:attrName>ppt_w</p:attrName>
                                        </p:attrNameLst>
                                      </p:cBhvr>
                                      <p:tavLst>
                                        <p:tav tm="0">
                                          <p:val>
                                            <p:fltVal val="0"/>
                                          </p:val>
                                        </p:tav>
                                        <p:tav tm="100000">
                                          <p:val>
                                            <p:strVal val="#ppt_w"/>
                                          </p:val>
                                        </p:tav>
                                      </p:tavLst>
                                    </p:anim>
                                    <p:anim calcmode="lin" valueType="num">
                                      <p:cBhvr>
                                        <p:cTn id="8" dur="1000" fill="hold"/>
                                        <p:tgtEl>
                                          <p:spTgt spid="229379"/>
                                        </p:tgtEl>
                                        <p:attrNameLst>
                                          <p:attrName>ppt_h</p:attrName>
                                        </p:attrNameLst>
                                      </p:cBhvr>
                                      <p:tavLst>
                                        <p:tav tm="0">
                                          <p:val>
                                            <p:fltVal val="0"/>
                                          </p:val>
                                        </p:tav>
                                        <p:tav tm="100000">
                                          <p:val>
                                            <p:strVal val="#ppt_h"/>
                                          </p:val>
                                        </p:tav>
                                      </p:tavLst>
                                    </p:anim>
                                    <p:animEffect transition="in" filter="fade">
                                      <p:cBhvr>
                                        <p:cTn id="9" dur="1000"/>
                                        <p:tgtEl>
                                          <p:spTgt spid="229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3"/>
          <p:cNvSpPr>
            <a:spLocks noGrp="1" noRot="1" noChangeArrowheads="1"/>
          </p:cNvSpPr>
          <p:nvPr>
            <p:ph type="body" idx="4294967295"/>
          </p:nvPr>
        </p:nvSpPr>
        <p:spPr>
          <a:xfrm>
            <a:off x="458788" y="1340768"/>
            <a:ext cx="8153400" cy="647278"/>
          </a:xfrm>
        </p:spPr>
        <p:txBody>
          <a:bodyPr/>
          <a:lstStyle/>
          <a:p>
            <a:pPr eaLnBrk="1" hangingPunct="1"/>
            <a:r>
              <a:rPr lang="en-US" altLang="zh-CN" b="1" dirty="0"/>
              <a:t>Q1. Who wrote the letter to Miss Li? Why?  </a:t>
            </a:r>
          </a:p>
        </p:txBody>
      </p:sp>
      <p:sp>
        <p:nvSpPr>
          <p:cNvPr id="220163" name="Rectangle 4"/>
          <p:cNvSpPr>
            <a:spLocks noGrp="1" noRot="1" noChangeArrowheads="1"/>
          </p:cNvSpPr>
          <p:nvPr>
            <p:ph type="title" idx="4294967295"/>
          </p:nvPr>
        </p:nvSpPr>
        <p:spPr>
          <a:xfrm>
            <a:off x="785317" y="404664"/>
            <a:ext cx="6336704" cy="984250"/>
          </a:xfrm>
          <a:noFill/>
        </p:spPr>
        <p:txBody>
          <a:bodyPr/>
          <a:lstStyle/>
          <a:p>
            <a:pPr algn="l" eaLnBrk="1" hangingPunct="1"/>
            <a:r>
              <a:rPr lang="en-US" altLang="zh-CN" sz="3600" b="1" dirty="0"/>
              <a:t>Read and answer the questions</a:t>
            </a:r>
            <a:r>
              <a:rPr lang="en-US" altLang="zh-CN" sz="3600" dirty="0"/>
              <a:t> </a:t>
            </a:r>
          </a:p>
        </p:txBody>
      </p:sp>
      <p:sp>
        <p:nvSpPr>
          <p:cNvPr id="220164" name="Rectangle 5"/>
          <p:cNvSpPr>
            <a:spLocks noChangeArrowheads="1"/>
          </p:cNvSpPr>
          <p:nvPr/>
        </p:nvSpPr>
        <p:spPr bwMode="auto">
          <a:xfrm>
            <a:off x="539750" y="4365625"/>
            <a:ext cx="68278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buClr>
                <a:srgbClr val="0000FF"/>
              </a:buClr>
              <a:buFont typeface="Wingdings" panose="05000000000000000000" pitchFamily="2" charset="2"/>
              <a:buChar char="§"/>
            </a:pPr>
            <a:r>
              <a:rPr lang="en-US" altLang="zh-CN" sz="3200" b="1" dirty="0">
                <a:solidFill>
                  <a:srgbClr val="000000"/>
                </a:solidFill>
                <a:latin typeface="Arial" panose="020B0604020202020204" pitchFamily="34" charset="0"/>
              </a:rPr>
              <a:t>Q2. What did Miss Li do?</a:t>
            </a:r>
          </a:p>
        </p:txBody>
      </p:sp>
      <p:sp>
        <p:nvSpPr>
          <p:cNvPr id="220165" name="Text Box 7"/>
          <p:cNvSpPr txBox="1">
            <a:spLocks noChangeArrowheads="1"/>
          </p:cNvSpPr>
          <p:nvPr/>
        </p:nvSpPr>
        <p:spPr bwMode="auto">
          <a:xfrm>
            <a:off x="684213" y="2204864"/>
            <a:ext cx="7848600"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lnSpc>
                <a:spcPct val="90000"/>
              </a:lnSpc>
              <a:spcBef>
                <a:spcPct val="20000"/>
              </a:spcBef>
              <a:spcAft>
                <a:spcPct val="0"/>
              </a:spcAft>
              <a:buClr>
                <a:srgbClr val="0000FF"/>
              </a:buClr>
              <a:buFont typeface="Wingdings" panose="05000000000000000000" pitchFamily="2" charset="2"/>
              <a:buNone/>
            </a:pPr>
            <a:r>
              <a:rPr lang="en-US" altLang="zh-CN" sz="2800" b="1" dirty="0">
                <a:solidFill>
                  <a:srgbClr val="160CD8"/>
                </a:solidFill>
              </a:rPr>
              <a:t>Ben Smith wrote the letter to Miss Li. Because he would like to thank Miss Li for sending money to Animal Helpers. It makes it possible for Ben Smith to have the “dog-helper, Lucky.” </a:t>
            </a:r>
            <a:endParaRPr lang="en-US" altLang="zh-CN" sz="2800" dirty="0">
              <a:solidFill>
                <a:srgbClr val="160CD8"/>
              </a:solidFill>
            </a:endParaRPr>
          </a:p>
        </p:txBody>
      </p:sp>
      <p:sp>
        <p:nvSpPr>
          <p:cNvPr id="220166" name="Text Box 8"/>
          <p:cNvSpPr txBox="1">
            <a:spLocks noChangeArrowheads="1"/>
          </p:cNvSpPr>
          <p:nvPr/>
        </p:nvSpPr>
        <p:spPr bwMode="auto">
          <a:xfrm>
            <a:off x="684213" y="5084763"/>
            <a:ext cx="734377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lnSpc>
                <a:spcPct val="90000"/>
              </a:lnSpc>
              <a:spcBef>
                <a:spcPct val="20000"/>
              </a:spcBef>
              <a:spcAft>
                <a:spcPct val="0"/>
              </a:spcAft>
              <a:buClr>
                <a:srgbClr val="0000FF"/>
              </a:buClr>
              <a:buFont typeface="Wingdings" panose="05000000000000000000" pitchFamily="2" charset="2"/>
              <a:buNone/>
            </a:pPr>
            <a:r>
              <a:rPr lang="en-US" altLang="zh-CN" sz="2800" b="1" dirty="0">
                <a:solidFill>
                  <a:srgbClr val="160CD8"/>
                </a:solidFill>
              </a:rPr>
              <a:t>She sent money to Animal Helpers, the group set up to help disabled people.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0165"/>
                                        </p:tgtEl>
                                        <p:attrNameLst>
                                          <p:attrName>style.visibility</p:attrName>
                                        </p:attrNameLst>
                                      </p:cBhvr>
                                      <p:to>
                                        <p:strVal val="visible"/>
                                      </p:to>
                                    </p:set>
                                    <p:animEffect transition="in" filter="blinds(horizontal)">
                                      <p:cBhvr>
                                        <p:cTn id="7" dur="500"/>
                                        <p:tgtEl>
                                          <p:spTgt spid="22016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20166"/>
                                        </p:tgtEl>
                                        <p:attrNameLst>
                                          <p:attrName>style.visibility</p:attrName>
                                        </p:attrNameLst>
                                      </p:cBhvr>
                                      <p:to>
                                        <p:strVal val="visible"/>
                                      </p:to>
                                    </p:set>
                                    <p:animEffect transition="in" filter="box(out)">
                                      <p:cBhvr>
                                        <p:cTn id="12" dur="500"/>
                                        <p:tgtEl>
                                          <p:spTgt spid="220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5" grpId="0"/>
      <p:bldP spid="22016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3"/>
          <p:cNvSpPr>
            <a:spLocks noGrp="1" noRot="1" noChangeArrowheads="1"/>
          </p:cNvSpPr>
          <p:nvPr>
            <p:ph type="body" idx="4294967295"/>
          </p:nvPr>
        </p:nvSpPr>
        <p:spPr>
          <a:xfrm>
            <a:off x="323850" y="1196752"/>
            <a:ext cx="8064500" cy="3887762"/>
          </a:xfrm>
        </p:spPr>
        <p:txBody>
          <a:bodyPr/>
          <a:lstStyle/>
          <a:p>
            <a:pPr eaLnBrk="1" hangingPunct="1">
              <a:buFont typeface="Arial" panose="020B0604020202020204" pitchFamily="34" charset="0"/>
              <a:buNone/>
            </a:pPr>
            <a:r>
              <a:rPr lang="en-US" altLang="zh-CN" b="1" dirty="0"/>
              <a:t>1. The Animal Helpers is a group to help    disabled people. </a:t>
            </a:r>
          </a:p>
          <a:p>
            <a:pPr eaLnBrk="1" hangingPunct="1">
              <a:buFont typeface="Arial" panose="020B0604020202020204" pitchFamily="34" charset="0"/>
              <a:buNone/>
            </a:pPr>
            <a:r>
              <a:rPr lang="en-US" altLang="zh-CN" b="1" dirty="0"/>
              <a:t>2. Ben Smith wasn’t excited about having a dog. </a:t>
            </a:r>
          </a:p>
          <a:p>
            <a:pPr eaLnBrk="1" hangingPunct="1">
              <a:buFont typeface="Arial" panose="020B0604020202020204" pitchFamily="34" charset="0"/>
              <a:buNone/>
            </a:pPr>
            <a:r>
              <a:rPr lang="en-US" altLang="zh-CN" b="1" dirty="0"/>
              <a:t>3. The dog, Lucky was trained for half a year before Ben brought him home.</a:t>
            </a:r>
          </a:p>
          <a:p>
            <a:pPr eaLnBrk="1" hangingPunct="1">
              <a:buFont typeface="Arial" panose="020B0604020202020204" pitchFamily="34" charset="0"/>
              <a:buNone/>
            </a:pPr>
            <a:r>
              <a:rPr lang="en-US" altLang="zh-CN" b="1" dirty="0"/>
              <a:t>4. Lucky doesn’t understand any English   words.</a:t>
            </a:r>
          </a:p>
          <a:p>
            <a:pPr eaLnBrk="1" hangingPunct="1">
              <a:buFont typeface="Arial" panose="020B0604020202020204" pitchFamily="34" charset="0"/>
              <a:buNone/>
            </a:pPr>
            <a:r>
              <a:rPr lang="en-US" altLang="zh-CN" b="1" dirty="0"/>
              <a:t>5. A “dog-helper” can not cheer up the owner.</a:t>
            </a:r>
          </a:p>
        </p:txBody>
      </p:sp>
      <p:sp>
        <p:nvSpPr>
          <p:cNvPr id="221187" name="Rectangle 4"/>
          <p:cNvSpPr>
            <a:spLocks noGrp="1" noRot="1" noChangeArrowheads="1"/>
          </p:cNvSpPr>
          <p:nvPr>
            <p:ph type="title" idx="4294967295"/>
          </p:nvPr>
        </p:nvSpPr>
        <p:spPr>
          <a:xfrm>
            <a:off x="395288" y="332656"/>
            <a:ext cx="3529012" cy="984250"/>
          </a:xfrm>
          <a:noFill/>
        </p:spPr>
        <p:txBody>
          <a:bodyPr/>
          <a:lstStyle/>
          <a:p>
            <a:pPr algn="l" eaLnBrk="1" hangingPunct="1"/>
            <a:r>
              <a:rPr lang="en-US" altLang="zh-CN" sz="3600" b="1" dirty="0"/>
              <a:t>True or false</a:t>
            </a:r>
          </a:p>
        </p:txBody>
      </p:sp>
      <p:sp>
        <p:nvSpPr>
          <p:cNvPr id="221188" name="Text Box 5"/>
          <p:cNvSpPr txBox="1">
            <a:spLocks noChangeArrowheads="1"/>
          </p:cNvSpPr>
          <p:nvPr/>
        </p:nvSpPr>
        <p:spPr bwMode="auto">
          <a:xfrm>
            <a:off x="6011863" y="3644900"/>
            <a:ext cx="5762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zh-CN" sz="2800" b="1">
                <a:solidFill>
                  <a:srgbClr val="1F497D"/>
                </a:solidFill>
              </a:rPr>
              <a:t>T</a:t>
            </a:r>
          </a:p>
        </p:txBody>
      </p:sp>
      <p:sp>
        <p:nvSpPr>
          <p:cNvPr id="221189" name="Text Box 6"/>
          <p:cNvSpPr txBox="1">
            <a:spLocks noChangeArrowheads="1"/>
          </p:cNvSpPr>
          <p:nvPr/>
        </p:nvSpPr>
        <p:spPr bwMode="auto">
          <a:xfrm>
            <a:off x="3708400" y="1844675"/>
            <a:ext cx="576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zh-CN" sz="2800" b="1">
                <a:solidFill>
                  <a:srgbClr val="1F497D"/>
                </a:solidFill>
              </a:rPr>
              <a:t>T</a:t>
            </a:r>
          </a:p>
        </p:txBody>
      </p:sp>
      <p:sp>
        <p:nvSpPr>
          <p:cNvPr id="221190" name="Text Box 7"/>
          <p:cNvSpPr txBox="1">
            <a:spLocks noChangeArrowheads="1"/>
          </p:cNvSpPr>
          <p:nvPr/>
        </p:nvSpPr>
        <p:spPr bwMode="auto">
          <a:xfrm>
            <a:off x="1835150" y="2781300"/>
            <a:ext cx="576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zh-CN" sz="2800" b="1">
                <a:solidFill>
                  <a:srgbClr val="1F497D"/>
                </a:solidFill>
              </a:rPr>
              <a:t>F</a:t>
            </a:r>
          </a:p>
        </p:txBody>
      </p:sp>
      <p:sp>
        <p:nvSpPr>
          <p:cNvPr id="221191" name="Text Box 8"/>
          <p:cNvSpPr txBox="1">
            <a:spLocks noChangeArrowheads="1"/>
          </p:cNvSpPr>
          <p:nvPr/>
        </p:nvSpPr>
        <p:spPr bwMode="auto">
          <a:xfrm>
            <a:off x="2051050" y="5069359"/>
            <a:ext cx="5762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zh-CN" sz="2800" b="1">
                <a:solidFill>
                  <a:srgbClr val="1F497D"/>
                </a:solidFill>
              </a:rPr>
              <a:t>F</a:t>
            </a:r>
          </a:p>
        </p:txBody>
      </p:sp>
      <p:sp>
        <p:nvSpPr>
          <p:cNvPr id="221192" name="Text Box 9"/>
          <p:cNvSpPr txBox="1">
            <a:spLocks noChangeArrowheads="1"/>
          </p:cNvSpPr>
          <p:nvPr/>
        </p:nvSpPr>
        <p:spPr bwMode="auto">
          <a:xfrm>
            <a:off x="8243888" y="5574184"/>
            <a:ext cx="5762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zh-CN" sz="2800" b="1">
                <a:solidFill>
                  <a:srgbClr val="1F497D"/>
                </a:solidFill>
              </a:rPr>
              <a:t>F</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1189"/>
                                        </p:tgtEl>
                                        <p:attrNameLst>
                                          <p:attrName>style.visibility</p:attrName>
                                        </p:attrNameLst>
                                      </p:cBhvr>
                                      <p:to>
                                        <p:strVal val="visible"/>
                                      </p:to>
                                    </p:set>
                                    <p:animEffect transition="in" filter="box(in)">
                                      <p:cBhvr>
                                        <p:cTn id="7" dur="500"/>
                                        <p:tgtEl>
                                          <p:spTgt spid="22118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21190"/>
                                        </p:tgtEl>
                                        <p:attrNameLst>
                                          <p:attrName>style.visibility</p:attrName>
                                        </p:attrNameLst>
                                      </p:cBhvr>
                                      <p:to>
                                        <p:strVal val="visible"/>
                                      </p:to>
                                    </p:set>
                                    <p:animEffect transition="in" filter="box(in)">
                                      <p:cBhvr>
                                        <p:cTn id="12" dur="500"/>
                                        <p:tgtEl>
                                          <p:spTgt spid="22119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21188"/>
                                        </p:tgtEl>
                                        <p:attrNameLst>
                                          <p:attrName>style.visibility</p:attrName>
                                        </p:attrNameLst>
                                      </p:cBhvr>
                                      <p:to>
                                        <p:strVal val="visible"/>
                                      </p:to>
                                    </p:set>
                                    <p:animEffect transition="in" filter="box(in)">
                                      <p:cBhvr>
                                        <p:cTn id="17" dur="500"/>
                                        <p:tgtEl>
                                          <p:spTgt spid="22118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21191"/>
                                        </p:tgtEl>
                                        <p:attrNameLst>
                                          <p:attrName>style.visibility</p:attrName>
                                        </p:attrNameLst>
                                      </p:cBhvr>
                                      <p:to>
                                        <p:strVal val="visible"/>
                                      </p:to>
                                    </p:set>
                                    <p:animEffect transition="in" filter="box(in)">
                                      <p:cBhvr>
                                        <p:cTn id="22" dur="500"/>
                                        <p:tgtEl>
                                          <p:spTgt spid="22119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21192"/>
                                        </p:tgtEl>
                                        <p:attrNameLst>
                                          <p:attrName>style.visibility</p:attrName>
                                        </p:attrNameLst>
                                      </p:cBhvr>
                                      <p:to>
                                        <p:strVal val="visible"/>
                                      </p:to>
                                    </p:set>
                                    <p:animEffect transition="in" filter="box(in)">
                                      <p:cBhvr>
                                        <p:cTn id="27" dur="500"/>
                                        <p:tgtEl>
                                          <p:spTgt spid="221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8" grpId="0"/>
      <p:bldP spid="221189" grpId="0"/>
      <p:bldP spid="221190" grpId="0"/>
      <p:bldP spid="221191" grpId="0"/>
      <p:bldP spid="22119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Rot="1" noChangeArrowheads="1"/>
          </p:cNvSpPr>
          <p:nvPr>
            <p:ph type="title" idx="4294967295"/>
          </p:nvPr>
        </p:nvSpPr>
        <p:spPr>
          <a:xfrm>
            <a:off x="251520" y="476672"/>
            <a:ext cx="8540750" cy="1143000"/>
          </a:xfrm>
        </p:spPr>
        <p:txBody>
          <a:bodyPr/>
          <a:lstStyle/>
          <a:p>
            <a:pPr eaLnBrk="1" hangingPunct="1"/>
            <a:r>
              <a:rPr lang="en-US" altLang="zh-CN" sz="4000" b="1" dirty="0"/>
              <a:t>the part of speech of each word</a:t>
            </a:r>
            <a:r>
              <a:rPr lang="en-US" altLang="zh-CN" sz="4000" dirty="0"/>
              <a:t> </a:t>
            </a:r>
          </a:p>
        </p:txBody>
      </p:sp>
      <p:sp>
        <p:nvSpPr>
          <p:cNvPr id="222211" name="Rectangle 3"/>
          <p:cNvSpPr>
            <a:spLocks noGrp="1" noRot="1" noChangeArrowheads="1"/>
          </p:cNvSpPr>
          <p:nvPr>
            <p:ph type="body" idx="4294967295"/>
          </p:nvPr>
        </p:nvSpPr>
        <p:spPr>
          <a:xfrm>
            <a:off x="468313" y="1700213"/>
            <a:ext cx="8153400" cy="4498975"/>
          </a:xfrm>
        </p:spPr>
        <p:txBody>
          <a:bodyPr/>
          <a:lstStyle/>
          <a:p>
            <a:pPr eaLnBrk="1" hangingPunct="1">
              <a:lnSpc>
                <a:spcPct val="90000"/>
              </a:lnSpc>
            </a:pPr>
            <a:r>
              <a:rPr lang="en-US" altLang="zh-CN" b="1" dirty="0"/>
              <a:t>1. group (n.) </a:t>
            </a:r>
          </a:p>
          <a:p>
            <a:pPr eaLnBrk="1" hangingPunct="1">
              <a:lnSpc>
                <a:spcPct val="90000"/>
              </a:lnSpc>
            </a:pPr>
            <a:r>
              <a:rPr lang="en-US" altLang="zh-CN" b="1" dirty="0"/>
              <a:t>2. disabled (adj.)</a:t>
            </a:r>
          </a:p>
          <a:p>
            <a:pPr eaLnBrk="1" hangingPunct="1">
              <a:lnSpc>
                <a:spcPct val="90000"/>
              </a:lnSpc>
            </a:pPr>
            <a:r>
              <a:rPr lang="en-US" altLang="zh-CN" b="1" dirty="0"/>
              <a:t>3. difference (n.) </a:t>
            </a:r>
          </a:p>
          <a:p>
            <a:pPr eaLnBrk="1" hangingPunct="1">
              <a:lnSpc>
                <a:spcPct val="90000"/>
              </a:lnSpc>
            </a:pPr>
            <a:r>
              <a:rPr lang="en-US" altLang="zh-CN" b="1" dirty="0"/>
              <a:t>4. imagine (v.) </a:t>
            </a:r>
          </a:p>
          <a:p>
            <a:pPr eaLnBrk="1" hangingPunct="1">
              <a:lnSpc>
                <a:spcPct val="90000"/>
              </a:lnSpc>
            </a:pPr>
            <a:r>
              <a:rPr lang="en-US" altLang="zh-CN" b="1" dirty="0"/>
              <a:t>5. difficulties (n.) </a:t>
            </a:r>
          </a:p>
          <a:p>
            <a:pPr eaLnBrk="1" hangingPunct="1">
              <a:lnSpc>
                <a:spcPct val="90000"/>
              </a:lnSpc>
            </a:pPr>
            <a:r>
              <a:rPr lang="en-US" altLang="zh-CN" b="1" dirty="0"/>
              <a:t>6. normal (adj.) </a:t>
            </a:r>
          </a:p>
          <a:p>
            <a:pPr eaLnBrk="1" hangingPunct="1">
              <a:lnSpc>
                <a:spcPct val="90000"/>
              </a:lnSpc>
            </a:pPr>
            <a:r>
              <a:rPr lang="en-US" altLang="zh-CN" b="1" dirty="0"/>
              <a:t>7. training (n.) </a:t>
            </a:r>
          </a:p>
          <a:p>
            <a:pPr eaLnBrk="1" hangingPunct="1">
              <a:lnSpc>
                <a:spcPct val="90000"/>
              </a:lnSpc>
            </a:pPr>
            <a:r>
              <a:rPr lang="en-US" altLang="zh-CN" b="1" dirty="0"/>
              <a:t>8. kindness (n.) </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Rot="1" noChangeArrowheads="1"/>
          </p:cNvSpPr>
          <p:nvPr>
            <p:ph type="title" idx="4294967295"/>
          </p:nvPr>
        </p:nvSpPr>
        <p:spPr/>
        <p:txBody>
          <a:bodyPr/>
          <a:lstStyle/>
          <a:p>
            <a:pPr eaLnBrk="1" hangingPunct="1"/>
            <a:r>
              <a:rPr lang="en-US" altLang="zh-CN" sz="3200" b="1" dirty="0"/>
              <a:t>Key points</a:t>
            </a:r>
          </a:p>
        </p:txBody>
      </p:sp>
      <p:sp>
        <p:nvSpPr>
          <p:cNvPr id="223235" name="Rectangle 3"/>
          <p:cNvSpPr>
            <a:spLocks noGrp="1" noRot="1" noChangeArrowheads="1"/>
          </p:cNvSpPr>
          <p:nvPr>
            <p:ph type="body" idx="4294967295"/>
          </p:nvPr>
        </p:nvSpPr>
        <p:spPr>
          <a:xfrm>
            <a:off x="609600" y="1196975"/>
            <a:ext cx="8153400" cy="5327650"/>
          </a:xfrm>
        </p:spPr>
        <p:txBody>
          <a:bodyPr/>
          <a:lstStyle/>
          <a:p>
            <a:pPr eaLnBrk="1" hangingPunct="1">
              <a:buFont typeface="Arial" panose="020B0604020202020204" pitchFamily="34" charset="0"/>
              <a:buNone/>
            </a:pPr>
            <a:r>
              <a:rPr lang="en-US" altLang="zh-CN" sz="2800" b="1" dirty="0">
                <a:solidFill>
                  <a:srgbClr val="160CD8"/>
                </a:solidFill>
              </a:rPr>
              <a:t>(1)set up </a:t>
            </a:r>
            <a:r>
              <a:rPr lang="zh-CN" altLang="en-US" sz="2800" b="1" dirty="0">
                <a:solidFill>
                  <a:srgbClr val="160CD8"/>
                </a:solidFill>
              </a:rPr>
              <a:t>建立，创办， 开办</a:t>
            </a:r>
          </a:p>
          <a:p>
            <a:pPr eaLnBrk="1" hangingPunct="1">
              <a:buFont typeface="Arial" panose="020B0604020202020204" pitchFamily="34" charset="0"/>
              <a:buNone/>
            </a:pPr>
            <a:r>
              <a:rPr lang="en-US" altLang="zh-CN" sz="2800" b="1" dirty="0" err="1"/>
              <a:t>eg</a:t>
            </a:r>
            <a:r>
              <a:rPr lang="en-US" altLang="zh-CN" sz="2800" b="1" dirty="0"/>
              <a:t>. They set up a big square in the center of the city. </a:t>
            </a:r>
            <a:r>
              <a:rPr lang="zh-CN" altLang="en-US" sz="2800" b="1" dirty="0"/>
              <a:t>他们在市中心建立一个大型的广场。</a:t>
            </a:r>
          </a:p>
          <a:p>
            <a:pPr eaLnBrk="1" hangingPunct="1">
              <a:buFont typeface="Arial" panose="020B0604020202020204" pitchFamily="34" charset="0"/>
              <a:buNone/>
            </a:pPr>
            <a:r>
              <a:rPr lang="en-US" altLang="zh-CN" sz="2800" b="1" dirty="0"/>
              <a:t>(2)Lucky makes a big difference to my life. Lucky</a:t>
            </a:r>
            <a:r>
              <a:rPr lang="zh-CN" altLang="en-US" sz="2800" b="1" dirty="0"/>
              <a:t>对我的生活产生了很大的影响。</a:t>
            </a:r>
          </a:p>
          <a:p>
            <a:pPr eaLnBrk="1" hangingPunct="1">
              <a:buFont typeface="Arial" panose="020B0604020202020204" pitchFamily="34" charset="0"/>
              <a:buNone/>
            </a:pPr>
            <a:r>
              <a:rPr lang="en-US" altLang="zh-CN" sz="2800" b="1" dirty="0">
                <a:solidFill>
                  <a:srgbClr val="160CD8"/>
                </a:solidFill>
              </a:rPr>
              <a:t>make a difference to </a:t>
            </a:r>
            <a:r>
              <a:rPr lang="zh-CN" altLang="en-US" sz="2800" b="1" dirty="0">
                <a:solidFill>
                  <a:srgbClr val="160CD8"/>
                </a:solidFill>
              </a:rPr>
              <a:t>对</a:t>
            </a:r>
            <a:r>
              <a:rPr lang="en-US" altLang="zh-CN" sz="2800" b="1" dirty="0">
                <a:solidFill>
                  <a:srgbClr val="160CD8"/>
                </a:solidFill>
                <a:latin typeface="宋体" panose="02010600030101010101" pitchFamily="2" charset="-122"/>
              </a:rPr>
              <a:t>……</a:t>
            </a:r>
            <a:r>
              <a:rPr lang="zh-CN" altLang="en-US" sz="2800" b="1" dirty="0">
                <a:solidFill>
                  <a:srgbClr val="160CD8"/>
                </a:solidFill>
              </a:rPr>
              <a:t>产生影响，有作用</a:t>
            </a:r>
          </a:p>
          <a:p>
            <a:pPr eaLnBrk="1" hangingPunct="1">
              <a:buFont typeface="Arial" panose="020B0604020202020204" pitchFamily="34" charset="0"/>
              <a:buNone/>
            </a:pPr>
            <a:r>
              <a:rPr lang="en-US" altLang="zh-CN" sz="2800" b="1" dirty="0" err="1"/>
              <a:t>eg</a:t>
            </a:r>
            <a:r>
              <a:rPr lang="en-US" altLang="zh-CN" sz="2800" b="1" dirty="0"/>
              <a:t>. The rain didn’t make much difference to the game. </a:t>
            </a:r>
            <a:r>
              <a:rPr lang="zh-CN" altLang="en-US" sz="2800" b="1" dirty="0"/>
              <a:t>这场雨对比赛没多大影响。</a:t>
            </a:r>
          </a:p>
          <a:p>
            <a:pPr eaLnBrk="1" hangingPunct="1">
              <a:buFont typeface="Arial" panose="020B0604020202020204" pitchFamily="34" charset="0"/>
              <a:buNone/>
            </a:pPr>
            <a:r>
              <a:rPr lang="zh-CN" altLang="en-US" sz="2800" b="1" dirty="0"/>
              <a:t>   </a:t>
            </a:r>
            <a:r>
              <a:rPr lang="en-US" altLang="zh-CN" sz="2800" b="1" dirty="0"/>
              <a:t>The sea air has made a difference to her health. </a:t>
            </a:r>
            <a:r>
              <a:rPr lang="zh-CN" altLang="en-US" sz="2800" b="1" dirty="0"/>
              <a:t>海上的空气改善了她的健康状况。</a:t>
            </a: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3"/>
          <p:cNvSpPr>
            <a:spLocks noGrp="1" noRot="1" noChangeArrowheads="1"/>
          </p:cNvSpPr>
          <p:nvPr>
            <p:ph type="body" idx="4294967295"/>
          </p:nvPr>
        </p:nvSpPr>
        <p:spPr>
          <a:xfrm>
            <a:off x="611188" y="1052513"/>
            <a:ext cx="8153400" cy="4498975"/>
          </a:xfrm>
        </p:spPr>
        <p:txBody>
          <a:bodyPr/>
          <a:lstStyle/>
          <a:p>
            <a:pPr eaLnBrk="1" hangingPunct="1">
              <a:buFont typeface="Arial" panose="020B0604020202020204" pitchFamily="34" charset="0"/>
              <a:buNone/>
            </a:pPr>
            <a:r>
              <a:rPr lang="en-US" altLang="zh-CN" b="1" dirty="0">
                <a:solidFill>
                  <a:srgbClr val="160CD8"/>
                </a:solidFill>
              </a:rPr>
              <a:t>(3)help sb. out </a:t>
            </a:r>
            <a:r>
              <a:rPr lang="zh-CN" altLang="en-US" b="1" dirty="0">
                <a:solidFill>
                  <a:srgbClr val="160CD8"/>
                </a:solidFill>
              </a:rPr>
              <a:t>帮助某人解决困难</a:t>
            </a:r>
          </a:p>
          <a:p>
            <a:pPr eaLnBrk="1" hangingPunct="1">
              <a:buFont typeface="Arial" panose="020B0604020202020204" pitchFamily="34" charset="0"/>
              <a:buNone/>
            </a:pPr>
            <a:r>
              <a:rPr lang="en-US" altLang="zh-CN" b="1" dirty="0" err="1"/>
              <a:t>eg</a:t>
            </a:r>
            <a:r>
              <a:rPr lang="en-US" altLang="zh-CN" b="1" dirty="0"/>
              <a:t>. My mother helped me out with some money when I lost my job. </a:t>
            </a:r>
            <a:r>
              <a:rPr lang="zh-CN" altLang="en-US" b="1" dirty="0"/>
              <a:t>我失业时妈妈给了我一些钱帮了我一把。</a:t>
            </a:r>
          </a:p>
          <a:p>
            <a:pPr eaLnBrk="1" hangingPunct="1">
              <a:buFont typeface="Arial" panose="020B0604020202020204" pitchFamily="34" charset="0"/>
              <a:buNone/>
            </a:pPr>
            <a:r>
              <a:rPr lang="en-US" altLang="zh-CN" b="1" dirty="0"/>
              <a:t>The children help out in their father’s shop when things are busy. </a:t>
            </a:r>
            <a:r>
              <a:rPr lang="zh-CN" altLang="en-US" b="1" dirty="0"/>
              <a:t>生意好时，孩子们在店里帮爸爸忙。</a:t>
            </a: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3"/>
          <p:cNvSpPr>
            <a:spLocks noGrp="1" noRot="1" noChangeArrowheads="1"/>
          </p:cNvSpPr>
          <p:nvPr>
            <p:ph type="body" idx="4294967295"/>
          </p:nvPr>
        </p:nvSpPr>
        <p:spPr>
          <a:xfrm>
            <a:off x="120105" y="476672"/>
            <a:ext cx="9023895" cy="6048672"/>
          </a:xfrm>
        </p:spPr>
        <p:txBody>
          <a:bodyPr/>
          <a:lstStyle/>
          <a:p>
            <a:pPr eaLnBrk="1" hangingPunct="1">
              <a:lnSpc>
                <a:spcPct val="80000"/>
              </a:lnSpc>
              <a:buFont typeface="Arial" panose="020B0604020202020204" pitchFamily="34" charset="0"/>
              <a:buNone/>
            </a:pPr>
            <a:r>
              <a:rPr lang="en-US" altLang="zh-CN" sz="2800" b="1" dirty="0">
                <a:solidFill>
                  <a:srgbClr val="160CD8"/>
                </a:solidFill>
              </a:rPr>
              <a:t>(4)get, bring, take, carry</a:t>
            </a:r>
          </a:p>
          <a:p>
            <a:pPr eaLnBrk="1" hangingPunct="1">
              <a:lnSpc>
                <a:spcPct val="80000"/>
              </a:lnSpc>
              <a:buFont typeface="Arial" panose="020B0604020202020204" pitchFamily="34" charset="0"/>
              <a:buNone/>
            </a:pPr>
            <a:r>
              <a:rPr lang="en-US" altLang="zh-CN" sz="2800" b="1" dirty="0"/>
              <a:t>   </a:t>
            </a:r>
            <a:r>
              <a:rPr lang="en-US" altLang="zh-CN" sz="2800" b="1" dirty="0">
                <a:solidFill>
                  <a:srgbClr val="FF00FF"/>
                </a:solidFill>
              </a:rPr>
              <a:t>get </a:t>
            </a:r>
            <a:r>
              <a:rPr lang="zh-CN" altLang="en-US" sz="2800" b="1" dirty="0"/>
              <a:t>表示到某处去把某人找到并带来，或把某物找到并取来。</a:t>
            </a:r>
            <a:r>
              <a:rPr lang="en-US" altLang="zh-CN" sz="2800" b="1" dirty="0"/>
              <a:t>get</a:t>
            </a:r>
            <a:r>
              <a:rPr lang="zh-CN" altLang="en-US" sz="2800" b="1" dirty="0"/>
              <a:t>常用于口语中。</a:t>
            </a:r>
          </a:p>
          <a:p>
            <a:pPr eaLnBrk="1" hangingPunct="1">
              <a:lnSpc>
                <a:spcPct val="80000"/>
              </a:lnSpc>
              <a:buFont typeface="Arial" panose="020B0604020202020204" pitchFamily="34" charset="0"/>
              <a:buNone/>
            </a:pPr>
            <a:r>
              <a:rPr lang="zh-CN" altLang="en-US" sz="2800" b="1" dirty="0"/>
              <a:t>   </a:t>
            </a:r>
            <a:r>
              <a:rPr lang="en-US" altLang="zh-CN" sz="2800" b="1" dirty="0">
                <a:solidFill>
                  <a:srgbClr val="FF00FF"/>
                </a:solidFill>
              </a:rPr>
              <a:t>bring</a:t>
            </a:r>
            <a:r>
              <a:rPr lang="zh-CN" altLang="en-US" sz="2800" b="1" dirty="0"/>
              <a:t>表示把人或物“拿来，带来”，说明方向，即从别处拿到说话人这儿来。</a:t>
            </a:r>
          </a:p>
          <a:p>
            <a:pPr eaLnBrk="1" hangingPunct="1">
              <a:lnSpc>
                <a:spcPct val="80000"/>
              </a:lnSpc>
              <a:buFont typeface="Arial" panose="020B0604020202020204" pitchFamily="34" charset="0"/>
              <a:buNone/>
            </a:pPr>
            <a:r>
              <a:rPr lang="zh-CN" altLang="en-US" sz="2800" b="1" dirty="0"/>
              <a:t>   </a:t>
            </a:r>
            <a:r>
              <a:rPr lang="en-US" altLang="zh-CN" sz="2800" b="1" dirty="0">
                <a:solidFill>
                  <a:srgbClr val="FF00FF"/>
                </a:solidFill>
              </a:rPr>
              <a:t>take</a:t>
            </a:r>
            <a:r>
              <a:rPr lang="zh-CN" altLang="en-US" sz="2800" b="1" dirty="0"/>
              <a:t>表示把人或物“带走，拿走”，说明方向，即从说话人处带到别处去。</a:t>
            </a:r>
          </a:p>
          <a:p>
            <a:pPr eaLnBrk="1" hangingPunct="1">
              <a:lnSpc>
                <a:spcPct val="80000"/>
              </a:lnSpc>
              <a:buFont typeface="Arial" panose="020B0604020202020204" pitchFamily="34" charset="0"/>
              <a:buNone/>
            </a:pPr>
            <a:r>
              <a:rPr lang="zh-CN" altLang="en-US" sz="2800" b="1" dirty="0"/>
              <a:t>   </a:t>
            </a:r>
            <a:r>
              <a:rPr lang="en-US" altLang="zh-CN" sz="2800" b="1" dirty="0">
                <a:solidFill>
                  <a:srgbClr val="FF00FF"/>
                </a:solidFill>
              </a:rPr>
              <a:t>carry</a:t>
            </a:r>
            <a:r>
              <a:rPr lang="zh-CN" altLang="en-US" sz="2800" b="1" dirty="0"/>
              <a:t>表示为“携带，搬运”，不说明带的方向。</a:t>
            </a:r>
          </a:p>
          <a:p>
            <a:pPr eaLnBrk="1" hangingPunct="1">
              <a:lnSpc>
                <a:spcPct val="80000"/>
              </a:lnSpc>
              <a:buFont typeface="Arial" panose="020B0604020202020204" pitchFamily="34" charset="0"/>
              <a:buNone/>
            </a:pPr>
            <a:r>
              <a:rPr lang="en-US" altLang="zh-CN" sz="2800" b="1" dirty="0" err="1"/>
              <a:t>eg</a:t>
            </a:r>
            <a:r>
              <a:rPr lang="en-US" altLang="zh-CN" sz="2800" b="1" dirty="0"/>
              <a:t>. I brought your papers along with me. </a:t>
            </a:r>
            <a:r>
              <a:rPr lang="zh-CN" altLang="en-US" sz="2800" b="1" dirty="0"/>
              <a:t>我把你的文件带过来了。</a:t>
            </a:r>
          </a:p>
          <a:p>
            <a:pPr eaLnBrk="1" hangingPunct="1">
              <a:lnSpc>
                <a:spcPct val="80000"/>
              </a:lnSpc>
              <a:buFont typeface="Arial" panose="020B0604020202020204" pitchFamily="34" charset="0"/>
              <a:buNone/>
            </a:pPr>
            <a:r>
              <a:rPr lang="zh-CN" altLang="en-US" sz="2800" b="1" dirty="0"/>
              <a:t>   </a:t>
            </a:r>
            <a:r>
              <a:rPr lang="en-US" altLang="zh-CN" sz="2800" b="1" dirty="0"/>
              <a:t>Would you please get suitcase from the next room? </a:t>
            </a:r>
            <a:r>
              <a:rPr lang="zh-CN" altLang="en-US" sz="2800" b="1" dirty="0"/>
              <a:t>请你到隔壁房间去取一下手提箱好吗？</a:t>
            </a:r>
          </a:p>
          <a:p>
            <a:pPr eaLnBrk="1" hangingPunct="1">
              <a:lnSpc>
                <a:spcPct val="80000"/>
              </a:lnSpc>
              <a:buFont typeface="Arial" panose="020B0604020202020204" pitchFamily="34" charset="0"/>
              <a:buNone/>
            </a:pPr>
            <a:r>
              <a:rPr lang="zh-CN" altLang="en-US" sz="2800" b="1" dirty="0"/>
              <a:t>   </a:t>
            </a:r>
            <a:r>
              <a:rPr lang="en-US" altLang="zh-CN" sz="2800" b="1" dirty="0"/>
              <a:t>You may take this book if you want to have a read. </a:t>
            </a:r>
            <a:r>
              <a:rPr lang="zh-CN" altLang="en-US" sz="2800" b="1" dirty="0"/>
              <a:t>如果你想看书的话，你可以带上这本书。</a:t>
            </a:r>
          </a:p>
          <a:p>
            <a:pPr eaLnBrk="1" hangingPunct="1">
              <a:lnSpc>
                <a:spcPct val="80000"/>
              </a:lnSpc>
              <a:buFont typeface="Arial" panose="020B0604020202020204" pitchFamily="34" charset="0"/>
              <a:buNone/>
            </a:pPr>
            <a:r>
              <a:rPr lang="zh-CN" altLang="en-US" sz="2800" b="1" dirty="0"/>
              <a:t>   </a:t>
            </a:r>
            <a:r>
              <a:rPr lang="en-US" altLang="zh-CN" sz="2800" b="1" dirty="0"/>
              <a:t>Let me carry this bag for you. </a:t>
            </a:r>
            <a:r>
              <a:rPr lang="zh-CN" altLang="en-US" sz="2800" b="1" dirty="0"/>
              <a:t>让我来为你提着这个包。</a:t>
            </a: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3"/>
          <p:cNvSpPr>
            <a:spLocks noGrp="1" noRot="1" noChangeArrowheads="1"/>
          </p:cNvSpPr>
          <p:nvPr>
            <p:ph type="body" idx="4294967295"/>
          </p:nvPr>
        </p:nvSpPr>
        <p:spPr>
          <a:xfrm>
            <a:off x="24780" y="1052736"/>
            <a:ext cx="9119220" cy="4498975"/>
          </a:xfrm>
        </p:spPr>
        <p:txBody>
          <a:bodyPr/>
          <a:lstStyle/>
          <a:p>
            <a:pPr eaLnBrk="1" hangingPunct="1">
              <a:lnSpc>
                <a:spcPct val="80000"/>
              </a:lnSpc>
              <a:buFont typeface="Arial" panose="020B0604020202020204" pitchFamily="34" charset="0"/>
              <a:buNone/>
            </a:pPr>
            <a:r>
              <a:rPr lang="en-US" altLang="zh-CN" sz="2800" b="1" dirty="0">
                <a:solidFill>
                  <a:srgbClr val="160CD8"/>
                </a:solidFill>
              </a:rPr>
              <a:t>(5)be able to </a:t>
            </a:r>
            <a:r>
              <a:rPr lang="zh-CN" altLang="en-US" sz="2800" b="1" dirty="0">
                <a:solidFill>
                  <a:srgbClr val="160CD8"/>
                </a:solidFill>
              </a:rPr>
              <a:t>意为“能够”，后面跟动词原形。</a:t>
            </a:r>
          </a:p>
          <a:p>
            <a:pPr eaLnBrk="1" hangingPunct="1">
              <a:lnSpc>
                <a:spcPct val="80000"/>
              </a:lnSpc>
              <a:buFont typeface="Arial" panose="020B0604020202020204" pitchFamily="34" charset="0"/>
              <a:buNone/>
            </a:pPr>
            <a:r>
              <a:rPr lang="zh-CN" altLang="en-US" sz="2800" b="1" dirty="0"/>
              <a:t>   </a:t>
            </a:r>
            <a:r>
              <a:rPr lang="en-US" altLang="zh-CN" sz="2800" b="1" dirty="0">
                <a:solidFill>
                  <a:srgbClr val="FF00FF"/>
                </a:solidFill>
              </a:rPr>
              <a:t>be able to </a:t>
            </a:r>
            <a:r>
              <a:rPr lang="zh-CN" altLang="en-US" sz="2800" b="1" dirty="0">
                <a:solidFill>
                  <a:srgbClr val="FF00FF"/>
                </a:solidFill>
              </a:rPr>
              <a:t>与</a:t>
            </a:r>
            <a:r>
              <a:rPr lang="en-US" altLang="zh-CN" sz="2800" b="1" dirty="0">
                <a:solidFill>
                  <a:srgbClr val="FF00FF"/>
                </a:solidFill>
              </a:rPr>
              <a:t>can</a:t>
            </a:r>
          </a:p>
          <a:p>
            <a:pPr eaLnBrk="1" hangingPunct="1">
              <a:lnSpc>
                <a:spcPct val="80000"/>
              </a:lnSpc>
              <a:buFont typeface="Arial" panose="020B0604020202020204" pitchFamily="34" charset="0"/>
              <a:buNone/>
            </a:pPr>
            <a:r>
              <a:rPr lang="en-US" altLang="zh-CN" sz="2800" b="1" dirty="0"/>
              <a:t>   be able to </a:t>
            </a:r>
            <a:r>
              <a:rPr lang="zh-CN" altLang="en-US" sz="2800" b="1" dirty="0"/>
              <a:t>和</a:t>
            </a:r>
            <a:r>
              <a:rPr lang="en-US" altLang="zh-CN" sz="2800" b="1" dirty="0"/>
              <a:t>can</a:t>
            </a:r>
            <a:r>
              <a:rPr lang="zh-CN" altLang="en-US" sz="2800" b="1" dirty="0"/>
              <a:t>都可表示做事能力，这时两者可以通用。但</a:t>
            </a:r>
            <a:r>
              <a:rPr lang="en-US" altLang="zh-CN" sz="2800" b="1" dirty="0"/>
              <a:t>can</a:t>
            </a:r>
            <a:r>
              <a:rPr lang="zh-CN" altLang="en-US" sz="2800" b="1" dirty="0"/>
              <a:t>只能用于一般过去时（</a:t>
            </a:r>
            <a:r>
              <a:rPr lang="en-US" altLang="zh-CN" sz="2800" b="1" dirty="0"/>
              <a:t>could</a:t>
            </a:r>
            <a:r>
              <a:rPr lang="zh-CN" altLang="en-US" sz="2800" b="1" dirty="0"/>
              <a:t>）和一般现在时。而</a:t>
            </a:r>
            <a:r>
              <a:rPr lang="en-US" altLang="zh-CN" sz="2800" b="1" dirty="0"/>
              <a:t>be able to</a:t>
            </a:r>
            <a:r>
              <a:rPr lang="zh-CN" altLang="en-US" sz="2800" b="1" dirty="0"/>
              <a:t>能用于任何时态。</a:t>
            </a:r>
          </a:p>
          <a:p>
            <a:pPr eaLnBrk="1" hangingPunct="1">
              <a:lnSpc>
                <a:spcPct val="80000"/>
              </a:lnSpc>
              <a:buFont typeface="Arial" panose="020B0604020202020204" pitchFamily="34" charset="0"/>
              <a:buNone/>
            </a:pPr>
            <a:r>
              <a:rPr lang="en-US" altLang="zh-CN" sz="2800" b="1" dirty="0" err="1"/>
              <a:t>eg</a:t>
            </a:r>
            <a:r>
              <a:rPr lang="en-US" altLang="zh-CN" sz="2800" b="1" dirty="0"/>
              <a:t>. He couldn’t go to school because of his illness.</a:t>
            </a:r>
            <a:r>
              <a:rPr lang="zh-CN" altLang="en-US" sz="2800" b="1" dirty="0"/>
              <a:t>他因为生病，不能来上学。</a:t>
            </a:r>
          </a:p>
          <a:p>
            <a:pPr eaLnBrk="1" hangingPunct="1">
              <a:lnSpc>
                <a:spcPct val="80000"/>
              </a:lnSpc>
              <a:buFont typeface="Arial" panose="020B0604020202020204" pitchFamily="34" charset="0"/>
              <a:buNone/>
            </a:pPr>
            <a:r>
              <a:rPr lang="zh-CN" altLang="en-US" sz="2800" b="1" dirty="0"/>
              <a:t>   </a:t>
            </a:r>
            <a:r>
              <a:rPr lang="en-US" altLang="zh-CN" sz="2800" b="1" dirty="0"/>
              <a:t>He hasn’t been able to go to work for a month.</a:t>
            </a:r>
            <a:r>
              <a:rPr lang="zh-CN" altLang="en-US" sz="2800" b="1" dirty="0"/>
              <a:t>他已经有一个月没能去上班了。</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3"/>
          <p:cNvSpPr>
            <a:spLocks noGrp="1" noRot="1" noChangeArrowheads="1"/>
          </p:cNvSpPr>
          <p:nvPr>
            <p:ph type="body" idx="4294967295"/>
          </p:nvPr>
        </p:nvSpPr>
        <p:spPr>
          <a:xfrm>
            <a:off x="251520" y="908720"/>
            <a:ext cx="8784976" cy="4498975"/>
          </a:xfrm>
        </p:spPr>
        <p:txBody>
          <a:bodyPr/>
          <a:lstStyle/>
          <a:p>
            <a:pPr eaLnBrk="1" hangingPunct="1">
              <a:lnSpc>
                <a:spcPct val="80000"/>
              </a:lnSpc>
              <a:buFont typeface="Arial" panose="020B0604020202020204" pitchFamily="34" charset="0"/>
              <a:buNone/>
            </a:pPr>
            <a:r>
              <a:rPr lang="en-US" altLang="zh-CN" sz="2800" b="1" dirty="0">
                <a:solidFill>
                  <a:srgbClr val="160CD8"/>
                </a:solidFill>
              </a:rPr>
              <a:t>(6)because of</a:t>
            </a:r>
            <a:r>
              <a:rPr lang="zh-CN" altLang="en-US" sz="2800" b="1" dirty="0">
                <a:solidFill>
                  <a:srgbClr val="160CD8"/>
                </a:solidFill>
              </a:rPr>
              <a:t>意为“因为”</a:t>
            </a:r>
          </a:p>
          <a:p>
            <a:pPr eaLnBrk="1" hangingPunct="1">
              <a:lnSpc>
                <a:spcPct val="80000"/>
              </a:lnSpc>
              <a:buFont typeface="Arial" panose="020B0604020202020204" pitchFamily="34" charset="0"/>
              <a:buNone/>
            </a:pPr>
            <a:r>
              <a:rPr lang="zh-CN" altLang="en-US" sz="2800" b="1" dirty="0"/>
              <a:t>   </a:t>
            </a:r>
            <a:r>
              <a:rPr lang="en-US" altLang="zh-CN" sz="2800" b="1" dirty="0">
                <a:solidFill>
                  <a:srgbClr val="FF00FF"/>
                </a:solidFill>
              </a:rPr>
              <a:t>because of</a:t>
            </a:r>
            <a:r>
              <a:rPr lang="zh-CN" altLang="en-US" sz="2800" b="1" dirty="0"/>
              <a:t>所引导的介词短语通常用作状语，有时也可作表语，后接名词、代词、动名词或由</a:t>
            </a:r>
            <a:r>
              <a:rPr lang="en-US" altLang="zh-CN" sz="2800" b="1" dirty="0"/>
              <a:t>what</a:t>
            </a:r>
            <a:r>
              <a:rPr lang="zh-CN" altLang="en-US" sz="2800" b="1" dirty="0"/>
              <a:t>引导的从句，可置于句首或句末。</a:t>
            </a:r>
          </a:p>
          <a:p>
            <a:pPr eaLnBrk="1" hangingPunct="1">
              <a:lnSpc>
                <a:spcPct val="80000"/>
              </a:lnSpc>
              <a:buFont typeface="Arial" panose="020B0604020202020204" pitchFamily="34" charset="0"/>
              <a:buNone/>
            </a:pPr>
            <a:r>
              <a:rPr lang="zh-CN" altLang="en-US" sz="2800" b="1" dirty="0"/>
              <a:t>   </a:t>
            </a:r>
            <a:r>
              <a:rPr lang="en-US" altLang="zh-CN" sz="2800" b="1" dirty="0">
                <a:solidFill>
                  <a:srgbClr val="FF00FF"/>
                </a:solidFill>
              </a:rPr>
              <a:t>because</a:t>
            </a:r>
            <a:r>
              <a:rPr lang="zh-CN" altLang="en-US" sz="2800" b="1" dirty="0"/>
              <a:t>是连词，其后接句子。</a:t>
            </a:r>
            <a:r>
              <a:rPr lang="en-US" altLang="zh-CN" sz="2800" b="1" dirty="0"/>
              <a:t>because</a:t>
            </a:r>
            <a:r>
              <a:rPr lang="zh-CN" altLang="en-US" sz="2800" b="1" dirty="0"/>
              <a:t>所引导的从句通常作原因状语，也可作表语。</a:t>
            </a:r>
          </a:p>
          <a:p>
            <a:pPr eaLnBrk="1" hangingPunct="1">
              <a:lnSpc>
                <a:spcPct val="80000"/>
              </a:lnSpc>
              <a:buFont typeface="Arial" panose="020B0604020202020204" pitchFamily="34" charset="0"/>
              <a:buNone/>
            </a:pPr>
            <a:r>
              <a:rPr lang="en-US" altLang="zh-CN" sz="2800" b="1" dirty="0" err="1"/>
              <a:t>eg</a:t>
            </a:r>
            <a:r>
              <a:rPr lang="en-US" altLang="zh-CN" sz="2800" b="1" dirty="0"/>
              <a:t>. Because of illness, he didn’t go to the meeting.=He didn’t go to the meeting because he was ill.</a:t>
            </a:r>
            <a:r>
              <a:rPr lang="zh-CN" altLang="en-US" sz="2800" b="1" dirty="0"/>
              <a:t>因为生病，他没有去参加会议。</a:t>
            </a:r>
          </a:p>
          <a:p>
            <a:pPr eaLnBrk="1" hangingPunct="1">
              <a:lnSpc>
                <a:spcPct val="80000"/>
              </a:lnSpc>
            </a:pPr>
            <a:endParaRPr lang="en-US" altLang="zh-CN" sz="1800" dirty="0"/>
          </a:p>
        </p:txBody>
      </p:sp>
    </p:spTree>
  </p:cSld>
  <p:clrMapOvr>
    <a:masterClrMapping/>
  </p:clrMapOvr>
  <p:transition>
    <p:random/>
  </p:transition>
</p:sld>
</file>

<file path=ppt/theme/theme1.xml><?xml version="1.0" encoding="utf-8"?>
<a:theme xmlns:a="http://schemas.openxmlformats.org/drawingml/2006/main" name="WWW.2PPT.COM&#10;">
  <a:themeElements>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932</Words>
  <Application>Microsoft Office PowerPoint</Application>
  <PresentationFormat>全屏显示(4:3)</PresentationFormat>
  <Paragraphs>70</Paragraphs>
  <Slides>11</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Adobe Caslon Pro Bold</vt:lpstr>
      <vt:lpstr>宋体</vt:lpstr>
      <vt:lpstr>微软雅黑</vt:lpstr>
      <vt:lpstr>Arial</vt:lpstr>
      <vt:lpstr>Calibri</vt:lpstr>
      <vt:lpstr>Times New Roman</vt:lpstr>
      <vt:lpstr>Wingdings</vt:lpstr>
      <vt:lpstr>WWW.2PPT.COM
</vt:lpstr>
      <vt:lpstr>PowerPoint 演示文稿</vt:lpstr>
      <vt:lpstr>Read and answer the questions </vt:lpstr>
      <vt:lpstr>True or false</vt:lpstr>
      <vt:lpstr>the part of speech of each word </vt:lpstr>
      <vt:lpstr>Key points</vt:lpstr>
      <vt:lpstr>PowerPoint 演示文稿</vt:lpstr>
      <vt:lpstr>PowerPoint 演示文稿</vt:lpstr>
      <vt:lpstr>PowerPoint 演示文稿</vt:lpstr>
      <vt:lpstr>PowerPoint 演示文稿</vt:lpstr>
      <vt:lpstr>Discussion </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2017-10-19T03:06:00Z</dcterms:created>
  <dcterms:modified xsi:type="dcterms:W3CDTF">2023-01-16T15:14:12Z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8D94F4D8119340CE9A4070909E4819F1</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