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  <p:sldId id="487" r:id="rId25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16467C81-2D4A-44A6-851D-583220EAC7FD}" type="datetimeFigureOut">
              <a:rPr lang="zh-CN" altLang="en-US"/>
              <a:t>2023-01-16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76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528225D-C9B7-42BF-B192-49341FEFF75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69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ECF0285E-3560-4652-8B6C-50C462BAAC6E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226426F5-2832-460C-B4BB-4366A10A5645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68923994-183A-4FAD-95A1-7AEEEA1541D9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1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B02A-FC96-4169-B62A-EBFD7379280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2BC6-1E89-46AF-B7D0-C49FBE9D97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B5B04-9840-4532-90A2-3AF06368130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78046-2D55-44DE-80B5-677D3FA6EB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9D37C-D7AF-4FD3-951C-00F02B3F3C5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E4296-5E45-4DA7-AC56-8C8990F0F2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3806-EFF4-41BB-89BE-BF3A8E04E2E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32847-A73A-452B-ACC5-F14C6DE0ED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12934-6083-452C-9C32-EA9BD278930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1745A-2D61-4F25-A8E9-4D593377FF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7C5F-1F60-4BDE-BD39-BAA4A597957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CF4F-86E1-463E-BB9B-24D60716C2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F7B30-47A1-4A1B-9C1E-960173EE10A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E3118-4E43-4038-AB4D-A703FE4340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44D0A-4D1E-411D-992E-6E1F27BD45A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8140-91F3-43E1-BD17-31E1870FC9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B0630-E1C9-4180-A8B3-F621FC9F85F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E530C-ED7A-48EB-80F2-511F0D7484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5DD8A-5FDE-4B0E-8740-91C359DB857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352A5-B0BD-46E9-B51C-30F70164EF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6CDA0-FA60-4237-A4AF-2CF51776939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DC3C3-61FD-4B71-BB3C-8EECB15FEA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77289-AA3D-4D73-B40E-7D91EC59620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C85CB-A109-45C5-9640-E9B3FCC1BC8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B3BE8BD-F445-4760-B8BE-69233A952B0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EAA31-E1D1-4DED-AF75-4101EBA20BE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6B84-B2D1-4800-A7E0-17D0E9B7A08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E714-5C54-4108-9744-9A954E85D83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1457A-C329-4646-B7E7-C39E9B9419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5E2F-474A-4946-B36A-F136EC78817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70C9D-F8B7-4149-BBE2-1A4A1882E1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677EB-AB67-4A3A-90C8-3845E6EDE2C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EDF9A-0DA0-44E6-A46D-3F2260342D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AE285-07C4-480E-B405-1F887FD3520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FFEFE-B901-454B-9BC2-10D54CF563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927F-AAB6-4405-A5F8-9CDEC1F20F8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6D202-AADD-445C-A75F-E97394EE13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E712-B48F-49BD-9A0A-A0A80B3A967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06C8C-AFB9-4DF7-AFA7-961FD84BF1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76E914-40FD-4CFE-BD2F-375664C9CAD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6AA3F29-C652-4DDB-A96B-08741BBF2FC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9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ctrTitle"/>
          </p:nvPr>
        </p:nvSpPr>
        <p:spPr>
          <a:xfrm>
            <a:off x="971750" y="288227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3075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40307"/>
            <a:ext cx="9144000" cy="129609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百分数的应用（二）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6048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6147" name="矩形 8"/>
          <p:cNvSpPr>
            <a:spLocks noChangeArrowheads="1"/>
          </p:cNvSpPr>
          <p:nvPr/>
        </p:nvSpPr>
        <p:spPr bwMode="auto">
          <a:xfrm>
            <a:off x="787401" y="1276351"/>
            <a:ext cx="2428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）＋（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6148" name="矩形 10"/>
          <p:cNvSpPr>
            <a:spLocks noChangeArrowheads="1"/>
          </p:cNvSpPr>
          <p:nvPr/>
        </p:nvSpPr>
        <p:spPr bwMode="auto">
          <a:xfrm>
            <a:off x="930279" y="1633538"/>
            <a:ext cx="75723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一种小麦，烘干前的质量是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 kg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，烘干后的质量减少了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。小麦烘干后的质量是多少千克？</a:t>
            </a:r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1716088" y="2898776"/>
            <a:ext cx="14287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烘干前</a:t>
            </a:r>
          </a:p>
        </p:txBody>
      </p:sp>
      <p:sp>
        <p:nvSpPr>
          <p:cNvPr id="6150" name="Text Box 2"/>
          <p:cNvSpPr txBox="1">
            <a:spLocks noChangeArrowheads="1"/>
          </p:cNvSpPr>
          <p:nvPr/>
        </p:nvSpPr>
        <p:spPr bwMode="auto">
          <a:xfrm>
            <a:off x="1787529" y="3662363"/>
            <a:ext cx="1285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烘干后</a:t>
            </a:r>
          </a:p>
        </p:txBody>
      </p:sp>
      <p:grpSp>
        <p:nvGrpSpPr>
          <p:cNvPr id="3" name="组合 16"/>
          <p:cNvGrpSpPr/>
          <p:nvPr/>
        </p:nvGrpSpPr>
        <p:grpSpPr bwMode="auto">
          <a:xfrm>
            <a:off x="3122617" y="3090865"/>
            <a:ext cx="3165475" cy="142875"/>
            <a:chOff x="3071802" y="5011925"/>
            <a:chExt cx="1000134" cy="133175"/>
          </a:xfrm>
        </p:grpSpPr>
        <p:cxnSp>
          <p:nvCxnSpPr>
            <p:cNvPr id="12310" name="直接连接符 17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1" name="直接连接符 18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2" name="直接连接符 19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组合 20"/>
          <p:cNvGrpSpPr/>
          <p:nvPr/>
        </p:nvGrpSpPr>
        <p:grpSpPr bwMode="auto">
          <a:xfrm>
            <a:off x="3122617" y="3805240"/>
            <a:ext cx="2593975" cy="142875"/>
            <a:chOff x="3071802" y="5011925"/>
            <a:chExt cx="1000134" cy="133175"/>
          </a:xfrm>
        </p:grpSpPr>
        <p:cxnSp>
          <p:nvCxnSpPr>
            <p:cNvPr id="12307" name="直接连接符 21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8" name="直接连接符 22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9" name="直接连接符 23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153" name="左大括号 24"/>
          <p:cNvSpPr/>
          <p:nvPr/>
        </p:nvSpPr>
        <p:spPr bwMode="auto">
          <a:xfrm rot="16200000" flipH="1">
            <a:off x="4595815" y="1389063"/>
            <a:ext cx="215900" cy="3143250"/>
          </a:xfrm>
          <a:prstGeom prst="leftBrace">
            <a:avLst>
              <a:gd name="adj1" fmla="val 27500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4" name="左大括号 25"/>
          <p:cNvSpPr/>
          <p:nvPr/>
        </p:nvSpPr>
        <p:spPr bwMode="auto">
          <a:xfrm rot="16200000">
            <a:off x="4348167" y="2794002"/>
            <a:ext cx="142875" cy="2593975"/>
          </a:xfrm>
          <a:prstGeom prst="leftBrace">
            <a:avLst>
              <a:gd name="adj1" fmla="val 27738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5" name="矩形 26"/>
          <p:cNvSpPr>
            <a:spLocks noChangeArrowheads="1"/>
          </p:cNvSpPr>
          <p:nvPr/>
        </p:nvSpPr>
        <p:spPr bwMode="auto">
          <a:xfrm>
            <a:off x="4287841" y="2376488"/>
            <a:ext cx="99084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1000kg</a:t>
            </a:r>
            <a:endParaRPr lang="en-US" altLang="zh-CN" baseline="3000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6" name="矩形 27"/>
          <p:cNvSpPr>
            <a:spLocks noChangeArrowheads="1"/>
          </p:cNvSpPr>
          <p:nvPr/>
        </p:nvSpPr>
        <p:spPr bwMode="auto">
          <a:xfrm>
            <a:off x="4097339" y="4090989"/>
            <a:ext cx="68307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kg</a:t>
            </a:r>
            <a:endParaRPr lang="zh-CN" altLang="en-US" baseline="30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157" name="直接连接符 28"/>
          <p:cNvCxnSpPr>
            <a:cxnSpLocks noChangeShapeType="1"/>
          </p:cNvCxnSpPr>
          <p:nvPr/>
        </p:nvCxnSpPr>
        <p:spPr bwMode="auto">
          <a:xfrm rot="16200000" flipH="1">
            <a:off x="5349085" y="3571082"/>
            <a:ext cx="731837" cy="0"/>
          </a:xfrm>
          <a:prstGeom prst="line">
            <a:avLst/>
          </a:prstGeom>
          <a:noFill/>
          <a:ln w="25400">
            <a:solidFill>
              <a:srgbClr val="080808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8" name="矩形 30"/>
          <p:cNvSpPr>
            <a:spLocks noChangeArrowheads="1"/>
          </p:cNvSpPr>
          <p:nvPr/>
        </p:nvSpPr>
        <p:spPr bwMode="auto">
          <a:xfrm>
            <a:off x="5716590" y="3162302"/>
            <a:ext cx="1285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9" name="左大括号 29"/>
          <p:cNvSpPr/>
          <p:nvPr/>
        </p:nvSpPr>
        <p:spPr bwMode="auto">
          <a:xfrm rot="5400000">
            <a:off x="5930904" y="3354388"/>
            <a:ext cx="142875" cy="571500"/>
          </a:xfrm>
          <a:prstGeom prst="leftBrace">
            <a:avLst>
              <a:gd name="adj1" fmla="val 27759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20"/>
          <p:cNvGrpSpPr/>
          <p:nvPr/>
        </p:nvGrpSpPr>
        <p:grpSpPr bwMode="auto">
          <a:xfrm>
            <a:off x="5716588" y="3805240"/>
            <a:ext cx="571500" cy="142875"/>
            <a:chOff x="3071802" y="5011925"/>
            <a:chExt cx="1000134" cy="133175"/>
          </a:xfrm>
        </p:grpSpPr>
        <p:cxnSp>
          <p:nvCxnSpPr>
            <p:cNvPr id="12305" name="直接连接符 21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6" name="直接连接符 23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3" grpId="0" bldLvl="0" animBg="1"/>
      <p:bldP spid="6154" grpId="0" bldLvl="0" animBg="1"/>
      <p:bldP spid="6155" grpId="0"/>
      <p:bldP spid="6156" grpId="0"/>
      <p:bldP spid="6158" grpId="0"/>
      <p:bldP spid="615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3315" name="矩形 23"/>
          <p:cNvSpPr>
            <a:spLocks noChangeArrowheads="1"/>
          </p:cNvSpPr>
          <p:nvPr/>
        </p:nvSpPr>
        <p:spPr bwMode="auto">
          <a:xfrm>
            <a:off x="714379" y="784225"/>
            <a:ext cx="75723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一种小麦，烘干前的质量是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1000 kg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，烘干后的质量减少了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。小麦烘干后的质量是多少千克？</a:t>
            </a: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833563" y="3209926"/>
            <a:ext cx="36433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1000×</a:t>
            </a: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760538" y="3716339"/>
            <a:ext cx="36433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=1000×90%</a:t>
            </a: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1760542" y="4102101"/>
            <a:ext cx="18573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=900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kg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2000250" y="4506914"/>
            <a:ext cx="65722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答：小麦烘干后的质量是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900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千克。</a:t>
            </a:r>
            <a:endParaRPr lang="zh-CN" altLang="en-US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>
            <a:cxnSpLocks noChangeShapeType="1"/>
          </p:cNvCxnSpPr>
          <p:nvPr/>
        </p:nvCxnSpPr>
        <p:spPr bwMode="auto">
          <a:xfrm rot="5400000">
            <a:off x="4102894" y="3966369"/>
            <a:ext cx="1081088" cy="0"/>
          </a:xfrm>
          <a:prstGeom prst="line">
            <a:avLst/>
          </a:prstGeom>
          <a:noFill/>
          <a:ln w="25400">
            <a:solidFill>
              <a:srgbClr val="00B0F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5187954" y="3209926"/>
            <a:ext cx="36433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1000×10%</a:t>
            </a:r>
            <a:endParaRPr lang="zh-CN" altLang="en-US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5043488" y="3595689"/>
            <a:ext cx="36433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=1000</a:t>
            </a: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4987929" y="4102101"/>
            <a:ext cx="36433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=900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kg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3324" name="Text Box 2"/>
          <p:cNvSpPr txBox="1">
            <a:spLocks noChangeArrowheads="1"/>
          </p:cNvSpPr>
          <p:nvPr/>
        </p:nvSpPr>
        <p:spPr bwMode="auto">
          <a:xfrm>
            <a:off x="1928813" y="1762127"/>
            <a:ext cx="14287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烘干前</a:t>
            </a:r>
          </a:p>
        </p:txBody>
      </p:sp>
      <p:sp>
        <p:nvSpPr>
          <p:cNvPr id="13325" name="Text Box 2"/>
          <p:cNvSpPr txBox="1">
            <a:spLocks noChangeArrowheads="1"/>
          </p:cNvSpPr>
          <p:nvPr/>
        </p:nvSpPr>
        <p:spPr bwMode="auto">
          <a:xfrm>
            <a:off x="2000254" y="2525714"/>
            <a:ext cx="1285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烘干后</a:t>
            </a:r>
          </a:p>
        </p:txBody>
      </p:sp>
      <p:grpSp>
        <p:nvGrpSpPr>
          <p:cNvPr id="13326" name="组合 16"/>
          <p:cNvGrpSpPr/>
          <p:nvPr/>
        </p:nvGrpSpPr>
        <p:grpSpPr bwMode="auto">
          <a:xfrm>
            <a:off x="3335342" y="1954215"/>
            <a:ext cx="3165475" cy="142875"/>
            <a:chOff x="3071802" y="5011925"/>
            <a:chExt cx="1000134" cy="133175"/>
          </a:xfrm>
        </p:grpSpPr>
        <p:cxnSp>
          <p:nvCxnSpPr>
            <p:cNvPr id="13341" name="直接连接符 17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42" name="直接连接符 18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43" name="直接连接符 19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327" name="组合 20"/>
          <p:cNvGrpSpPr/>
          <p:nvPr/>
        </p:nvGrpSpPr>
        <p:grpSpPr bwMode="auto">
          <a:xfrm>
            <a:off x="3335342" y="2668590"/>
            <a:ext cx="2593975" cy="142875"/>
            <a:chOff x="3071802" y="5011925"/>
            <a:chExt cx="1000134" cy="133175"/>
          </a:xfrm>
        </p:grpSpPr>
        <p:cxnSp>
          <p:nvCxnSpPr>
            <p:cNvPr id="13338" name="直接连接符 21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9" name="直接连接符 22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40" name="直接连接符 23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328" name="左大括号 24"/>
          <p:cNvSpPr/>
          <p:nvPr/>
        </p:nvSpPr>
        <p:spPr bwMode="auto">
          <a:xfrm rot="16200000" flipH="1">
            <a:off x="4809333" y="253207"/>
            <a:ext cx="214313" cy="3143250"/>
          </a:xfrm>
          <a:prstGeom prst="leftBrace">
            <a:avLst>
              <a:gd name="adj1" fmla="val 27704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9" name="左大括号 25"/>
          <p:cNvSpPr/>
          <p:nvPr/>
        </p:nvSpPr>
        <p:spPr bwMode="auto">
          <a:xfrm rot="16200000">
            <a:off x="4560892" y="1657352"/>
            <a:ext cx="142875" cy="2593975"/>
          </a:xfrm>
          <a:prstGeom prst="leftBrace">
            <a:avLst>
              <a:gd name="adj1" fmla="val 27738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30" name="矩形 26"/>
          <p:cNvSpPr>
            <a:spLocks noChangeArrowheads="1"/>
          </p:cNvSpPr>
          <p:nvPr/>
        </p:nvSpPr>
        <p:spPr bwMode="auto">
          <a:xfrm>
            <a:off x="4500566" y="1239839"/>
            <a:ext cx="99084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1000kg</a:t>
            </a:r>
            <a:endParaRPr lang="en-US" altLang="zh-CN" baseline="3000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31" name="矩形 27"/>
          <p:cNvSpPr>
            <a:spLocks noChangeArrowheads="1"/>
          </p:cNvSpPr>
          <p:nvPr/>
        </p:nvSpPr>
        <p:spPr bwMode="auto">
          <a:xfrm>
            <a:off x="4310064" y="2954338"/>
            <a:ext cx="68307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kg</a:t>
            </a:r>
            <a:endParaRPr lang="zh-CN" altLang="en-US" baseline="30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332" name="直接连接符 28"/>
          <p:cNvCxnSpPr>
            <a:cxnSpLocks noChangeShapeType="1"/>
          </p:cNvCxnSpPr>
          <p:nvPr/>
        </p:nvCxnSpPr>
        <p:spPr bwMode="auto">
          <a:xfrm rot="16200000" flipH="1">
            <a:off x="5564190" y="2433638"/>
            <a:ext cx="730250" cy="0"/>
          </a:xfrm>
          <a:prstGeom prst="line">
            <a:avLst/>
          </a:prstGeom>
          <a:noFill/>
          <a:ln w="25400">
            <a:solidFill>
              <a:srgbClr val="080808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3" name="矩形 30"/>
          <p:cNvSpPr>
            <a:spLocks noChangeArrowheads="1"/>
          </p:cNvSpPr>
          <p:nvPr/>
        </p:nvSpPr>
        <p:spPr bwMode="auto">
          <a:xfrm>
            <a:off x="5929317" y="2025651"/>
            <a:ext cx="1285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34" name="左大括号 29"/>
          <p:cNvSpPr/>
          <p:nvPr/>
        </p:nvSpPr>
        <p:spPr bwMode="auto">
          <a:xfrm rot="5400000">
            <a:off x="6143629" y="2217738"/>
            <a:ext cx="142875" cy="571500"/>
          </a:xfrm>
          <a:prstGeom prst="leftBrace">
            <a:avLst>
              <a:gd name="adj1" fmla="val 27759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335" name="组合 20"/>
          <p:cNvGrpSpPr/>
          <p:nvPr/>
        </p:nvGrpSpPr>
        <p:grpSpPr bwMode="auto">
          <a:xfrm>
            <a:off x="5929313" y="2668590"/>
            <a:ext cx="571500" cy="142875"/>
            <a:chOff x="3071802" y="5011925"/>
            <a:chExt cx="1000134" cy="133175"/>
          </a:xfrm>
        </p:grpSpPr>
        <p:cxnSp>
          <p:nvCxnSpPr>
            <p:cNvPr id="13336" name="直接连接符 21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7" name="直接连接符 23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50" grpId="0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8195" name="矩形 8"/>
          <p:cNvSpPr>
            <a:spLocks noChangeArrowheads="1"/>
          </p:cNvSpPr>
          <p:nvPr/>
        </p:nvSpPr>
        <p:spPr bwMode="auto">
          <a:xfrm>
            <a:off x="571504" y="989014"/>
            <a:ext cx="2428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）＋（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8196" name="矩形 10"/>
          <p:cNvSpPr>
            <a:spLocks noChangeArrowheads="1"/>
          </p:cNvSpPr>
          <p:nvPr/>
        </p:nvSpPr>
        <p:spPr bwMode="auto">
          <a:xfrm>
            <a:off x="500067" y="1417638"/>
            <a:ext cx="8429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一种小麦，烘干前的质量是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1000 kg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，小麦烘干后的质量是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900 kg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。小麦烘干后的质量减少了百分之几？</a:t>
            </a: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1500188" y="2682876"/>
            <a:ext cx="14287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烘干前</a:t>
            </a:r>
          </a:p>
        </p:txBody>
      </p:sp>
      <p:sp>
        <p:nvSpPr>
          <p:cNvPr id="8198" name="Text Box 2"/>
          <p:cNvSpPr txBox="1">
            <a:spLocks noChangeArrowheads="1"/>
          </p:cNvSpPr>
          <p:nvPr/>
        </p:nvSpPr>
        <p:spPr bwMode="auto">
          <a:xfrm>
            <a:off x="1571629" y="3446463"/>
            <a:ext cx="1285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烘干后</a:t>
            </a:r>
          </a:p>
        </p:txBody>
      </p:sp>
      <p:grpSp>
        <p:nvGrpSpPr>
          <p:cNvPr id="3" name="组合 16"/>
          <p:cNvGrpSpPr/>
          <p:nvPr/>
        </p:nvGrpSpPr>
        <p:grpSpPr bwMode="auto">
          <a:xfrm>
            <a:off x="2906717" y="2874965"/>
            <a:ext cx="3165475" cy="142875"/>
            <a:chOff x="3071802" y="5011925"/>
            <a:chExt cx="1000134" cy="133175"/>
          </a:xfrm>
        </p:grpSpPr>
        <p:cxnSp>
          <p:nvCxnSpPr>
            <p:cNvPr id="14358" name="直接连接符 17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9" name="直接连接符 18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0" name="直接连接符 19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组合 20"/>
          <p:cNvGrpSpPr/>
          <p:nvPr/>
        </p:nvGrpSpPr>
        <p:grpSpPr bwMode="auto">
          <a:xfrm>
            <a:off x="2906717" y="3589340"/>
            <a:ext cx="2593975" cy="142875"/>
            <a:chOff x="3071802" y="5011925"/>
            <a:chExt cx="1000134" cy="133175"/>
          </a:xfrm>
        </p:grpSpPr>
        <p:cxnSp>
          <p:nvCxnSpPr>
            <p:cNvPr id="14355" name="直接连接符 21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6" name="直接连接符 22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7" name="直接连接符 23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01" name="左大括号 24"/>
          <p:cNvSpPr/>
          <p:nvPr/>
        </p:nvSpPr>
        <p:spPr bwMode="auto">
          <a:xfrm rot="16200000" flipH="1">
            <a:off x="4380708" y="1173957"/>
            <a:ext cx="214313" cy="3143250"/>
          </a:xfrm>
          <a:prstGeom prst="leftBrace">
            <a:avLst>
              <a:gd name="adj1" fmla="val 27704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2" name="左大括号 25"/>
          <p:cNvSpPr/>
          <p:nvPr/>
        </p:nvSpPr>
        <p:spPr bwMode="auto">
          <a:xfrm rot="16200000">
            <a:off x="4132267" y="2578102"/>
            <a:ext cx="142875" cy="2593975"/>
          </a:xfrm>
          <a:prstGeom prst="leftBrace">
            <a:avLst>
              <a:gd name="adj1" fmla="val 27738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3" name="矩形 26"/>
          <p:cNvSpPr>
            <a:spLocks noChangeArrowheads="1"/>
          </p:cNvSpPr>
          <p:nvPr/>
        </p:nvSpPr>
        <p:spPr bwMode="auto">
          <a:xfrm>
            <a:off x="4071941" y="2160588"/>
            <a:ext cx="99084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1000kg</a:t>
            </a:r>
            <a:endParaRPr lang="en-US" altLang="zh-CN" baseline="3000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4" name="矩形 27"/>
          <p:cNvSpPr>
            <a:spLocks noChangeArrowheads="1"/>
          </p:cNvSpPr>
          <p:nvPr/>
        </p:nvSpPr>
        <p:spPr bwMode="auto">
          <a:xfrm>
            <a:off x="3881438" y="3875089"/>
            <a:ext cx="85619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900kg</a:t>
            </a:r>
            <a:endParaRPr lang="en-US" altLang="zh-CN" baseline="3000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205" name="直接连接符 28"/>
          <p:cNvCxnSpPr>
            <a:cxnSpLocks noChangeShapeType="1"/>
          </p:cNvCxnSpPr>
          <p:nvPr/>
        </p:nvCxnSpPr>
        <p:spPr bwMode="auto">
          <a:xfrm rot="16200000" flipH="1">
            <a:off x="5134773" y="3355182"/>
            <a:ext cx="731837" cy="0"/>
          </a:xfrm>
          <a:prstGeom prst="line">
            <a:avLst/>
          </a:prstGeom>
          <a:noFill/>
          <a:ln w="25400">
            <a:solidFill>
              <a:srgbClr val="080808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6" name="矩形 30"/>
          <p:cNvSpPr>
            <a:spLocks noChangeArrowheads="1"/>
          </p:cNvSpPr>
          <p:nvPr/>
        </p:nvSpPr>
        <p:spPr bwMode="auto">
          <a:xfrm>
            <a:off x="5500692" y="2946402"/>
            <a:ext cx="1285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减少？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7" name="左大括号 29"/>
          <p:cNvSpPr/>
          <p:nvPr/>
        </p:nvSpPr>
        <p:spPr bwMode="auto">
          <a:xfrm rot="5400000">
            <a:off x="5715004" y="3138488"/>
            <a:ext cx="142875" cy="571500"/>
          </a:xfrm>
          <a:prstGeom prst="leftBrace">
            <a:avLst>
              <a:gd name="adj1" fmla="val 27759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20"/>
          <p:cNvGrpSpPr/>
          <p:nvPr/>
        </p:nvGrpSpPr>
        <p:grpSpPr bwMode="auto">
          <a:xfrm>
            <a:off x="5500688" y="3589340"/>
            <a:ext cx="571500" cy="142875"/>
            <a:chOff x="3071802" y="5011925"/>
            <a:chExt cx="1000134" cy="133175"/>
          </a:xfrm>
        </p:grpSpPr>
        <p:cxnSp>
          <p:nvCxnSpPr>
            <p:cNvPr id="14353" name="直接连接符 21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4" name="直接连接符 23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  <p:bldP spid="8201" grpId="0" bldLvl="0" animBg="1"/>
      <p:bldP spid="8202" grpId="0" bldLvl="0" animBg="1"/>
      <p:bldP spid="8203" grpId="0"/>
      <p:bldP spid="8204" grpId="0"/>
      <p:bldP spid="8206" grpId="0"/>
      <p:bldP spid="820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647829" y="3209926"/>
            <a:ext cx="36433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900÷1000=90%</a:t>
            </a: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503363" y="3686176"/>
            <a:ext cx="36433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100%</a:t>
            </a: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90%=10%</a:t>
            </a:r>
            <a:endParaRPr lang="zh-CN" altLang="en-US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2436813" y="4406902"/>
            <a:ext cx="44116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答：小麦烘干后的质量减少了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>
            <a:cxnSpLocks noChangeShapeType="1"/>
          </p:cNvCxnSpPr>
          <p:nvPr/>
        </p:nvCxnSpPr>
        <p:spPr bwMode="auto">
          <a:xfrm rot="5400000">
            <a:off x="4103690" y="3822700"/>
            <a:ext cx="1079500" cy="0"/>
          </a:xfrm>
          <a:prstGeom prst="line">
            <a:avLst/>
          </a:prstGeom>
          <a:noFill/>
          <a:ln w="25400">
            <a:solidFill>
              <a:srgbClr val="00B0F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5116513" y="3209926"/>
            <a:ext cx="36433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</a:t>
            </a: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÷1000</a:t>
            </a:r>
            <a:endParaRPr lang="zh-CN" altLang="en-US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5075238" y="3605214"/>
            <a:ext cx="36433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=100÷1000</a:t>
            </a: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5033967" y="3971926"/>
            <a:ext cx="12144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=10%</a:t>
            </a:r>
          </a:p>
        </p:txBody>
      </p:sp>
      <p:sp>
        <p:nvSpPr>
          <p:cNvPr id="15370" name="矩形 30"/>
          <p:cNvSpPr>
            <a:spLocks noChangeArrowheads="1"/>
          </p:cNvSpPr>
          <p:nvPr/>
        </p:nvSpPr>
        <p:spPr bwMode="auto">
          <a:xfrm>
            <a:off x="500067" y="641350"/>
            <a:ext cx="8429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一种小麦，烘干前的质量是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1000 kg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，小麦烘干后的质量是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900 kg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。小麦烘干后的质量减少了百分之几？</a:t>
            </a:r>
          </a:p>
        </p:txBody>
      </p:sp>
      <p:sp>
        <p:nvSpPr>
          <p:cNvPr id="15371" name="Text Box 2"/>
          <p:cNvSpPr txBox="1">
            <a:spLocks noChangeArrowheads="1"/>
          </p:cNvSpPr>
          <p:nvPr/>
        </p:nvSpPr>
        <p:spPr bwMode="auto">
          <a:xfrm>
            <a:off x="1500188" y="1619250"/>
            <a:ext cx="14287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烘干前</a:t>
            </a:r>
          </a:p>
        </p:txBody>
      </p:sp>
      <p:sp>
        <p:nvSpPr>
          <p:cNvPr id="15372" name="Text Box 2"/>
          <p:cNvSpPr txBox="1">
            <a:spLocks noChangeArrowheads="1"/>
          </p:cNvSpPr>
          <p:nvPr/>
        </p:nvSpPr>
        <p:spPr bwMode="auto">
          <a:xfrm>
            <a:off x="1571629" y="2382838"/>
            <a:ext cx="1285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烘干后</a:t>
            </a:r>
          </a:p>
        </p:txBody>
      </p:sp>
      <p:grpSp>
        <p:nvGrpSpPr>
          <p:cNvPr id="15373" name="组合 16"/>
          <p:cNvGrpSpPr/>
          <p:nvPr/>
        </p:nvGrpSpPr>
        <p:grpSpPr bwMode="auto">
          <a:xfrm>
            <a:off x="2906717" y="1811340"/>
            <a:ext cx="3165475" cy="142875"/>
            <a:chOff x="3071802" y="5011925"/>
            <a:chExt cx="1000134" cy="133175"/>
          </a:xfrm>
        </p:grpSpPr>
        <p:cxnSp>
          <p:nvCxnSpPr>
            <p:cNvPr id="15388" name="直接连接符 17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9" name="直接连接符 18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0" name="直接连接符 19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374" name="组合 20"/>
          <p:cNvGrpSpPr/>
          <p:nvPr/>
        </p:nvGrpSpPr>
        <p:grpSpPr bwMode="auto">
          <a:xfrm>
            <a:off x="2906717" y="2525715"/>
            <a:ext cx="2593975" cy="142875"/>
            <a:chOff x="3071802" y="5011925"/>
            <a:chExt cx="1000134" cy="133175"/>
          </a:xfrm>
        </p:grpSpPr>
        <p:cxnSp>
          <p:nvCxnSpPr>
            <p:cNvPr id="15385" name="直接连接符 21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6" name="直接连接符 22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7" name="直接连接符 23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375" name="左大括号 24"/>
          <p:cNvSpPr/>
          <p:nvPr/>
        </p:nvSpPr>
        <p:spPr bwMode="auto">
          <a:xfrm rot="16200000" flipH="1">
            <a:off x="4380709" y="108744"/>
            <a:ext cx="214312" cy="3143250"/>
          </a:xfrm>
          <a:prstGeom prst="leftBrace">
            <a:avLst>
              <a:gd name="adj1" fmla="val 27704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6" name="左大括号 25"/>
          <p:cNvSpPr/>
          <p:nvPr/>
        </p:nvSpPr>
        <p:spPr bwMode="auto">
          <a:xfrm rot="16200000">
            <a:off x="4132267" y="1514477"/>
            <a:ext cx="142875" cy="2593975"/>
          </a:xfrm>
          <a:prstGeom prst="leftBrace">
            <a:avLst>
              <a:gd name="adj1" fmla="val 27738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7" name="矩形 26"/>
          <p:cNvSpPr>
            <a:spLocks noChangeArrowheads="1"/>
          </p:cNvSpPr>
          <p:nvPr/>
        </p:nvSpPr>
        <p:spPr bwMode="auto">
          <a:xfrm>
            <a:off x="4071941" y="1095376"/>
            <a:ext cx="99084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1000kg</a:t>
            </a:r>
            <a:endParaRPr lang="en-US" altLang="zh-CN" baseline="3000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8" name="矩形 27"/>
          <p:cNvSpPr>
            <a:spLocks noChangeArrowheads="1"/>
          </p:cNvSpPr>
          <p:nvPr/>
        </p:nvSpPr>
        <p:spPr bwMode="auto">
          <a:xfrm>
            <a:off x="3881438" y="2811464"/>
            <a:ext cx="85619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900kg</a:t>
            </a:r>
            <a:endParaRPr lang="en-US" altLang="zh-CN" baseline="3000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379" name="直接连接符 28"/>
          <p:cNvCxnSpPr>
            <a:cxnSpLocks noChangeShapeType="1"/>
          </p:cNvCxnSpPr>
          <p:nvPr/>
        </p:nvCxnSpPr>
        <p:spPr bwMode="auto">
          <a:xfrm rot="16200000" flipH="1">
            <a:off x="5135565" y="2290763"/>
            <a:ext cx="730250" cy="0"/>
          </a:xfrm>
          <a:prstGeom prst="line">
            <a:avLst/>
          </a:prstGeom>
          <a:noFill/>
          <a:ln w="25400">
            <a:solidFill>
              <a:srgbClr val="080808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0" name="矩形 30"/>
          <p:cNvSpPr>
            <a:spLocks noChangeArrowheads="1"/>
          </p:cNvSpPr>
          <p:nvPr/>
        </p:nvSpPr>
        <p:spPr bwMode="auto">
          <a:xfrm>
            <a:off x="5500692" y="1882777"/>
            <a:ext cx="1285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减少？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81" name="左大括号 29"/>
          <p:cNvSpPr/>
          <p:nvPr/>
        </p:nvSpPr>
        <p:spPr bwMode="auto">
          <a:xfrm rot="5400000">
            <a:off x="5715004" y="2074863"/>
            <a:ext cx="142875" cy="571500"/>
          </a:xfrm>
          <a:prstGeom prst="leftBrace">
            <a:avLst>
              <a:gd name="adj1" fmla="val 27759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382" name="组合 20"/>
          <p:cNvGrpSpPr/>
          <p:nvPr/>
        </p:nvGrpSpPr>
        <p:grpSpPr bwMode="auto">
          <a:xfrm>
            <a:off x="5500688" y="2525715"/>
            <a:ext cx="571500" cy="142875"/>
            <a:chOff x="3071802" y="5011925"/>
            <a:chExt cx="1000134" cy="133175"/>
          </a:xfrm>
        </p:grpSpPr>
        <p:cxnSp>
          <p:nvCxnSpPr>
            <p:cNvPr id="15383" name="直接连接符 21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4" name="直接连接符 23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8" grpId="0"/>
      <p:bldP spid="50" grpId="0"/>
      <p:bldP spid="51" grpId="0"/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696917" y="1006475"/>
            <a:ext cx="814387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1、春蕾小学去年毕业的学生有160人，今年毕业的学生比去年毕业的学生增加15%，今年毕业的学生有多少人？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（1）画图表示出今年毕业的学生与去年毕业的学生之间的关系。</a:t>
            </a: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358904" y="2836863"/>
            <a:ext cx="19288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去年毕业生数</a:t>
            </a:r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1358904" y="3622675"/>
            <a:ext cx="19288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今年毕业生数</a:t>
            </a:r>
          </a:p>
        </p:txBody>
      </p:sp>
      <p:grpSp>
        <p:nvGrpSpPr>
          <p:cNvPr id="12" name="组合 21"/>
          <p:cNvGrpSpPr/>
          <p:nvPr/>
        </p:nvGrpSpPr>
        <p:grpSpPr bwMode="auto">
          <a:xfrm>
            <a:off x="3071813" y="2859088"/>
            <a:ext cx="2571750" cy="131762"/>
            <a:chOff x="3071802" y="5011925"/>
            <a:chExt cx="1000134" cy="133175"/>
          </a:xfrm>
        </p:grpSpPr>
        <p:cxnSp>
          <p:nvCxnSpPr>
            <p:cNvPr id="16402" name="直接连接符 7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3" name="直接连接符 11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4" name="直接连接符 19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" name="组合 22"/>
          <p:cNvGrpSpPr/>
          <p:nvPr/>
        </p:nvGrpSpPr>
        <p:grpSpPr bwMode="auto">
          <a:xfrm>
            <a:off x="3143250" y="3633790"/>
            <a:ext cx="3143250" cy="142875"/>
            <a:chOff x="3071802" y="5011925"/>
            <a:chExt cx="1000134" cy="133175"/>
          </a:xfrm>
        </p:grpSpPr>
        <p:cxnSp>
          <p:nvCxnSpPr>
            <p:cNvPr id="16399" name="直接连接符 23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0" name="直接连接符 24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1" name="直接连接符 25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8680" name="左大括号 30"/>
          <p:cNvSpPr/>
          <p:nvPr/>
        </p:nvSpPr>
        <p:spPr bwMode="auto">
          <a:xfrm rot="16200000">
            <a:off x="4251329" y="1882776"/>
            <a:ext cx="212725" cy="2571750"/>
          </a:xfrm>
          <a:prstGeom prst="leftBrace">
            <a:avLst>
              <a:gd name="adj1" fmla="val 27873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1" name="左大括号 31"/>
          <p:cNvSpPr/>
          <p:nvPr/>
        </p:nvSpPr>
        <p:spPr bwMode="auto">
          <a:xfrm rot="16200000">
            <a:off x="4643441" y="2347913"/>
            <a:ext cx="142875" cy="3143250"/>
          </a:xfrm>
          <a:prstGeom prst="leftBrace">
            <a:avLst>
              <a:gd name="adj1" fmla="val 27602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2" name="矩形 32"/>
          <p:cNvSpPr>
            <a:spLocks noChangeArrowheads="1"/>
          </p:cNvSpPr>
          <p:nvPr/>
        </p:nvSpPr>
        <p:spPr bwMode="auto">
          <a:xfrm>
            <a:off x="3970342" y="3276600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160</a:t>
            </a:r>
            <a:endParaRPr lang="en-US" altLang="zh-CN" baseline="30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3" name="矩形 33"/>
          <p:cNvSpPr>
            <a:spLocks noChangeArrowheads="1"/>
          </p:cNvSpPr>
          <p:nvPr/>
        </p:nvSpPr>
        <p:spPr bwMode="auto">
          <a:xfrm>
            <a:off x="4214816" y="3990975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？人</a:t>
            </a:r>
          </a:p>
        </p:txBody>
      </p:sp>
      <p:cxnSp>
        <p:nvCxnSpPr>
          <p:cNvPr id="28684" name="直接连接符 35"/>
          <p:cNvCxnSpPr>
            <a:cxnSpLocks noChangeShapeType="1"/>
          </p:cNvCxnSpPr>
          <p:nvPr/>
        </p:nvCxnSpPr>
        <p:spPr bwMode="auto">
          <a:xfrm rot="5400000">
            <a:off x="5145090" y="3276602"/>
            <a:ext cx="998538" cy="1587"/>
          </a:xfrm>
          <a:prstGeom prst="line">
            <a:avLst/>
          </a:prstGeom>
          <a:noFill/>
          <a:ln w="25400">
            <a:solidFill>
              <a:srgbClr val="080808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5" name="左大括号 37"/>
          <p:cNvSpPr/>
          <p:nvPr/>
        </p:nvSpPr>
        <p:spPr bwMode="auto">
          <a:xfrm rot="16200000" flipH="1">
            <a:off x="5891217" y="3236915"/>
            <a:ext cx="142875" cy="644525"/>
          </a:xfrm>
          <a:prstGeom prst="leftBrace">
            <a:avLst>
              <a:gd name="adj1" fmla="val 27819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6" name="矩形 38"/>
          <p:cNvSpPr>
            <a:spLocks noChangeArrowheads="1"/>
          </p:cNvSpPr>
          <p:nvPr/>
        </p:nvSpPr>
        <p:spPr bwMode="auto">
          <a:xfrm>
            <a:off x="5715000" y="3028950"/>
            <a:ext cx="13516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增加了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15%</a:t>
            </a:r>
            <a:endParaRPr lang="zh-CN" altLang="en-US" baseline="30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80" grpId="0" bldLvl="0" animBg="1"/>
      <p:bldP spid="28681" grpId="0" bldLvl="0" animBg="1"/>
      <p:bldP spid="28682" grpId="0"/>
      <p:bldP spid="28683" grpId="0"/>
      <p:bldP spid="28685" grpId="0" bldLvl="0" animBg="1"/>
      <p:bldP spid="286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696917" y="1006475"/>
            <a:ext cx="814387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1、春蕾小学去年毕业的学生有160人，今年毕业的学生比去年毕业的学生增加15%，今年毕业的学生有多少人？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（2）列式解答问题。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828800" y="2894013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160×（1+15%）=184（人）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828800" y="3803650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答：今年毕业的学生有184人。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587375" y="1038225"/>
            <a:ext cx="66500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2、公园里原来有路灯40盏，如果把路灯的数量增加37.5%，公园里将会有多少盏路灯？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008188" y="2616200"/>
            <a:ext cx="4379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40×（1+37.5%）=55（盏）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008192" y="3867150"/>
            <a:ext cx="4986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答：公园里将会有55盏路灯。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587375" y="1038225"/>
            <a:ext cx="66500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、笑笑的存钱罐中有56元，淘气的存钱罐中的钱比笑笑多25%。淘气的存钱罐中有多少元？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195513" y="2633663"/>
            <a:ext cx="4379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56×（1+25%）=70（元）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892300" y="3725863"/>
            <a:ext cx="4986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答：淘气的存钱罐中有70元。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974729" y="993775"/>
            <a:ext cx="7013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、街心公园的总面积为24000平方米，其中建筑，道路等占公园总面积的25%，其余为绿地。街心公园的绿地面积有多少平方米？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436813" y="2408238"/>
            <a:ext cx="4843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24000×（1-25%）=18000（平方米）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436813" y="3317875"/>
            <a:ext cx="518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答：街心公园的绿地面积有18000平方米。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4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974729" y="993775"/>
            <a:ext cx="7013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、淘气调查了全部36名同学从家去学校的方式，其中25%的同学乘汽车，其余的同学全部是步行去学校。步行去学校的同学有多少名？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36800" y="2605089"/>
            <a:ext cx="4470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36×（1-25%）=27（名）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927229" y="3492502"/>
            <a:ext cx="5857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答：步行去学校的同学有</a:t>
            </a: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071567" y="976313"/>
            <a:ext cx="66817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原来的列车每小时行驶180km，现在高速列车的速度比原来提高了50%。现在高速列车每小时行驶多少千米？</a:t>
            </a:r>
          </a:p>
        </p:txBody>
      </p:sp>
      <p:pic>
        <p:nvPicPr>
          <p:cNvPr id="410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05088" y="2092327"/>
            <a:ext cx="281305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247775" y="1003300"/>
            <a:ext cx="665003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、（1）某试验田普通水稻的平均产量是每公顷5.6吨。该种新品种水稻后，平均产量为每公顷7吨。新品种水稻比普通水稻每公顷增长百分之几？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720979" y="2674938"/>
            <a:ext cx="4664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（7-5.6）÷5.6=0.25=25%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205042" y="3749675"/>
            <a:ext cx="5038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答：新品种水稻比普通水稻每公顷增长25%。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1247775" y="1003300"/>
            <a:ext cx="665003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、（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某试验区2010年新品种水稻的种植面积为2万公顷，2011年的种植面积比2010年增加25%，2011年新品种水稻的种植面积是多少万公顷？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720979" y="2674938"/>
            <a:ext cx="4664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2×（1+25%）=2.5（万公顷）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205042" y="3749675"/>
            <a:ext cx="5038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答：2011年新品种水稻的种植面积是2.5万公顷。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247775" y="1003300"/>
            <a:ext cx="665003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、（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）张大伯的一块农田去年种普通水稻，产量1200千克。今年改种新品种水稻后，产量比去年增产二成，今年的产量是多少千克？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427291" y="3730625"/>
            <a:ext cx="4664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1200×（1+20%）=1440（千克）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052642" y="4318000"/>
            <a:ext cx="5038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答：今年的产量是1440千克。</a:t>
            </a:r>
          </a:p>
        </p:txBody>
      </p:sp>
      <p:pic>
        <p:nvPicPr>
          <p:cNvPr id="24582" name="图片 -21474826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21154" y="2192339"/>
            <a:ext cx="40100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9" y="1219202"/>
            <a:ext cx="58721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求“比一个数增加（减少）百分之几的数是多少”通常可以采用两种方法：一种是先求出增加（减少）部分的具体数量，然后单位“1”所对应的具体数量加上（减去）这个数量；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38" y="2439988"/>
            <a:ext cx="58102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另一种是先求出增加（减少）后的数量是单位“1”的百分之几，然后用单位“1”的具体数量乘这个百分数。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画图的方法可以帮助我们分析题里的数量关系。</a:t>
            </a:r>
          </a:p>
        </p:txBody>
      </p:sp>
      <p:sp>
        <p:nvSpPr>
          <p:cNvPr id="25609" name="矩形 17"/>
          <p:cNvSpPr>
            <a:spLocks noChangeArrowheads="1"/>
          </p:cNvSpPr>
          <p:nvPr/>
        </p:nvSpPr>
        <p:spPr bwMode="auto">
          <a:xfrm>
            <a:off x="3225804" y="203202"/>
            <a:ext cx="29257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百分数的应用（二）</a:t>
            </a:r>
          </a:p>
          <a:p>
            <a:pPr algn="ctr"/>
            <a:endParaRPr lang="zh-CN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6627" name="副标题 2"/>
          <p:cNvSpPr txBox="1">
            <a:spLocks noChangeArrowheads="1"/>
          </p:cNvSpPr>
          <p:nvPr/>
        </p:nvSpPr>
        <p:spPr bwMode="auto">
          <a:xfrm>
            <a:off x="971550" y="1314450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1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1、课本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26628" name="副标题 2"/>
          <p:cNvSpPr txBox="1">
            <a:spLocks noChangeArrowheads="1"/>
          </p:cNvSpPr>
          <p:nvPr/>
        </p:nvSpPr>
        <p:spPr bwMode="auto">
          <a:xfrm>
            <a:off x="971550" y="2001839"/>
            <a:ext cx="72009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3、讨论：说说利用百分数的意义列方程解决实际问题。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573213"/>
            <a:ext cx="74406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1．进一步理解“增加百分之几”或“减少百分之几”的意义，加深对百分数意义的理解。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2．能解决“比一个数增加百分之几的数”或“比一个数减少百分之几的数”的实际问题，体会百分数与现实生活的密切联系。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703267" y="2027239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１、讨论：说说解答比一个数增加百分之几的数是多少的方法。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838200" y="865188"/>
            <a:ext cx="7772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红星村去年的棉花产量是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吨，今年比去年增产两成，今年的棉花产量是多少吨？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062292" y="2020888"/>
            <a:ext cx="26511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 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1+20%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420938" y="4002089"/>
            <a:ext cx="525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答：今年的棉花产量是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吨。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733675" y="3240088"/>
            <a:ext cx="26511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120(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吨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752729" y="2630489"/>
            <a:ext cx="26511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 × 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  <p:bldP spid="35849" grpId="0"/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1714500" y="915988"/>
            <a:ext cx="65659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原来的列车每小时行驶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180km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，现在高速列车的速度比原来提高了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。现在高速列车每小时行驶多少千米？</a:t>
            </a: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3" y="1925639"/>
            <a:ext cx="2933700" cy="194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矩形 4"/>
          <p:cNvSpPr>
            <a:spLocks noChangeArrowheads="1"/>
          </p:cNvSpPr>
          <p:nvPr/>
        </p:nvSpPr>
        <p:spPr bwMode="auto">
          <a:xfrm>
            <a:off x="2003425" y="2282827"/>
            <a:ext cx="1785938" cy="142875"/>
          </a:xfrm>
          <a:prstGeom prst="rect">
            <a:avLst/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9" name="Text Box 2"/>
          <p:cNvSpPr txBox="1">
            <a:spLocks noChangeArrowheads="1"/>
          </p:cNvSpPr>
          <p:nvPr/>
        </p:nvSpPr>
        <p:spPr bwMode="auto">
          <a:xfrm>
            <a:off x="931863" y="2068514"/>
            <a:ext cx="1143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原来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3789367" y="3140077"/>
            <a:ext cx="1000125" cy="14287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rgbClr val="080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lnSpc>
                <a:spcPct val="150000"/>
              </a:lnSpc>
              <a:buFontTx/>
              <a:buNone/>
              <a:defRPr/>
            </a:pP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1" name="Text Box 2"/>
          <p:cNvSpPr txBox="1">
            <a:spLocks noChangeArrowheads="1"/>
          </p:cNvSpPr>
          <p:nvPr/>
        </p:nvSpPr>
        <p:spPr bwMode="auto">
          <a:xfrm>
            <a:off x="860429" y="2925764"/>
            <a:ext cx="1285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现在</a:t>
            </a:r>
          </a:p>
        </p:txBody>
      </p:sp>
      <p:sp>
        <p:nvSpPr>
          <p:cNvPr id="3080" name="Text Box 2"/>
          <p:cNvSpPr txBox="1">
            <a:spLocks noChangeArrowheads="1"/>
          </p:cNvSpPr>
          <p:nvPr/>
        </p:nvSpPr>
        <p:spPr bwMode="auto">
          <a:xfrm>
            <a:off x="3646492" y="2282825"/>
            <a:ext cx="15001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相当于原来的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081" name="左大括号 17"/>
          <p:cNvSpPr/>
          <p:nvPr/>
        </p:nvSpPr>
        <p:spPr bwMode="auto">
          <a:xfrm rot="16200000">
            <a:off x="3325023" y="2031208"/>
            <a:ext cx="142875" cy="2786063"/>
          </a:xfrm>
          <a:prstGeom prst="leftBrace">
            <a:avLst>
              <a:gd name="adj1" fmla="val 27625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4" name="矩形 14"/>
          <p:cNvSpPr>
            <a:spLocks noChangeArrowheads="1"/>
          </p:cNvSpPr>
          <p:nvPr/>
        </p:nvSpPr>
        <p:spPr bwMode="auto">
          <a:xfrm>
            <a:off x="2003429" y="3140077"/>
            <a:ext cx="2786063" cy="142875"/>
          </a:xfrm>
          <a:prstGeom prst="rect">
            <a:avLst/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5" name="Text Box 2"/>
          <p:cNvSpPr txBox="1">
            <a:spLocks noChangeArrowheads="1"/>
          </p:cNvSpPr>
          <p:nvPr/>
        </p:nvSpPr>
        <p:spPr bwMode="auto">
          <a:xfrm>
            <a:off x="2360617" y="1854201"/>
            <a:ext cx="150018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180km</a:t>
            </a:r>
          </a:p>
        </p:txBody>
      </p:sp>
      <p:sp>
        <p:nvSpPr>
          <p:cNvPr id="3084" name="Text Box 2"/>
          <p:cNvSpPr txBox="1">
            <a:spLocks noChangeArrowheads="1"/>
          </p:cNvSpPr>
          <p:nvPr/>
        </p:nvSpPr>
        <p:spPr bwMode="auto">
          <a:xfrm>
            <a:off x="3003550" y="3497263"/>
            <a:ext cx="15001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</a:t>
            </a:r>
            <a:endParaRPr lang="zh-CN" altLang="en-US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503488" y="3995739"/>
            <a:ext cx="36433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180×50%=90</a:t>
            </a: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</a:t>
            </a: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503488" y="4470400"/>
            <a:ext cx="36433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</a:t>
            </a: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90=270</a:t>
            </a: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</a:t>
            </a: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3080" grpId="0"/>
      <p:bldP spid="3081" grpId="0" bldLvl="0" animBg="1"/>
      <p:bldP spid="3084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1868492" y="915988"/>
            <a:ext cx="62960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原来的列车每小时行驶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180km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，现在高速列车的速度比原来提高了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。现在高速列车每小时行驶多少千米？</a:t>
            </a:r>
          </a:p>
        </p:txBody>
      </p:sp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97513" y="1870075"/>
            <a:ext cx="3217862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2"/>
          <p:cNvSpPr txBox="1">
            <a:spLocks noChangeArrowheads="1"/>
          </p:cNvSpPr>
          <p:nvPr/>
        </p:nvSpPr>
        <p:spPr bwMode="auto">
          <a:xfrm>
            <a:off x="501650" y="1852614"/>
            <a:ext cx="1143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原来</a:t>
            </a:r>
          </a:p>
        </p:txBody>
      </p:sp>
      <p:sp>
        <p:nvSpPr>
          <p:cNvPr id="9223" name="Text Box 2"/>
          <p:cNvSpPr txBox="1">
            <a:spLocks noChangeArrowheads="1"/>
          </p:cNvSpPr>
          <p:nvPr/>
        </p:nvSpPr>
        <p:spPr bwMode="auto">
          <a:xfrm>
            <a:off x="430217" y="2709864"/>
            <a:ext cx="1285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现在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716088" y="3644902"/>
            <a:ext cx="36433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180×</a:t>
            </a: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644654" y="4079877"/>
            <a:ext cx="36433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=180×1.5</a:t>
            </a:r>
          </a:p>
        </p:txBody>
      </p:sp>
      <p:grpSp>
        <p:nvGrpSpPr>
          <p:cNvPr id="9226" name="组合 16"/>
          <p:cNvGrpSpPr/>
          <p:nvPr/>
        </p:nvGrpSpPr>
        <p:grpSpPr bwMode="auto">
          <a:xfrm>
            <a:off x="1550988" y="2076452"/>
            <a:ext cx="2571750" cy="131763"/>
            <a:chOff x="3071802" y="5011925"/>
            <a:chExt cx="1000134" cy="133175"/>
          </a:xfrm>
        </p:grpSpPr>
        <p:cxnSp>
          <p:nvCxnSpPr>
            <p:cNvPr id="9240" name="直接连接符 17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1" name="直接连接符 18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2" name="直接连接符 19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227" name="组合 20"/>
          <p:cNvGrpSpPr/>
          <p:nvPr/>
        </p:nvGrpSpPr>
        <p:grpSpPr bwMode="auto">
          <a:xfrm>
            <a:off x="1622425" y="2851152"/>
            <a:ext cx="3143250" cy="142875"/>
            <a:chOff x="3071802" y="5011925"/>
            <a:chExt cx="1000134" cy="133175"/>
          </a:xfrm>
        </p:grpSpPr>
        <p:cxnSp>
          <p:nvCxnSpPr>
            <p:cNvPr id="9237" name="直接连接符 21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8" name="直接连接符 22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9" name="直接连接符 23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228" name="左大括号 24"/>
          <p:cNvSpPr/>
          <p:nvPr/>
        </p:nvSpPr>
        <p:spPr bwMode="auto">
          <a:xfrm rot="16200000">
            <a:off x="2729708" y="1100932"/>
            <a:ext cx="214313" cy="2571750"/>
          </a:xfrm>
          <a:prstGeom prst="leftBrace">
            <a:avLst>
              <a:gd name="adj1" fmla="val 27722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7" name="左大括号 25"/>
          <p:cNvSpPr/>
          <p:nvPr/>
        </p:nvSpPr>
        <p:spPr bwMode="auto">
          <a:xfrm rot="16200000">
            <a:off x="3122616" y="1565276"/>
            <a:ext cx="142875" cy="3143250"/>
          </a:xfrm>
          <a:prstGeom prst="leftBrace">
            <a:avLst>
              <a:gd name="adj1" fmla="val 27704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0" name="矩形 26"/>
          <p:cNvSpPr>
            <a:spLocks noChangeArrowheads="1"/>
          </p:cNvSpPr>
          <p:nvPr/>
        </p:nvSpPr>
        <p:spPr bwMode="auto">
          <a:xfrm>
            <a:off x="2408242" y="2351089"/>
            <a:ext cx="9300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180km</a:t>
            </a:r>
            <a:endParaRPr lang="en-US" altLang="zh-CN" baseline="3000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9" name="矩形 27"/>
          <p:cNvSpPr>
            <a:spLocks noChangeArrowheads="1"/>
          </p:cNvSpPr>
          <p:nvPr/>
        </p:nvSpPr>
        <p:spPr bwMode="auto">
          <a:xfrm>
            <a:off x="2693989" y="3136902"/>
            <a:ext cx="63831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?km</a:t>
            </a:r>
            <a:endParaRPr lang="en-US" altLang="zh-CN" baseline="3000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10" name="直接连接符 28"/>
          <p:cNvCxnSpPr>
            <a:cxnSpLocks noChangeShapeType="1"/>
          </p:cNvCxnSpPr>
          <p:nvPr/>
        </p:nvCxnSpPr>
        <p:spPr bwMode="auto">
          <a:xfrm rot="5400000">
            <a:off x="3624265" y="2493965"/>
            <a:ext cx="998537" cy="1587"/>
          </a:xfrm>
          <a:prstGeom prst="line">
            <a:avLst/>
          </a:prstGeom>
          <a:noFill/>
          <a:ln w="25400">
            <a:solidFill>
              <a:srgbClr val="080808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1" name="矩形 30"/>
          <p:cNvSpPr>
            <a:spLocks noChangeArrowheads="1"/>
          </p:cNvSpPr>
          <p:nvPr/>
        </p:nvSpPr>
        <p:spPr bwMode="auto">
          <a:xfrm>
            <a:off x="4073528" y="2001838"/>
            <a:ext cx="14017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提高了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12" name="左大括号 29"/>
          <p:cNvSpPr/>
          <p:nvPr/>
        </p:nvSpPr>
        <p:spPr bwMode="auto">
          <a:xfrm rot="5400000">
            <a:off x="4359279" y="2424113"/>
            <a:ext cx="142875" cy="571500"/>
          </a:xfrm>
          <a:prstGeom prst="leftBrace">
            <a:avLst>
              <a:gd name="adj1" fmla="val 27759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1622429" y="4470400"/>
            <a:ext cx="36433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=270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4073529" y="4418014"/>
            <a:ext cx="39290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答：现在高速列车每小时行驶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270km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4107" grpId="0" bldLvl="0" animBg="1"/>
      <p:bldP spid="4109" grpId="0"/>
      <p:bldP spid="4111" grpId="0"/>
      <p:bldP spid="4112" grpId="0" bldLvl="0" animBg="1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1633542" y="1477963"/>
            <a:ext cx="6713537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求“比一个数增加（减少）百分之几的数是多少”通常可以采用两种方法：一种是先求出增加（减少）部分的具体数量，然后单位“1”所对应的具体数量加上（减去）这个数量；</a:t>
            </a:r>
          </a:p>
        </p:txBody>
      </p:sp>
      <p:sp>
        <p:nvSpPr>
          <p:cNvPr id="30726" name="Text Box 2"/>
          <p:cNvSpPr txBox="1">
            <a:spLocks noChangeArrowheads="1"/>
          </p:cNvSpPr>
          <p:nvPr/>
        </p:nvSpPr>
        <p:spPr bwMode="auto">
          <a:xfrm>
            <a:off x="1704979" y="3379788"/>
            <a:ext cx="66405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另一种是先求出增加（减少）后的数量是单位“1”的百分之几，然后用单位“1”的具体数量乘这个百分数。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1267" name="矩形 7"/>
          <p:cNvSpPr>
            <a:spLocks noChangeArrowheads="1"/>
          </p:cNvSpPr>
          <p:nvPr/>
        </p:nvSpPr>
        <p:spPr bwMode="auto">
          <a:xfrm>
            <a:off x="1631954" y="1143002"/>
            <a:ext cx="5457825" cy="2169825"/>
          </a:xfrm>
          <a:prstGeom prst="rect">
            <a:avLst/>
          </a:prstGeom>
          <a:noFill/>
          <a:ln w="63500" cmpd="thinThick">
            <a:solidFill>
              <a:srgbClr val="66CCFF">
                <a:alpha val="50195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）一种小麦，烘干前的质量是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 kg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）烘干后的质量减少了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）小麦烘干后的质量是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900 kg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）小麦烘干后质量减少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 kg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选择两个信息，然后提出一个问题，并试着解决。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1374</Words>
  <Application>Microsoft Office PowerPoint</Application>
  <PresentationFormat>自定义</PresentationFormat>
  <Paragraphs>149</Paragraphs>
  <Slides>24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2023-01-16T15:14:20Z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53EFAB3F3EE7429C89791AD36C40C807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