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28" r:id="rId2"/>
    <p:sldId id="623" r:id="rId3"/>
    <p:sldId id="609" r:id="rId4"/>
    <p:sldId id="621" r:id="rId5"/>
    <p:sldId id="618" r:id="rId6"/>
    <p:sldId id="624" r:id="rId7"/>
    <p:sldId id="622" r:id="rId8"/>
    <p:sldId id="626" r:id="rId9"/>
    <p:sldId id="627" r:id="rId10"/>
    <p:sldId id="628" r:id="rId11"/>
    <p:sldId id="629" r:id="rId12"/>
    <p:sldId id="631" r:id="rId13"/>
    <p:sldId id="620" r:id="rId14"/>
    <p:sldId id="632" r:id="rId15"/>
    <p:sldId id="633" r:id="rId16"/>
    <p:sldId id="596" r:id="rId17"/>
    <p:sldId id="634" r:id="rId18"/>
    <p:sldId id="636" r:id="rId19"/>
    <p:sldId id="617" r:id="rId20"/>
    <p:sldId id="345" r:id="rId21"/>
  </p:sldIdLst>
  <p:sldSz cx="9144000" cy="6858000" type="screen4x3"/>
  <p:notesSz cx="6858000" cy="9144000"/>
  <p:custDataLst>
    <p:tags r:id="rId24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0FCF8"/>
    <a:srgbClr val="3EE6E2"/>
    <a:srgbClr val="F8ADC6"/>
    <a:srgbClr val="CC00FF"/>
    <a:srgbClr val="FF0066"/>
    <a:srgbClr val="DA674A"/>
    <a:srgbClr val="2351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9629" autoAdjust="0"/>
  </p:normalViewPr>
  <p:slideViewPr>
    <p:cSldViewPr>
      <p:cViewPr>
        <p:scale>
          <a:sx n="100" d="100"/>
          <a:sy n="100" d="100"/>
        </p:scale>
        <p:origin x="-318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26A2AC2-6404-466E-A3E0-C77BBD6E7957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2831E95A-7385-4E0F-B2CE-C7D644D3D187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5EB8A452-64D8-4DA1-B0DE-448F1D4A8D98}" type="slidenum">
              <a:rPr lang="zh-CN" altLang="en-US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99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5352C12-F9A6-4683-96DA-CAB1F8AA2829}" type="slidenum">
              <a:rPr lang="zh-CN" altLang="en-US">
                <a:latin typeface="Calibri" panose="020F0502020204030204" pitchFamily="34" charset="0"/>
              </a:rPr>
              <a:t>19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4A634CE0-BC8F-4C8A-9C16-1BA2C0D8F8DA}" type="slidenum">
              <a:rPr lang="zh-CN" altLang="en-US">
                <a:latin typeface="Calibri" panose="020F0502020204030204" pitchFamily="34" charset="0"/>
              </a:rPr>
              <a:t>20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16F27A6-C43F-4355-8E38-D780445EDED2}" type="slidenum">
              <a:rPr lang="zh-CN" altLang="en-US">
                <a:latin typeface="Calibri" panose="020F0502020204030204" pitchFamily="34" charset="0"/>
              </a:rPr>
              <a:t>3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dirty="0" smtClean="0"/>
          </a:p>
        </p:txBody>
      </p:sp>
      <p:sp>
        <p:nvSpPr>
          <p:cNvPr id="174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D5679CD-C83F-4768-93B1-806C8AF98F65}" type="slidenum">
              <a:rPr lang="zh-CN" altLang="en-US">
                <a:latin typeface="Calibri" panose="020F0502020204030204" pitchFamily="34" charset="0"/>
              </a:rPr>
              <a:t>4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D4F9AF74-7513-4967-AC9D-3290B3A7E86E}" type="slidenum">
              <a:rPr lang="zh-CN" altLang="en-US">
                <a:latin typeface="Calibri" panose="020F0502020204030204" pitchFamily="34" charset="0"/>
              </a:rPr>
              <a:t>5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1D6B8A9E-77BA-415E-AD7E-25D1F0DEB58C}" type="slidenum">
              <a:rPr lang="zh-CN" altLang="en-US">
                <a:latin typeface="Calibri" panose="020F0502020204030204" pitchFamily="34" charset="0"/>
              </a:rPr>
              <a:t>6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49E4CB3-DE74-4E05-B538-60E72C99D9A0}" type="slidenum">
              <a:rPr lang="zh-CN" altLang="en-US">
                <a:latin typeface="Calibri" panose="020F0502020204030204" pitchFamily="34" charset="0"/>
              </a:rPr>
              <a:t>13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0CA8C5B-BEC6-44F8-810F-8611ED77C34C}" type="slidenum">
              <a:rPr lang="zh-CN" altLang="en-US">
                <a:latin typeface="Calibri" panose="020F0502020204030204" pitchFamily="34" charset="0"/>
              </a:rPr>
              <a:t>14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37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45D73BF5-0FF7-4DB8-9475-C7ED180759BB}" type="slidenum">
              <a:rPr lang="zh-CN" altLang="en-US">
                <a:latin typeface="Calibri" panose="020F0502020204030204" pitchFamily="34" charset="0"/>
              </a:rPr>
              <a:t>15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E3B1B83-0D09-4B75-A194-9F57E3A07C82}" type="slidenum">
              <a:rPr lang="zh-CN" altLang="en-US">
                <a:latin typeface="Calibri" panose="020F0502020204030204" pitchFamily="34" charset="0"/>
              </a:rPr>
              <a:t>17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 bwMode="gray">
          <a:xfrm>
            <a:off x="-12700" y="2348880"/>
            <a:ext cx="9156700" cy="3660775"/>
          </a:xfrm>
          <a:custGeom>
            <a:avLst/>
            <a:gdLst>
              <a:gd name="T0" fmla="*/ 2147483646 w 9991"/>
              <a:gd name="T1" fmla="*/ 2147483646 h 9927"/>
              <a:gd name="T2" fmla="*/ 2147483646 w 9991"/>
              <a:gd name="T3" fmla="*/ 2147483646 h 9927"/>
              <a:gd name="T4" fmla="*/ 2147483646 w 9991"/>
              <a:gd name="T5" fmla="*/ 2147483646 h 9927"/>
              <a:gd name="T6" fmla="*/ 2147483646 w 9991"/>
              <a:gd name="T7" fmla="*/ 2147483646 h 9927"/>
              <a:gd name="T8" fmla="*/ 2147483646 w 9991"/>
              <a:gd name="T9" fmla="*/ 2147483646 h 9927"/>
              <a:gd name="T10" fmla="*/ 2147483646 w 9991"/>
              <a:gd name="T11" fmla="*/ 2147483646 h 9927"/>
              <a:gd name="T12" fmla="*/ 2147483646 w 9991"/>
              <a:gd name="T13" fmla="*/ 2147483646 h 9927"/>
              <a:gd name="T14" fmla="*/ 2147483646 w 9991"/>
              <a:gd name="T15" fmla="*/ 2147483646 h 9927"/>
              <a:gd name="T16" fmla="*/ 2147483646 w 9991"/>
              <a:gd name="T17" fmla="*/ 2147483646 h 992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991" h="9927">
                <a:moveTo>
                  <a:pt x="12" y="470"/>
                </a:moveTo>
                <a:cubicBezTo>
                  <a:pt x="251" y="271"/>
                  <a:pt x="997" y="-44"/>
                  <a:pt x="2383" y="6"/>
                </a:cubicBezTo>
                <a:cubicBezTo>
                  <a:pt x="3769" y="51"/>
                  <a:pt x="5829" y="1766"/>
                  <a:pt x="7031" y="2363"/>
                </a:cubicBezTo>
                <a:cubicBezTo>
                  <a:pt x="8233" y="2959"/>
                  <a:pt x="9752" y="863"/>
                  <a:pt x="9991" y="445"/>
                </a:cubicBezTo>
                <a:cubicBezTo>
                  <a:pt x="9987" y="3252"/>
                  <a:pt x="9993" y="6085"/>
                  <a:pt x="9989" y="8892"/>
                </a:cubicBezTo>
                <a:cubicBezTo>
                  <a:pt x="8652" y="9952"/>
                  <a:pt x="7961" y="9510"/>
                  <a:pt x="6861" y="9330"/>
                </a:cubicBezTo>
                <a:cubicBezTo>
                  <a:pt x="5761" y="9150"/>
                  <a:pt x="4694" y="7715"/>
                  <a:pt x="3391" y="7814"/>
                </a:cubicBezTo>
                <a:cubicBezTo>
                  <a:pt x="2252" y="7798"/>
                  <a:pt x="-9" y="9906"/>
                  <a:pt x="1" y="9927"/>
                </a:cubicBezTo>
                <a:cubicBezTo>
                  <a:pt x="12" y="9956"/>
                  <a:pt x="12" y="2309"/>
                  <a:pt x="12" y="470"/>
                </a:cubicBezTo>
                <a:close/>
              </a:path>
            </a:pathLst>
          </a:custGeom>
          <a:solidFill>
            <a:srgbClr val="00B05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" name="Freeform 3"/>
          <p:cNvSpPr/>
          <p:nvPr/>
        </p:nvSpPr>
        <p:spPr bwMode="gray">
          <a:xfrm>
            <a:off x="-4763" y="2666380"/>
            <a:ext cx="9153526" cy="3025775"/>
          </a:xfrm>
          <a:custGeom>
            <a:avLst/>
            <a:gdLst>
              <a:gd name="T0" fmla="*/ 2147483646 w 10000"/>
              <a:gd name="T1" fmla="*/ 2147483646 h 9999"/>
              <a:gd name="T2" fmla="*/ 2147483646 w 10000"/>
              <a:gd name="T3" fmla="*/ 2147483646 h 9999"/>
              <a:gd name="T4" fmla="*/ 2147483646 w 10000"/>
              <a:gd name="T5" fmla="*/ 2147483646 h 9999"/>
              <a:gd name="T6" fmla="*/ 2147483646 w 10000"/>
              <a:gd name="T7" fmla="*/ 2147483646 h 9999"/>
              <a:gd name="T8" fmla="*/ 2147483646 w 10000"/>
              <a:gd name="T9" fmla="*/ 2147483646 h 9999"/>
              <a:gd name="T10" fmla="*/ 2147483646 w 10000"/>
              <a:gd name="T11" fmla="*/ 2147483646 h 9999"/>
              <a:gd name="T12" fmla="*/ 2147483646 w 10000"/>
              <a:gd name="T13" fmla="*/ 2147483646 h 9999"/>
              <a:gd name="T14" fmla="*/ 2147483646 w 10000"/>
              <a:gd name="T15" fmla="*/ 2147483646 h 9999"/>
              <a:gd name="T16" fmla="*/ 2147483646 w 10000"/>
              <a:gd name="T17" fmla="*/ 2147483646 h 999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000" h="9999">
                <a:moveTo>
                  <a:pt x="1" y="1304"/>
                </a:moveTo>
                <a:cubicBezTo>
                  <a:pt x="241" y="1111"/>
                  <a:pt x="1129" y="-48"/>
                  <a:pt x="2512" y="2"/>
                </a:cubicBezTo>
                <a:cubicBezTo>
                  <a:pt x="3895" y="51"/>
                  <a:pt x="5997" y="2229"/>
                  <a:pt x="7245" y="2348"/>
                </a:cubicBezTo>
                <a:cubicBezTo>
                  <a:pt x="8493" y="2467"/>
                  <a:pt x="9761" y="1130"/>
                  <a:pt x="10000" y="718"/>
                </a:cubicBezTo>
                <a:lnTo>
                  <a:pt x="10000" y="8931"/>
                </a:lnTo>
                <a:cubicBezTo>
                  <a:pt x="8534" y="10154"/>
                  <a:pt x="8060" y="10101"/>
                  <a:pt x="6938" y="9866"/>
                </a:cubicBezTo>
                <a:cubicBezTo>
                  <a:pt x="5816" y="9631"/>
                  <a:pt x="4571" y="7420"/>
                  <a:pt x="3272" y="7519"/>
                </a:cubicBezTo>
                <a:cubicBezTo>
                  <a:pt x="2132" y="7505"/>
                  <a:pt x="-9" y="9706"/>
                  <a:pt x="1" y="9731"/>
                </a:cubicBezTo>
                <a:cubicBezTo>
                  <a:pt x="12" y="9757"/>
                  <a:pt x="1" y="3139"/>
                  <a:pt x="1" y="130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395536" y="3344698"/>
            <a:ext cx="6696744" cy="1720077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10000"/>
              </a:lnSpc>
              <a:defRPr sz="4200" b="0" baseline="0">
                <a:solidFill>
                  <a:schemeClr val="bg1"/>
                </a:solidFill>
                <a:effectLst>
                  <a:outerShdw blurRad="50800" dist="38100" dir="2700000" sx="99000" sy="99000" algn="tl" rotWithShape="0">
                    <a:schemeClr val="accent1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6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B4EDE-AE76-409E-BAAE-D4F926DF68C7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CB4D00-E6B1-437C-BB5F-A9E23F47AA1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8F1078-031E-4CB2-911E-D2A29E35E433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A243-CD77-4706-AA8F-95DBE5D2000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/>
          <p:nvPr userDrawn="1"/>
        </p:nvSpPr>
        <p:spPr bwMode="auto">
          <a:xfrm>
            <a:off x="539750" y="836613"/>
            <a:ext cx="5903913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EE2FF-7EF8-4372-A575-1E72107D31FA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FF867-51D0-4620-8F01-BFACF64CF0A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/>
          <p:nvPr userDrawn="1"/>
        </p:nvSpPr>
        <p:spPr bwMode="auto">
          <a:xfrm>
            <a:off x="539750" y="836613"/>
            <a:ext cx="5903913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EE2FF-7EF8-4372-A575-1E72107D31FA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FF867-51D0-4620-8F01-BFACF64CF0A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图片 1"/>
          <p:cNvSpPr>
            <a:spLocks noChangeAspect="1"/>
          </p:cNvSpPr>
          <p:nvPr userDrawn="1"/>
        </p:nvSpPr>
        <p:spPr bwMode="auto">
          <a:xfrm>
            <a:off x="142875" y="4786313"/>
            <a:ext cx="3028950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 smtClean="0"/>
          </a:p>
        </p:txBody>
      </p:sp>
      <p:sp>
        <p:nvSpPr>
          <p:cNvPr id="1027" name="任意多边形 15"/>
          <p:cNvSpPr/>
          <p:nvPr/>
        </p:nvSpPr>
        <p:spPr bwMode="gray">
          <a:xfrm>
            <a:off x="0" y="-100013"/>
            <a:ext cx="9164638" cy="1216026"/>
          </a:xfrm>
          <a:custGeom>
            <a:avLst/>
            <a:gdLst>
              <a:gd name="T0" fmla="*/ 9169885 w 9164371"/>
              <a:gd name="T1" fmla="*/ 3 h 1402412"/>
              <a:gd name="T2" fmla="*/ 9179423 w 9164371"/>
              <a:gd name="T3" fmla="*/ 3 h 1402412"/>
              <a:gd name="T4" fmla="*/ 9164094 w 9164371"/>
              <a:gd name="T5" fmla="*/ 3 h 1402412"/>
              <a:gd name="T6" fmla="*/ 6515340 w 9164371"/>
              <a:gd name="T7" fmla="*/ 3 h 1402412"/>
              <a:gd name="T8" fmla="*/ 3121619 w 9164371"/>
              <a:gd name="T9" fmla="*/ 3 h 1402412"/>
              <a:gd name="T10" fmla="*/ 8750 w 9164371"/>
              <a:gd name="T11" fmla="*/ 3 h 1402412"/>
              <a:gd name="T12" fmla="*/ 0 w 9164371"/>
              <a:gd name="T13" fmla="*/ 3 h 1402412"/>
              <a:gd name="T14" fmla="*/ 0 w 9164371"/>
              <a:gd name="T15" fmla="*/ 3 h 1402412"/>
              <a:gd name="T16" fmla="*/ 6435 w 9164371"/>
              <a:gd name="T17" fmla="*/ 3 h 1402412"/>
              <a:gd name="T18" fmla="*/ 2213198 w 9164371"/>
              <a:gd name="T19" fmla="*/ 3 h 1402412"/>
              <a:gd name="T20" fmla="*/ 6461520 w 9164371"/>
              <a:gd name="T21" fmla="*/ 3 h 1402412"/>
              <a:gd name="T22" fmla="*/ 9190302 w 9164371"/>
              <a:gd name="T23" fmla="*/ 0 h 1402412"/>
              <a:gd name="T24" fmla="*/ 9169885 w 9164371"/>
              <a:gd name="T25" fmla="*/ 3 h 1402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164371" h="1402412">
                <a:moveTo>
                  <a:pt x="9143999" y="7114"/>
                </a:moveTo>
                <a:lnTo>
                  <a:pt x="9153524" y="1327097"/>
                </a:lnTo>
                <a:lnTo>
                  <a:pt x="9138229" y="1266501"/>
                </a:lnTo>
                <a:cubicBezTo>
                  <a:pt x="8118814" y="1354137"/>
                  <a:pt x="7501188" y="1301225"/>
                  <a:pt x="6496949" y="1258323"/>
                </a:cubicBezTo>
                <a:cubicBezTo>
                  <a:pt x="5492710" y="1215421"/>
                  <a:pt x="4194158" y="985696"/>
                  <a:pt x="3112792" y="1009086"/>
                </a:cubicBezTo>
                <a:cubicBezTo>
                  <a:pt x="2031426" y="1032476"/>
                  <a:pt x="456202" y="1253638"/>
                  <a:pt x="8750" y="1398665"/>
                </a:cubicBezTo>
                <a:lnTo>
                  <a:pt x="0" y="1402412"/>
                </a:lnTo>
                <a:lnTo>
                  <a:pt x="0" y="100989"/>
                </a:lnTo>
                <a:lnTo>
                  <a:pt x="6435" y="188191"/>
                </a:lnTo>
                <a:cubicBezTo>
                  <a:pt x="324619" y="155765"/>
                  <a:pt x="1067215" y="6580"/>
                  <a:pt x="2206990" y="12136"/>
                </a:cubicBezTo>
                <a:cubicBezTo>
                  <a:pt x="3509588" y="18486"/>
                  <a:pt x="5287044" y="294711"/>
                  <a:pt x="6443284" y="343923"/>
                </a:cubicBezTo>
                <a:cubicBezTo>
                  <a:pt x="7453571" y="386984"/>
                  <a:pt x="8737712" y="155358"/>
                  <a:pt x="9164371" y="0"/>
                </a:cubicBezTo>
                <a:lnTo>
                  <a:pt x="9143999" y="7114"/>
                </a:lnTo>
                <a:close/>
              </a:path>
            </a:pathLst>
          </a:custGeom>
          <a:solidFill>
            <a:srgbClr val="00B050">
              <a:alpha val="40784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8" name="任意多边形 13"/>
          <p:cNvSpPr/>
          <p:nvPr/>
        </p:nvSpPr>
        <p:spPr bwMode="gray">
          <a:xfrm>
            <a:off x="0" y="115888"/>
            <a:ext cx="9144000" cy="731837"/>
          </a:xfrm>
          <a:custGeom>
            <a:avLst/>
            <a:gdLst>
              <a:gd name="T0" fmla="*/ 2248413 w 9144000"/>
              <a:gd name="T1" fmla="*/ 2 h 965363"/>
              <a:gd name="T2" fmla="*/ 6686052 w 9144000"/>
              <a:gd name="T3" fmla="*/ 2 h 965363"/>
              <a:gd name="T4" fmla="*/ 8995103 w 9144000"/>
              <a:gd name="T5" fmla="*/ 2 h 965363"/>
              <a:gd name="T6" fmla="*/ 9144000 w 9144000"/>
              <a:gd name="T7" fmla="*/ 2 h 965363"/>
              <a:gd name="T8" fmla="*/ 9144000 w 9144000"/>
              <a:gd name="T9" fmla="*/ 2 h 965363"/>
              <a:gd name="T10" fmla="*/ 8848319 w 9144000"/>
              <a:gd name="T11" fmla="*/ 2 h 965363"/>
              <a:gd name="T12" fmla="*/ 6345199 w 9144000"/>
              <a:gd name="T13" fmla="*/ 2 h 965363"/>
              <a:gd name="T14" fmla="*/ 2898982 w 9144000"/>
              <a:gd name="T15" fmla="*/ 2 h 965363"/>
              <a:gd name="T16" fmla="*/ 209006 w 9144000"/>
              <a:gd name="T17" fmla="*/ 2 h 965363"/>
              <a:gd name="T18" fmla="*/ 0 w 9144000"/>
              <a:gd name="T19" fmla="*/ 2 h 965363"/>
              <a:gd name="T20" fmla="*/ 0 w 9144000"/>
              <a:gd name="T21" fmla="*/ 2 h 965363"/>
              <a:gd name="T22" fmla="*/ 102745 w 9144000"/>
              <a:gd name="T23" fmla="*/ 2 h 965363"/>
              <a:gd name="T24" fmla="*/ 2248413 w 9144000"/>
              <a:gd name="T25" fmla="*/ 2 h 9653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144000" h="965363">
                <a:moveTo>
                  <a:pt x="2248413" y="97"/>
                </a:moveTo>
                <a:cubicBezTo>
                  <a:pt x="3554467" y="4859"/>
                  <a:pt x="5527480" y="190597"/>
                  <a:pt x="6686052" y="230284"/>
                </a:cubicBezTo>
                <a:cubicBezTo>
                  <a:pt x="7556209" y="260050"/>
                  <a:pt x="8488126" y="169265"/>
                  <a:pt x="8995103" y="104599"/>
                </a:cubicBezTo>
                <a:lnTo>
                  <a:pt x="9144000" y="84263"/>
                </a:lnTo>
                <a:lnTo>
                  <a:pt x="9144000" y="895147"/>
                </a:lnTo>
                <a:lnTo>
                  <a:pt x="8848319" y="918357"/>
                </a:lnTo>
                <a:cubicBezTo>
                  <a:pt x="7751831" y="993127"/>
                  <a:pt x="7033459" y="962915"/>
                  <a:pt x="6345199" y="935134"/>
                </a:cubicBezTo>
                <a:cubicBezTo>
                  <a:pt x="5560254" y="903384"/>
                  <a:pt x="4126379" y="709709"/>
                  <a:pt x="2898982" y="719234"/>
                </a:cubicBezTo>
                <a:cubicBezTo>
                  <a:pt x="2091505" y="718043"/>
                  <a:pt x="800095" y="863300"/>
                  <a:pt x="209006" y="937342"/>
                </a:cubicBezTo>
                <a:lnTo>
                  <a:pt x="0" y="964474"/>
                </a:lnTo>
                <a:lnTo>
                  <a:pt x="0" y="156255"/>
                </a:lnTo>
                <a:lnTo>
                  <a:pt x="102745" y="141409"/>
                </a:lnTo>
                <a:cubicBezTo>
                  <a:pt x="453405" y="92965"/>
                  <a:pt x="1268871" y="-3475"/>
                  <a:pt x="2248413" y="9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A8F1078-031E-4CB2-911E-D2A29E35E433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9D9D9D"/>
                </a:solidFill>
              </a:defRPr>
            </a:lvl1pPr>
          </a:lstStyle>
          <a:p>
            <a:fld id="{1820A243-CD77-4706-AA8F-95DBE5D2000D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447675" indent="-361950" algn="just" rtl="0" eaLnBrk="0" fontAlgn="base" hangingPunct="0">
        <a:lnSpc>
          <a:spcPct val="110000"/>
        </a:lnSpc>
        <a:spcBef>
          <a:spcPts val="18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"/>
        <a:defRPr sz="2000" kern="1200">
          <a:solidFill>
            <a:srgbClr val="6EAA2E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1pPr>
      <a:lvl2pPr marL="447675" indent="-447675" algn="just" rtl="0" eaLnBrk="0" fontAlgn="base" hangingPunct="0">
        <a:lnSpc>
          <a:spcPct val="130000"/>
        </a:lnSpc>
        <a:spcBef>
          <a:spcPct val="0"/>
        </a:spcBef>
        <a:spcAft>
          <a:spcPts val="600"/>
        </a:spcAft>
        <a:buClr>
          <a:srgbClr val="9FD47C"/>
        </a:buClr>
        <a:buFont typeface="幼圆" panose="02010509060101010101" pitchFamily="49" charset="-122"/>
        <a:buChar char=" "/>
        <a:defRPr sz="1600" kern="1200">
          <a:solidFill>
            <a:srgbClr val="7D7D7D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&#23548;&#20837;&#27468;&#26354;&#65306;I_will_go_on_holiday.sw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&#29579;&#25991;&#21375;\2017&#19978;&#21322;&#24180;&#36164;&#28304;&#24314;&#35774;\&#35838;&#20214;\&#35838;&#20214;&#36164;&#28304;&#24314;&#35774;\5&#19979;\Unit6%20My%20Holiday\Unit6%20My%20Holiday%20&#31532;3&#35838;&#26102;&#25945;&#23398;&#35838;&#20214;\Unit6_PartB_Let&#8217;s_learn_more&#35838;&#25991;&#24405;&#38899;_128k.mp3" TargetMode="External"/><Relationship Id="rId1" Type="http://schemas.microsoft.com/office/2007/relationships/media" Target="file:///D:\&#29579;&#25991;&#21375;\2017&#19978;&#21322;&#24180;&#36164;&#28304;&#24314;&#35774;\&#35838;&#20214;\&#35838;&#20214;&#36164;&#28304;&#24314;&#35774;\5&#19979;\Unit6%20My%20Holiday\Unit6%20My%20Holiday%20&#31532;3&#35838;&#26102;&#25945;&#23398;&#35838;&#20214;\Unit6_PartB_Let&#8217;s_learn_more&#35838;&#25991;&#24405;&#38899;_128k.mp3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file:///D:\&#29579;&#25991;&#21375;\2017&#19978;&#21322;&#24180;&#36164;&#28304;&#24314;&#35774;\&#35838;&#20214;\&#35838;&#20214;&#36164;&#28304;&#24314;&#35774;\5&#19979;\Unit6%20My%20Holiday\Unit6%20My%20Holiday%20&#31532;3&#35838;&#26102;&#25945;&#23398;&#35838;&#20214;\04_128k.mp3" TargetMode="External"/><Relationship Id="rId13" Type="http://schemas.openxmlformats.org/officeDocument/2006/relationships/slideLayout" Target="../slideLayouts/slideLayout2.xml"/><Relationship Id="rId3" Type="http://schemas.microsoft.com/office/2007/relationships/media" Target="file:///D:\&#29579;&#25991;&#21375;\2017&#19978;&#21322;&#24180;&#36164;&#28304;&#24314;&#35774;\&#35838;&#20214;\&#35838;&#20214;&#36164;&#28304;&#24314;&#35774;\5&#19979;\Unit6%20My%20Holiday\Unit6%20My%20Holiday%20&#31532;3&#35838;&#26102;&#25945;&#23398;&#35838;&#20214;\02_128k.mp3" TargetMode="External"/><Relationship Id="rId7" Type="http://schemas.microsoft.com/office/2007/relationships/media" Target="file:///D:\&#29579;&#25991;&#21375;\2017&#19978;&#21322;&#24180;&#36164;&#28304;&#24314;&#35774;\&#35838;&#20214;\&#35838;&#20214;&#36164;&#28304;&#24314;&#35774;\5&#19979;\Unit6%20My%20Holiday\Unit6%20My%20Holiday%20&#31532;3&#35838;&#26102;&#25945;&#23398;&#35838;&#20214;\04_128k.mp3" TargetMode="External"/><Relationship Id="rId12" Type="http://schemas.openxmlformats.org/officeDocument/2006/relationships/audio" Target="file:///D:\&#29579;&#25991;&#21375;\2017&#19978;&#21322;&#24180;&#36164;&#28304;&#24314;&#35774;\&#35838;&#20214;\&#35838;&#20214;&#36164;&#28304;&#24314;&#35774;\5&#19979;\Unit6%20My%20Holiday\Unit6%20My%20Holiday%20&#31532;3&#35838;&#26102;&#25945;&#23398;&#35838;&#20214;\06_128k.mp3" TargetMode="External"/><Relationship Id="rId2" Type="http://schemas.openxmlformats.org/officeDocument/2006/relationships/audio" Target="file:///D:\&#29579;&#25991;&#21375;\2017&#19978;&#21322;&#24180;&#36164;&#28304;&#24314;&#35774;\&#35838;&#20214;\&#35838;&#20214;&#36164;&#28304;&#24314;&#35774;\5&#19979;\Unit6%20My%20Holiday\Unit6%20My%20Holiday%20&#31532;3&#35838;&#26102;&#25945;&#23398;&#35838;&#20214;\01_128k.mp3" TargetMode="External"/><Relationship Id="rId1" Type="http://schemas.microsoft.com/office/2007/relationships/media" Target="file:///D:\&#29579;&#25991;&#21375;\2017&#19978;&#21322;&#24180;&#36164;&#28304;&#24314;&#35774;\&#35838;&#20214;\&#35838;&#20214;&#36164;&#28304;&#24314;&#35774;\5&#19979;\Unit6%20My%20Holiday\Unit6%20My%20Holiday%20&#31532;3&#35838;&#26102;&#25945;&#23398;&#35838;&#20214;\01_128k.mp3" TargetMode="External"/><Relationship Id="rId6" Type="http://schemas.openxmlformats.org/officeDocument/2006/relationships/audio" Target="file:///D:\&#29579;&#25991;&#21375;\2017&#19978;&#21322;&#24180;&#36164;&#28304;&#24314;&#35774;\&#35838;&#20214;\&#35838;&#20214;&#36164;&#28304;&#24314;&#35774;\5&#19979;\Unit6%20My%20Holiday\Unit6%20My%20Holiday%20&#31532;3&#35838;&#26102;&#25945;&#23398;&#35838;&#20214;\03_128k.mp3" TargetMode="External"/><Relationship Id="rId11" Type="http://schemas.microsoft.com/office/2007/relationships/media" Target="file:///D:\&#29579;&#25991;&#21375;\2017&#19978;&#21322;&#24180;&#36164;&#28304;&#24314;&#35774;\&#35838;&#20214;\&#35838;&#20214;&#36164;&#28304;&#24314;&#35774;\5&#19979;\Unit6%20My%20Holiday\Unit6%20My%20Holiday%20&#31532;3&#35838;&#26102;&#25945;&#23398;&#35838;&#20214;\06_128k.mp3" TargetMode="External"/><Relationship Id="rId5" Type="http://schemas.microsoft.com/office/2007/relationships/media" Target="file:///D:\&#29579;&#25991;&#21375;\2017&#19978;&#21322;&#24180;&#36164;&#28304;&#24314;&#35774;\&#35838;&#20214;\&#35838;&#20214;&#36164;&#28304;&#24314;&#35774;\5&#19979;\Unit6%20My%20Holiday\Unit6%20My%20Holiday%20&#31532;3&#35838;&#26102;&#25945;&#23398;&#35838;&#20214;\03_128k.mp3" TargetMode="External"/><Relationship Id="rId10" Type="http://schemas.openxmlformats.org/officeDocument/2006/relationships/audio" Target="file:///D:\&#29579;&#25991;&#21375;\2017&#19978;&#21322;&#24180;&#36164;&#28304;&#24314;&#35774;\&#35838;&#20214;\&#35838;&#20214;&#36164;&#28304;&#24314;&#35774;\5&#19979;\Unit6%20My%20Holiday\Unit6%20My%20Holiday%20&#31532;3&#35838;&#26102;&#25945;&#23398;&#35838;&#20214;\05_128k.mp3" TargetMode="External"/><Relationship Id="rId4" Type="http://schemas.openxmlformats.org/officeDocument/2006/relationships/audio" Target="file:///D:\&#29579;&#25991;&#21375;\2017&#19978;&#21322;&#24180;&#36164;&#28304;&#24314;&#35774;\&#35838;&#20214;\&#35838;&#20214;&#36164;&#28304;&#24314;&#35774;\5&#19979;\Unit6%20My%20Holiday\Unit6%20My%20Holiday%20&#31532;3&#35838;&#26102;&#25945;&#23398;&#35838;&#20214;\02_128k.mp3" TargetMode="External"/><Relationship Id="rId9" Type="http://schemas.microsoft.com/office/2007/relationships/media" Target="file:///D:\&#29579;&#25991;&#21375;\2017&#19978;&#21322;&#24180;&#36164;&#28304;&#24314;&#35774;\&#35838;&#20214;\&#35838;&#20214;&#36164;&#28304;&#24314;&#35774;\5&#19979;\Unit6%20My%20Holiday\Unit6%20My%20Holiday%20&#31532;3&#35838;&#26102;&#25945;&#23398;&#35838;&#20214;\05_128k.mp3" TargetMode="External"/><Relationship Id="rId1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file:///D:\&#29579;&#25991;&#21375;\2017&#19978;&#21322;&#24180;&#36164;&#28304;&#24314;&#35774;\&#35838;&#20214;\&#35838;&#20214;&#36164;&#28304;&#24314;&#35774;\5&#19979;\Unit6%20My%20Holiday\Unit6%20My%20Holiday%20&#31532;3&#35838;&#26102;&#25945;&#23398;&#35838;&#20214;\10_128k.mp3" TargetMode="External"/><Relationship Id="rId3" Type="http://schemas.microsoft.com/office/2007/relationships/media" Target="file:///D:\&#29579;&#25991;&#21375;\2017&#19978;&#21322;&#24180;&#36164;&#28304;&#24314;&#35774;\&#35838;&#20214;\&#35838;&#20214;&#36164;&#28304;&#24314;&#35774;\5&#19979;\Unit6%20My%20Holiday\Unit6%20My%20Holiday%20&#31532;3&#35838;&#26102;&#25945;&#23398;&#35838;&#20214;\08_128k.mp3" TargetMode="External"/><Relationship Id="rId7" Type="http://schemas.microsoft.com/office/2007/relationships/media" Target="file:///D:\&#29579;&#25991;&#21375;\2017&#19978;&#21322;&#24180;&#36164;&#28304;&#24314;&#35774;\&#35838;&#20214;\&#35838;&#20214;&#36164;&#28304;&#24314;&#35774;\5&#19979;\Unit6%20My%20Holiday\Unit6%20My%20Holiday%20&#31532;3&#35838;&#26102;&#25945;&#23398;&#35838;&#20214;\10_128k.mp3" TargetMode="External"/><Relationship Id="rId2" Type="http://schemas.openxmlformats.org/officeDocument/2006/relationships/audio" Target="file:///D:\&#29579;&#25991;&#21375;\2017&#19978;&#21322;&#24180;&#36164;&#28304;&#24314;&#35774;\&#35838;&#20214;\&#35838;&#20214;&#36164;&#28304;&#24314;&#35774;\5&#19979;\Unit6%20My%20Holiday\Unit6%20My%20Holiday%20&#31532;3&#35838;&#26102;&#25945;&#23398;&#35838;&#20214;\07_128k.mp3" TargetMode="External"/><Relationship Id="rId1" Type="http://schemas.microsoft.com/office/2007/relationships/media" Target="file:///D:\&#29579;&#25991;&#21375;\2017&#19978;&#21322;&#24180;&#36164;&#28304;&#24314;&#35774;\&#35838;&#20214;\&#35838;&#20214;&#36164;&#28304;&#24314;&#35774;\5&#19979;\Unit6%20My%20Holiday\Unit6%20My%20Holiday%20&#31532;3&#35838;&#26102;&#25945;&#23398;&#35838;&#20214;\07_128k.mp3" TargetMode="External"/><Relationship Id="rId6" Type="http://schemas.openxmlformats.org/officeDocument/2006/relationships/audio" Target="file:///D:\&#29579;&#25991;&#21375;\2017&#19978;&#21322;&#24180;&#36164;&#28304;&#24314;&#35774;\&#35838;&#20214;\&#35838;&#20214;&#36164;&#28304;&#24314;&#35774;\5&#19979;\Unit6%20My%20Holiday\Unit6%20My%20Holiday%20&#31532;3&#35838;&#26102;&#25945;&#23398;&#35838;&#20214;\09_128k.mp3" TargetMode="External"/><Relationship Id="rId11" Type="http://schemas.openxmlformats.org/officeDocument/2006/relationships/image" Target="../media/image20.png"/><Relationship Id="rId5" Type="http://schemas.microsoft.com/office/2007/relationships/media" Target="file:///D:\&#29579;&#25991;&#21375;\2017&#19978;&#21322;&#24180;&#36164;&#28304;&#24314;&#35774;\&#35838;&#20214;\&#35838;&#20214;&#36164;&#28304;&#24314;&#35774;\5&#19979;\Unit6%20My%20Holiday\Unit6%20My%20Holiday%20&#31532;3&#35838;&#26102;&#25945;&#23398;&#35838;&#20214;\09_128k.mp3" TargetMode="External"/><Relationship Id="rId10" Type="http://schemas.openxmlformats.org/officeDocument/2006/relationships/image" Target="../media/image21.png"/><Relationship Id="rId4" Type="http://schemas.openxmlformats.org/officeDocument/2006/relationships/audio" Target="file:///D:\&#29579;&#25991;&#21375;\2017&#19978;&#21322;&#24180;&#36164;&#28304;&#24314;&#35774;\&#35838;&#20214;\&#35838;&#20214;&#36164;&#28304;&#24314;&#35774;\5&#19979;\Unit6%20My%20Holiday\Unit6%20My%20Holiday%20&#31532;3&#35838;&#26102;&#25945;&#23398;&#35838;&#20214;\08_128k.mp3" TargetMode="External"/><Relationship Id="rId9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07364" y="404664"/>
            <a:ext cx="3011488" cy="234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395288" y="765175"/>
            <a:ext cx="7848600" cy="5472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611560" y="3356992"/>
            <a:ext cx="5256584" cy="962025"/>
          </a:xfrm>
        </p:spPr>
        <p:txBody>
          <a:bodyPr/>
          <a:lstStyle/>
          <a:p>
            <a:pPr algn="l">
              <a:defRPr/>
            </a:pPr>
            <a:r>
              <a:rPr lang="en-US" altLang="zh-CN" sz="4400" b="1" dirty="0" smtClean="0"/>
              <a:t>Unit6 My Holiday</a:t>
            </a:r>
            <a:endParaRPr lang="zh-CN" altLang="en-US" sz="4400" b="1" dirty="0"/>
          </a:p>
        </p:txBody>
      </p:sp>
      <p:sp>
        <p:nvSpPr>
          <p:cNvPr id="11269" name="TextBox 10"/>
          <p:cNvSpPr>
            <a:spLocks noChangeArrowheads="1"/>
          </p:cNvSpPr>
          <p:nvPr/>
        </p:nvSpPr>
        <p:spPr bwMode="auto">
          <a:xfrm>
            <a:off x="4591025" y="4437112"/>
            <a:ext cx="38694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3600" dirty="0" smtClean="0">
                <a:solidFill>
                  <a:srgbClr val="000000"/>
                </a:solidFill>
                <a:cs typeface="Arial" panose="020B0604020202020204" pitchFamily="34" charset="0"/>
                <a:sym typeface="宋体" panose="02010600030101010101" pitchFamily="2" charset="-122"/>
              </a:rPr>
              <a:t>第三课时</a:t>
            </a:r>
            <a:endParaRPr lang="zh-CN" altLang="en-US" sz="3600" dirty="0">
              <a:solidFill>
                <a:srgbClr val="000000"/>
              </a:solidFill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9" name="标题 1"/>
          <p:cNvSpPr txBox="1"/>
          <p:nvPr/>
        </p:nvSpPr>
        <p:spPr bwMode="auto">
          <a:xfrm>
            <a:off x="746486" y="548680"/>
            <a:ext cx="3311525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40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陕旅版</a:t>
            </a:r>
            <a:endParaRPr lang="en-US" altLang="zh-CN" sz="4000" dirty="0" smtClean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defRPr/>
            </a:pPr>
            <a:r>
              <a:rPr lang="zh-CN" altLang="en-US" sz="40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五年级下册</a:t>
            </a:r>
          </a:p>
        </p:txBody>
      </p:sp>
      <p:sp>
        <p:nvSpPr>
          <p:cNvPr id="10" name="矩形 9"/>
          <p:cNvSpPr/>
          <p:nvPr/>
        </p:nvSpPr>
        <p:spPr>
          <a:xfrm>
            <a:off x="0" y="5949280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标题 2"/>
          <p:cNvSpPr txBox="1"/>
          <p:nvPr/>
        </p:nvSpPr>
        <p:spPr bwMode="auto">
          <a:xfrm>
            <a:off x="419100" y="260350"/>
            <a:ext cx="278447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&gt;&gt;Practice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900113" y="1309688"/>
            <a:ext cx="7920037" cy="13223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Read it by yourselves for </a:t>
            </a:r>
            <a:r>
              <a:rPr lang="en-US" altLang="zh-CN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five</a:t>
            </a:r>
            <a:r>
              <a:rPr lang="zh-CN" alt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minute</a:t>
            </a:r>
            <a:r>
              <a:rPr lang="en-US" altLang="zh-CN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s</a:t>
            </a:r>
            <a:r>
              <a:rPr lang="zh-CN" alt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.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自已读对话五分钟。</a:t>
            </a:r>
          </a:p>
        </p:txBody>
      </p:sp>
      <p:grpSp>
        <p:nvGrpSpPr>
          <p:cNvPr id="6" name="Group 3"/>
          <p:cNvGrpSpPr/>
          <p:nvPr/>
        </p:nvGrpSpPr>
        <p:grpSpPr bwMode="auto">
          <a:xfrm>
            <a:off x="719931" y="2888103"/>
            <a:ext cx="7704138" cy="2736850"/>
            <a:chOff x="-103" y="464"/>
            <a:chExt cx="3084" cy="1001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7" name="AutoShape 50"/>
            <p:cNvSpPr>
              <a:spLocks noChangeArrowheads="1"/>
            </p:cNvSpPr>
            <p:nvPr/>
          </p:nvSpPr>
          <p:spPr bwMode="auto">
            <a:xfrm>
              <a:off x="-103" y="464"/>
              <a:ext cx="3084" cy="1001"/>
            </a:xfrm>
            <a:prstGeom prst="cloud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>
                <a:defRPr/>
              </a:pPr>
              <a:endParaRPr lang="zh-CN" altLang="en-US" sz="1600" smtClean="0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8" name="Text Box 51"/>
            <p:cNvSpPr txBox="1">
              <a:spLocks noChangeArrowheads="1"/>
            </p:cNvSpPr>
            <p:nvPr/>
          </p:nvSpPr>
          <p:spPr bwMode="auto">
            <a:xfrm>
              <a:off x="358" y="570"/>
              <a:ext cx="461" cy="19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zh-CN" sz="2800" b="1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Tips:</a:t>
              </a:r>
              <a:endParaRPr lang="en-US" altLang="zh-CN" sz="2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9" name="Text Box 52"/>
            <p:cNvSpPr txBox="1">
              <a:spLocks noChangeArrowheads="1"/>
            </p:cNvSpPr>
            <p:nvPr/>
          </p:nvSpPr>
          <p:spPr bwMode="auto">
            <a:xfrm>
              <a:off x="358" y="760"/>
              <a:ext cx="2241" cy="50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zh-CN" altLang="en-US" sz="280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当你自己朗读时，遇到不会读或不明白意思的单词或句子，可以把它圈起来，请教同学或老师！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表格 16"/>
          <p:cNvGraphicFramePr>
            <a:graphicFrameLocks noGrp="1"/>
          </p:cNvGraphicFramePr>
          <p:nvPr/>
        </p:nvGraphicFramePr>
        <p:xfrm>
          <a:off x="657225" y="2097088"/>
          <a:ext cx="7747000" cy="4173538"/>
        </p:xfrm>
        <a:graphic>
          <a:graphicData uri="http://schemas.openxmlformats.org/drawingml/2006/table">
            <a:tbl>
              <a:tblPr firstRow="1" bandRow="1"/>
              <a:tblGrid>
                <a:gridCol w="1760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85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75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476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17" marB="45717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1F2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小组合作，声音洪亮，能够模仿录音、有感情地朗读课文。</a:t>
                      </a:r>
                    </a:p>
                  </a:txBody>
                  <a:tcPr marL="91455" marR="91455" marT="45717" marB="45717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en-US" altLang="zh-CN" sz="28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marL="91455" marR="91455" marT="45717" marB="45717" anchor="ctr"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4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17" marB="45717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1F2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小组合作默契，声音洪亮，脱离课本，口语表达较流利准确，感情与肢体语言较丰富。</a:t>
                      </a:r>
                      <a:endParaRPr kumimoji="0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17" marB="45717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17" marB="45717" anchor="ctr"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44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17" marB="45717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1F2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小组合作默契，声音洪亮，结合已有知识或生活实际，对内容有创新，口语表达准确流利，感情与肢体语言丰富。</a:t>
                      </a:r>
                    </a:p>
                  </a:txBody>
                  <a:tcPr marL="91455" marR="91455" marT="45717" marB="45717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91455" marR="91455" marT="45717" marB="45717" anchor="ctr"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6644" name="标题 2"/>
          <p:cNvSpPr txBox="1"/>
          <p:nvPr/>
        </p:nvSpPr>
        <p:spPr bwMode="auto">
          <a:xfrm>
            <a:off x="419100" y="260350"/>
            <a:ext cx="278447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&gt;&gt;Practice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" name="组合 4"/>
          <p:cNvGrpSpPr/>
          <p:nvPr/>
        </p:nvGrpSpPr>
        <p:grpSpPr bwMode="auto">
          <a:xfrm>
            <a:off x="7709694" y="857328"/>
            <a:ext cx="1214437" cy="533400"/>
            <a:chOff x="7226651" y="559643"/>
            <a:chExt cx="1215355" cy="532181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" name="云形 3"/>
            <p:cNvSpPr/>
            <p:nvPr/>
          </p:nvSpPr>
          <p:spPr bwMode="auto">
            <a:xfrm>
              <a:off x="7226651" y="559643"/>
              <a:ext cx="1215355" cy="532181"/>
            </a:xfrm>
            <a:prstGeom prst="cloud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" name="TextBox 25"/>
            <p:cNvSpPr txBox="1">
              <a:spLocks noChangeArrowheads="1"/>
            </p:cNvSpPr>
            <p:nvPr/>
          </p:nvSpPr>
          <p:spPr bwMode="auto">
            <a:xfrm>
              <a:off x="7261602" y="654675"/>
              <a:ext cx="1145452" cy="342116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altLang="zh-CN" dirty="0">
                  <a:solidFill>
                    <a:schemeClr val="tx2">
                      <a:lumMod val="50000"/>
                    </a:schemeClr>
                  </a:solidFill>
                  <a:ea typeface="+mj-ea"/>
                  <a:cs typeface="Arial" panose="020B0604020202020204" pitchFamily="34" charset="0"/>
                </a:rPr>
                <a:t>Role play</a:t>
              </a:r>
              <a:endParaRPr lang="zh-CN" altLang="en-US" dirty="0">
                <a:solidFill>
                  <a:schemeClr val="tx2">
                    <a:lumMod val="50000"/>
                  </a:schemeClr>
                </a:solidFill>
                <a:ea typeface="+mj-ea"/>
                <a:cs typeface="Arial" panose="020B0604020202020204" pitchFamily="34" charset="0"/>
              </a:endParaRPr>
            </a:p>
          </p:txBody>
        </p:sp>
      </p:grpSp>
      <p:sp>
        <p:nvSpPr>
          <p:cNvPr id="6" name="Rectangle 167"/>
          <p:cNvSpPr>
            <a:spLocks noChangeArrowheads="1"/>
          </p:cNvSpPr>
          <p:nvPr/>
        </p:nvSpPr>
        <p:spPr bwMode="auto">
          <a:xfrm>
            <a:off x="701675" y="1287463"/>
            <a:ext cx="7988300" cy="6778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  <a:defRPr/>
            </a:pPr>
            <a:r>
              <a:rPr kumimoji="1" lang="zh-CN" altLang="en-US" sz="32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在小组内练习对话并表演，其他同学评价。</a:t>
            </a:r>
          </a:p>
        </p:txBody>
      </p:sp>
      <p:pic>
        <p:nvPicPr>
          <p:cNvPr id="26647" name="图片 4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35813" y="3790950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8" name="图片 17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63" y="2552700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9" name="图片 4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15238" y="378936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0" name="图片 4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88163" y="5343525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1" name="图片 4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63" y="5343525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2" name="图片 4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37488" y="5343525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2"/>
          <p:cNvSpPr>
            <a:spLocks noChangeArrowheads="1"/>
          </p:cNvSpPr>
          <p:nvPr/>
        </p:nvSpPr>
        <p:spPr bwMode="auto">
          <a:xfrm>
            <a:off x="684213" y="3795713"/>
            <a:ext cx="1800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en-US" altLang="zh-CN" sz="3200" dirty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B</a:t>
            </a:r>
            <a:endParaRPr lang="zh-CN" altLang="en-US" sz="3200" dirty="0">
              <a:solidFill>
                <a:schemeClr val="tx2">
                  <a:lumMod val="50000"/>
                </a:schemeClr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4" name="矩形 3"/>
          <p:cNvSpPr>
            <a:spLocks noChangeArrowheads="1"/>
          </p:cNvSpPr>
          <p:nvPr/>
        </p:nvSpPr>
        <p:spPr bwMode="auto">
          <a:xfrm>
            <a:off x="684213" y="5260975"/>
            <a:ext cx="1800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en-US" altLang="zh-CN" sz="3200" dirty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A</a:t>
            </a:r>
            <a:endParaRPr lang="zh-CN" altLang="en-US" sz="3200" dirty="0">
              <a:solidFill>
                <a:schemeClr val="tx2">
                  <a:lumMod val="50000"/>
                </a:schemeClr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5" name="矩形 2"/>
          <p:cNvSpPr>
            <a:spLocks noChangeArrowheads="1"/>
          </p:cNvSpPr>
          <p:nvPr/>
        </p:nvSpPr>
        <p:spPr bwMode="auto">
          <a:xfrm>
            <a:off x="684213" y="2546350"/>
            <a:ext cx="1800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en-US" altLang="zh-CN" sz="3200" dirty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C</a:t>
            </a:r>
            <a:endParaRPr lang="zh-CN" altLang="en-US" sz="3200" dirty="0">
              <a:solidFill>
                <a:schemeClr val="tx2">
                  <a:lumMod val="50000"/>
                </a:schemeClr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26656" name="图片 20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1443151">
            <a:off x="8439150" y="1476375"/>
            <a:ext cx="417513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265113" y="2020888"/>
            <a:ext cx="8640762" cy="3371850"/>
          </a:xfrm>
          <a:prstGeom prst="roundRect">
            <a:avLst/>
          </a:prstGeom>
          <a:solidFill>
            <a:srgbClr val="D0FCF8"/>
          </a:solidFill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zh-CN" altLang="en-US" sz="3200" kern="1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活动时间：约</a:t>
            </a:r>
            <a:r>
              <a:rPr lang="en-US" altLang="zh-CN" sz="3200" kern="1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zh-CN" altLang="en-US" sz="3200" kern="1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分钟</a:t>
            </a:r>
            <a:endParaRPr lang="en-US" altLang="zh-CN" sz="3200" kern="100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3200" kern="1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活动内容：四人一组，谈论彼此自己未来假  </a:t>
            </a:r>
            <a:endParaRPr lang="en-US" altLang="zh-CN" sz="3200" kern="100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3200" kern="1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期的旅行计划。</a:t>
            </a:r>
            <a:r>
              <a:rPr lang="en-US" altLang="zh-CN" sz="3200" kern="1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en-US" altLang="zh-CN" sz="3200" kern="100" dirty="0">
                <a:solidFill>
                  <a:schemeClr val="tx2">
                    <a:lumMod val="50000"/>
                  </a:schemeClr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What/How will/Will…)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zh-CN" altLang="en-US" sz="3200" kern="1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展示方式：小组集体展示，每人至少说</a:t>
            </a:r>
            <a:r>
              <a:rPr lang="en-US" altLang="zh-CN" sz="3200" kern="1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3200" kern="1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句话。</a:t>
            </a:r>
          </a:p>
        </p:txBody>
      </p:sp>
      <p:sp>
        <p:nvSpPr>
          <p:cNvPr id="27651" name="TextBox 19"/>
          <p:cNvSpPr txBox="1">
            <a:spLocks noChangeArrowheads="1"/>
          </p:cNvSpPr>
          <p:nvPr/>
        </p:nvSpPr>
        <p:spPr bwMode="auto">
          <a:xfrm>
            <a:off x="2987675" y="1214438"/>
            <a:ext cx="3195638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zh-CN" sz="3600" b="1">
                <a:solidFill>
                  <a:srgbClr val="0000FF"/>
                </a:solidFill>
                <a:latin typeface="Arial Black" panose="020B0A04020102020204" pitchFamily="34" charset="0"/>
                <a:ea typeface="黑体" panose="02010609060101010101" pitchFamily="49" charset="-122"/>
              </a:rPr>
              <a:t>Group work</a:t>
            </a:r>
            <a:endParaRPr lang="zh-CN" altLang="en-US" sz="3600" b="1">
              <a:solidFill>
                <a:srgbClr val="0000FF"/>
              </a:solidFill>
              <a:latin typeface="Arial Black" panose="020B0A04020102020204" pitchFamily="34" charset="0"/>
              <a:ea typeface="黑体" panose="02010609060101010101" pitchFamily="49" charset="-122"/>
            </a:endParaRPr>
          </a:p>
        </p:txBody>
      </p:sp>
      <p:sp>
        <p:nvSpPr>
          <p:cNvPr id="27652" name="标题 2"/>
          <p:cNvSpPr txBox="1"/>
          <p:nvPr/>
        </p:nvSpPr>
        <p:spPr bwMode="auto">
          <a:xfrm>
            <a:off x="419100" y="260350"/>
            <a:ext cx="278447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&gt;&gt;Practice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标题 2"/>
          <p:cNvSpPr txBox="1"/>
          <p:nvPr/>
        </p:nvSpPr>
        <p:spPr bwMode="auto">
          <a:xfrm>
            <a:off x="419100" y="260350"/>
            <a:ext cx="278447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&gt;&gt;Practice</a:t>
            </a:r>
            <a:endParaRPr lang="zh-CN" altLang="en-US" sz="2400" i="1" dirty="0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577850" y="855663"/>
            <a:ext cx="57943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Look and talk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684213" y="1374775"/>
            <a:ext cx="2447925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77" name="图片 5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02313" y="1195388"/>
            <a:ext cx="1073150" cy="138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图片 6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245350" y="1662113"/>
            <a:ext cx="1382713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图片 7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868988" y="3065463"/>
            <a:ext cx="1006475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图片 8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150100" y="3468688"/>
            <a:ext cx="1458913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图片 9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653088" y="5106988"/>
            <a:ext cx="1438275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图片 10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272338" y="5106988"/>
            <a:ext cx="146208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图片 11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268663" y="5273675"/>
            <a:ext cx="1541462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4" name="图片 12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114550" y="4840288"/>
            <a:ext cx="1077913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5510213" y="2611438"/>
            <a:ext cx="35226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400" dirty="0" smtClean="0">
                <a:solidFill>
                  <a:schemeClr val="tx1">
                    <a:lumMod val="50000"/>
                  </a:schemeClr>
                </a:solidFill>
              </a:rPr>
              <a:t>France/Qing Gao/by car</a:t>
            </a:r>
            <a:endParaRPr lang="zh-CN" altLang="en-US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5327650" y="4411663"/>
            <a:ext cx="40274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400" dirty="0" smtClean="0">
                <a:solidFill>
                  <a:schemeClr val="tx1">
                    <a:lumMod val="50000"/>
                  </a:schemeClr>
                </a:solidFill>
              </a:rPr>
              <a:t>the USA/</a:t>
            </a:r>
            <a:r>
              <a:rPr lang="en-US" altLang="zh-CN" sz="2400" dirty="0" err="1" smtClean="0">
                <a:solidFill>
                  <a:schemeClr val="tx1">
                    <a:lumMod val="50000"/>
                  </a:schemeClr>
                </a:solidFill>
              </a:rPr>
              <a:t>Leshan</a:t>
            </a:r>
            <a:r>
              <a:rPr lang="en-US" altLang="zh-CN" sz="2400" dirty="0" smtClean="0">
                <a:solidFill>
                  <a:schemeClr val="tx1">
                    <a:lumMod val="50000"/>
                  </a:schemeClr>
                </a:solidFill>
              </a:rPr>
              <a:t> /by train</a:t>
            </a:r>
            <a:endParaRPr lang="zh-CN" altLang="en-US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5465763" y="6159500"/>
            <a:ext cx="4170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400" dirty="0" smtClean="0">
                <a:solidFill>
                  <a:schemeClr val="tx1">
                    <a:lumMod val="50000"/>
                  </a:schemeClr>
                </a:solidFill>
              </a:rPr>
              <a:t>Australia/Beijing/by bus</a:t>
            </a:r>
            <a:endParaRPr lang="zh-CN" altLang="en-US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155700" y="6300788"/>
            <a:ext cx="4171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</a:rPr>
              <a:t>t</a:t>
            </a:r>
            <a:r>
              <a:rPr lang="en-US" altLang="zh-CN" sz="2400" dirty="0" smtClean="0">
                <a:solidFill>
                  <a:schemeClr val="tx1">
                    <a:lumMod val="50000"/>
                  </a:schemeClr>
                </a:solidFill>
              </a:rPr>
              <a:t>he UK/Hangzhou/by plane</a:t>
            </a:r>
            <a:endParaRPr lang="zh-CN" altLang="en-US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754063" y="1384300"/>
            <a:ext cx="41703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400" dirty="0" smtClean="0">
                <a:solidFill>
                  <a:schemeClr val="tx1">
                    <a:lumMod val="50000"/>
                  </a:schemeClr>
                </a:solidFill>
              </a:rPr>
              <a:t>A: Welcome to Xi’an!</a:t>
            </a:r>
          </a:p>
          <a:p>
            <a:pPr>
              <a:defRPr/>
            </a:pP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altLang="zh-CN" sz="2400" dirty="0" smtClean="0">
                <a:solidFill>
                  <a:schemeClr val="tx1">
                    <a:lumMod val="50000"/>
                  </a:schemeClr>
                </a:solidFill>
              </a:rPr>
              <a:t>    Where are you from?</a:t>
            </a:r>
          </a:p>
          <a:p>
            <a:pPr>
              <a:defRPr/>
            </a:pPr>
            <a:r>
              <a:rPr lang="en-US" altLang="zh-CN" sz="2400" dirty="0" smtClean="0">
                <a:solidFill>
                  <a:schemeClr val="tx1">
                    <a:lumMod val="50000"/>
                  </a:schemeClr>
                </a:solidFill>
              </a:rPr>
              <a:t>B: We are from </a:t>
            </a:r>
            <a:r>
              <a:rPr lang="en-US" altLang="zh-CN" sz="2400" i="1" dirty="0" smtClean="0">
                <a:solidFill>
                  <a:srgbClr val="0000FF"/>
                </a:solidFill>
              </a:rPr>
              <a:t>France</a:t>
            </a:r>
            <a:r>
              <a:rPr lang="en-US" altLang="zh-CN" sz="2400" dirty="0" smtClean="0">
                <a:solidFill>
                  <a:srgbClr val="0000FF"/>
                </a:solidFill>
              </a:rPr>
              <a:t>.</a:t>
            </a:r>
            <a:endParaRPr lang="zh-CN" altLang="en-US" sz="2400" dirty="0">
              <a:solidFill>
                <a:srgbClr val="0000FF"/>
              </a:solidFill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757238" y="2478088"/>
            <a:ext cx="417036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400" dirty="0" smtClean="0">
                <a:solidFill>
                  <a:schemeClr val="tx1">
                    <a:lumMod val="50000"/>
                  </a:schemeClr>
                </a:solidFill>
              </a:rPr>
              <a:t>A: Where will you go next?</a:t>
            </a:r>
          </a:p>
          <a:p>
            <a:pPr>
              <a:defRPr/>
            </a:pPr>
            <a:r>
              <a:rPr lang="en-US" altLang="zh-CN" sz="2400" dirty="0" smtClean="0">
                <a:solidFill>
                  <a:schemeClr val="tx1">
                    <a:lumMod val="50000"/>
                  </a:schemeClr>
                </a:solidFill>
              </a:rPr>
              <a:t>B: We will travel to </a:t>
            </a:r>
            <a:r>
              <a:rPr lang="en-US" altLang="zh-CN" sz="2400" i="1" dirty="0" smtClean="0">
                <a:solidFill>
                  <a:srgbClr val="0000FF"/>
                </a:solidFill>
              </a:rPr>
              <a:t>Qingdao</a:t>
            </a:r>
            <a:r>
              <a:rPr lang="en-US" altLang="zh-CN" sz="2400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pPr>
              <a:defRPr/>
            </a:pPr>
            <a:r>
              <a:rPr lang="en-US" altLang="zh-CN" sz="2400" dirty="0" smtClean="0">
                <a:solidFill>
                  <a:schemeClr val="tx1">
                    <a:lumMod val="50000"/>
                  </a:schemeClr>
                </a:solidFill>
              </a:rPr>
              <a:t>A: How will you go there?</a:t>
            </a:r>
          </a:p>
          <a:p>
            <a:pPr>
              <a:defRPr/>
            </a:pPr>
            <a:r>
              <a:rPr lang="en-US" altLang="zh-CN" sz="2400" dirty="0" smtClean="0">
                <a:solidFill>
                  <a:schemeClr val="tx1">
                    <a:lumMod val="50000"/>
                  </a:schemeClr>
                </a:solidFill>
              </a:rPr>
              <a:t>B: We will </a:t>
            </a:r>
            <a:r>
              <a:rPr lang="en-US" altLang="zh-CN" sz="2400" i="1" dirty="0" smtClean="0">
                <a:solidFill>
                  <a:srgbClr val="0000FF"/>
                </a:solidFill>
              </a:rPr>
              <a:t>go by car</a:t>
            </a:r>
            <a:r>
              <a:rPr lang="en-US" altLang="zh-CN" sz="2400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  <a:endParaRPr lang="zh-CN" altLang="en-US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754063" y="3929063"/>
            <a:ext cx="41703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400" dirty="0" smtClean="0">
                <a:solidFill>
                  <a:schemeClr val="tx1">
                    <a:lumMod val="50000"/>
                  </a:schemeClr>
                </a:solidFill>
              </a:rPr>
              <a:t>A: Have a good time!</a:t>
            </a:r>
          </a:p>
          <a:p>
            <a:pPr>
              <a:defRPr/>
            </a:pPr>
            <a:r>
              <a:rPr lang="en-US" altLang="zh-CN" sz="2400" dirty="0" smtClean="0">
                <a:solidFill>
                  <a:schemeClr val="tx1">
                    <a:lumMod val="50000"/>
                  </a:schemeClr>
                </a:solidFill>
              </a:rPr>
              <a:t>B: Thank you.</a:t>
            </a:r>
            <a:endParaRPr lang="zh-CN" altLang="en-US" sz="24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标题 2"/>
          <p:cNvSpPr txBox="1"/>
          <p:nvPr/>
        </p:nvSpPr>
        <p:spPr bwMode="auto">
          <a:xfrm>
            <a:off x="419100" y="260350"/>
            <a:ext cx="278447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&gt;&gt;Practice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577850" y="855663"/>
            <a:ext cx="57943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Read and report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684213" y="1397000"/>
            <a:ext cx="2879725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409575" y="1571625"/>
            <a:ext cx="8258175" cy="404495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>
            <a:off x="442913" y="2420938"/>
            <a:ext cx="8258175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409575" y="3228975"/>
            <a:ext cx="8258175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419100" y="4040188"/>
            <a:ext cx="8256588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419100" y="4757738"/>
            <a:ext cx="8258175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1871663" y="1558925"/>
            <a:ext cx="15875" cy="40005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3100388" y="1571625"/>
            <a:ext cx="3175" cy="4035425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4624388" y="1584325"/>
            <a:ext cx="17462" cy="4022725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5940425" y="1584325"/>
            <a:ext cx="44450" cy="4022725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H="1">
            <a:off x="7243763" y="1627188"/>
            <a:ext cx="15875" cy="3979862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419100" y="1571625"/>
            <a:ext cx="1406525" cy="822325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文本框 33"/>
          <p:cNvSpPr txBox="1"/>
          <p:nvPr/>
        </p:nvSpPr>
        <p:spPr>
          <a:xfrm>
            <a:off x="1849438" y="1762125"/>
            <a:ext cx="1295400" cy="6524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ea typeface="微软雅黑" panose="020B0503020204020204" pitchFamily="34" charset="-122"/>
              </a:rPr>
              <a:t>Where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3292475" y="1776413"/>
            <a:ext cx="1295400" cy="593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ea typeface="微软雅黑" panose="020B0503020204020204" pitchFamily="34" charset="-122"/>
              </a:rPr>
              <a:t>When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4621213" y="1776413"/>
            <a:ext cx="1296987" cy="593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ea typeface="微软雅黑" panose="020B0503020204020204" pitchFamily="34" charset="-122"/>
              </a:rPr>
              <a:t>What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5984875" y="1517650"/>
            <a:ext cx="1296988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ea typeface="微软雅黑" panose="020B0503020204020204" pitchFamily="34" charset="-122"/>
              </a:rPr>
              <a:t>With</a:t>
            </a:r>
          </a:p>
          <a:p>
            <a:pPr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ea typeface="微软雅黑" panose="020B0503020204020204" pitchFamily="34" charset="-122"/>
              </a:rPr>
              <a:t>whom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7446963" y="1751013"/>
            <a:ext cx="1296987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ea typeface="微软雅黑" panose="020B0503020204020204" pitchFamily="34" charset="-122"/>
              </a:rPr>
              <a:t>How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512763" y="2517775"/>
            <a:ext cx="1296987" cy="6524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ea typeface="微软雅黑" panose="020B0503020204020204" pitchFamily="34" charset="-122"/>
              </a:rPr>
              <a:t>Kevin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512763" y="3409950"/>
            <a:ext cx="1296987" cy="6524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ea typeface="微软雅黑" panose="020B0503020204020204" pitchFamily="34" charset="-122"/>
              </a:rPr>
              <a:t>Colin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542925" y="4025900"/>
            <a:ext cx="1295400" cy="6524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ea typeface="微软雅黑" panose="020B0503020204020204" pitchFamily="34" charset="-122"/>
              </a:rPr>
              <a:t>Alice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357188" y="4687888"/>
            <a:ext cx="2220912" cy="10525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ea typeface="微软雅黑" panose="020B0503020204020204" pitchFamily="34" charset="-122"/>
              </a:rPr>
              <a:t>Liu Zhao-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ea typeface="微软雅黑" panose="020B0503020204020204" pitchFamily="34" charset="-122"/>
              </a:rPr>
              <a:t>yang</a:t>
            </a:r>
            <a:endParaRPr lang="zh-CN" altLang="en-US" sz="2400" b="1" dirty="0">
              <a:solidFill>
                <a:schemeClr val="tx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1870075" y="2455863"/>
            <a:ext cx="1296988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ea typeface="微软雅黑" panose="020B0503020204020204" pitchFamily="34" charset="-122"/>
              </a:rPr>
              <a:t>village</a:t>
            </a:r>
            <a:endParaRPr lang="zh-CN" altLang="en-US" sz="2400" dirty="0">
              <a:solidFill>
                <a:schemeClr val="tx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2011363" y="3170238"/>
            <a:ext cx="1296987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ea typeface="微软雅黑" panose="020B0503020204020204" pitchFamily="34" charset="-122"/>
              </a:rPr>
              <a:t>City Park</a:t>
            </a:r>
            <a:endParaRPr lang="zh-CN" altLang="en-US" sz="2400" dirty="0">
              <a:solidFill>
                <a:schemeClr val="tx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1970088" y="4089400"/>
            <a:ext cx="129698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ea typeface="微软雅黑" panose="020B0503020204020204" pitchFamily="34" charset="-122"/>
              </a:rPr>
              <a:t>farm</a:t>
            </a:r>
            <a:endParaRPr lang="zh-CN" altLang="en-US" sz="2400" dirty="0">
              <a:solidFill>
                <a:schemeClr val="tx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1887538" y="4729163"/>
            <a:ext cx="129540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ea typeface="微软雅黑" panose="020B0503020204020204" pitchFamily="34" charset="-122"/>
              </a:rPr>
              <a:t>play-ground</a:t>
            </a:r>
            <a:endParaRPr lang="zh-CN" altLang="en-US" sz="2400" dirty="0">
              <a:solidFill>
                <a:schemeClr val="tx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3022600" y="2330450"/>
            <a:ext cx="1912938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ea typeface="微软雅黑" panose="020B0503020204020204" pitchFamily="34" charset="-122"/>
              </a:rPr>
              <a:t>next</a:t>
            </a:r>
          </a:p>
          <a:p>
            <a:pPr>
              <a:defRPr/>
            </a:pP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ea typeface="微软雅黑" panose="020B0503020204020204" pitchFamily="34" charset="-122"/>
              </a:rPr>
              <a:t>Saturday</a:t>
            </a:r>
            <a:endParaRPr lang="zh-CN" altLang="en-US" sz="2400" dirty="0">
              <a:solidFill>
                <a:schemeClr val="tx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3011488" y="3446463"/>
            <a:ext cx="191293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ea typeface="微软雅黑" panose="020B0503020204020204" pitchFamily="34" charset="-122"/>
              </a:rPr>
              <a:t>tomorrow</a:t>
            </a:r>
            <a:endParaRPr lang="zh-CN" altLang="en-US" sz="2400" dirty="0">
              <a:solidFill>
                <a:schemeClr val="tx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3073400" y="4138613"/>
            <a:ext cx="19145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ea typeface="微软雅黑" panose="020B0503020204020204" pitchFamily="34" charset="-122"/>
              </a:rPr>
              <a:t>May Day</a:t>
            </a:r>
            <a:endParaRPr lang="zh-CN" altLang="en-US" sz="2400" dirty="0">
              <a:solidFill>
                <a:schemeClr val="tx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3278188" y="4775200"/>
            <a:ext cx="1914525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ea typeface="微软雅黑" panose="020B0503020204020204" pitchFamily="34" charset="-122"/>
              </a:rPr>
              <a:t>after </a:t>
            </a:r>
          </a:p>
          <a:p>
            <a:pPr>
              <a:defRPr/>
            </a:pP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ea typeface="微软雅黑" panose="020B0503020204020204" pitchFamily="34" charset="-122"/>
              </a:rPr>
              <a:t>class</a:t>
            </a:r>
            <a:endParaRPr lang="zh-CN" altLang="en-US" sz="2400" dirty="0">
              <a:solidFill>
                <a:schemeClr val="tx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4621213" y="2520950"/>
            <a:ext cx="151447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000" dirty="0">
                <a:solidFill>
                  <a:schemeClr val="tx1">
                    <a:lumMod val="50000"/>
                  </a:schemeClr>
                </a:solidFill>
                <a:ea typeface="微软雅黑" panose="020B0503020204020204" pitchFamily="34" charset="-122"/>
              </a:rPr>
              <a:t>visit grand-</a:t>
            </a:r>
          </a:p>
          <a:p>
            <a:pPr>
              <a:defRPr/>
            </a:pPr>
            <a:r>
              <a:rPr lang="en-US" altLang="zh-CN" sz="2000" dirty="0">
                <a:solidFill>
                  <a:schemeClr val="tx1">
                    <a:lumMod val="50000"/>
                  </a:schemeClr>
                </a:solidFill>
                <a:ea typeface="微软雅黑" panose="020B0503020204020204" pitchFamily="34" charset="-122"/>
              </a:rPr>
              <a:t>parents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4657725" y="3562350"/>
            <a:ext cx="15144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000" dirty="0">
                <a:solidFill>
                  <a:schemeClr val="tx1">
                    <a:lumMod val="50000"/>
                  </a:schemeClr>
                </a:solidFill>
                <a:ea typeface="微软雅黑" panose="020B0503020204020204" pitchFamily="34" charset="-122"/>
              </a:rPr>
              <a:t>plant trees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4687888" y="4049713"/>
            <a:ext cx="151447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000" dirty="0">
                <a:solidFill>
                  <a:schemeClr val="tx1">
                    <a:lumMod val="50000"/>
                  </a:schemeClr>
                </a:solidFill>
                <a:ea typeface="微软雅黑" panose="020B0503020204020204" pitchFamily="34" charset="-122"/>
              </a:rPr>
              <a:t>draw pictures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4713288" y="4841875"/>
            <a:ext cx="151447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000" dirty="0">
                <a:solidFill>
                  <a:schemeClr val="tx1">
                    <a:lumMod val="50000"/>
                  </a:schemeClr>
                </a:solidFill>
                <a:ea typeface="微软雅黑" panose="020B0503020204020204" pitchFamily="34" charset="-122"/>
              </a:rPr>
              <a:t>play </a:t>
            </a:r>
          </a:p>
          <a:p>
            <a:pPr>
              <a:defRPr/>
            </a:pPr>
            <a:r>
              <a:rPr lang="en-US" altLang="zh-CN" sz="2000" dirty="0">
                <a:solidFill>
                  <a:schemeClr val="tx1">
                    <a:lumMod val="50000"/>
                  </a:schemeClr>
                </a:solidFill>
                <a:ea typeface="微软雅黑" panose="020B0503020204020204" pitchFamily="34" charset="-122"/>
              </a:rPr>
              <a:t>football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6024563" y="2603500"/>
            <a:ext cx="15144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000" dirty="0">
                <a:solidFill>
                  <a:schemeClr val="tx1">
                    <a:lumMod val="50000"/>
                  </a:schemeClr>
                </a:solidFill>
                <a:ea typeface="微软雅黑" panose="020B0503020204020204" pitchFamily="34" charset="-122"/>
              </a:rPr>
              <a:t>parents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6043613" y="3570288"/>
            <a:ext cx="15144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000" dirty="0">
                <a:solidFill>
                  <a:schemeClr val="tx1">
                    <a:lumMod val="50000"/>
                  </a:schemeClr>
                </a:solidFill>
                <a:ea typeface="微软雅黑" panose="020B0503020204020204" pitchFamily="34" charset="-122"/>
              </a:rPr>
              <a:t>sister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6037263" y="4137025"/>
            <a:ext cx="15144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000" dirty="0">
                <a:solidFill>
                  <a:schemeClr val="tx1">
                    <a:lumMod val="50000"/>
                  </a:schemeClr>
                </a:solidFill>
                <a:ea typeface="微软雅黑" panose="020B0503020204020204" pitchFamily="34" charset="-122"/>
              </a:rPr>
              <a:t>brother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6045200" y="4983163"/>
            <a:ext cx="15144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000" dirty="0">
                <a:solidFill>
                  <a:schemeClr val="tx1">
                    <a:lumMod val="50000"/>
                  </a:schemeClr>
                </a:solidFill>
                <a:ea typeface="微软雅黑" panose="020B0503020204020204" pitchFamily="34" charset="-122"/>
              </a:rPr>
              <a:t>friends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7400925" y="2636838"/>
            <a:ext cx="15144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000" dirty="0">
                <a:solidFill>
                  <a:schemeClr val="tx1">
                    <a:lumMod val="50000"/>
                  </a:schemeClr>
                </a:solidFill>
                <a:ea typeface="微软雅黑" panose="020B0503020204020204" pitchFamily="34" charset="-122"/>
              </a:rPr>
              <a:t>by car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7385050" y="3438525"/>
            <a:ext cx="15144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000" dirty="0">
                <a:solidFill>
                  <a:schemeClr val="tx1">
                    <a:lumMod val="50000"/>
                  </a:schemeClr>
                </a:solidFill>
                <a:ea typeface="微软雅黑" panose="020B0503020204020204" pitchFamily="34" charset="-122"/>
              </a:rPr>
              <a:t>by bike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7423150" y="4149725"/>
            <a:ext cx="15144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000" dirty="0">
                <a:solidFill>
                  <a:schemeClr val="tx1">
                    <a:lumMod val="50000"/>
                  </a:schemeClr>
                </a:solidFill>
                <a:ea typeface="微软雅黑" panose="020B0503020204020204" pitchFamily="34" charset="-122"/>
              </a:rPr>
              <a:t>by bus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7385050" y="4957763"/>
            <a:ext cx="15144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000" dirty="0">
                <a:solidFill>
                  <a:schemeClr val="tx1">
                    <a:lumMod val="50000"/>
                  </a:schemeClr>
                </a:solidFill>
                <a:ea typeface="微软雅黑" panose="020B0503020204020204" pitchFamily="34" charset="-122"/>
              </a:rPr>
              <a:t>on foot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标题 2"/>
          <p:cNvSpPr txBox="1"/>
          <p:nvPr/>
        </p:nvSpPr>
        <p:spPr bwMode="auto">
          <a:xfrm>
            <a:off x="419100" y="260350"/>
            <a:ext cx="278447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&gt;&gt;Practice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577850" y="855663"/>
            <a:ext cx="57943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Read and report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684213" y="1397000"/>
            <a:ext cx="2879725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577850" y="1460500"/>
            <a:ext cx="7451725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dirty="0">
                <a:solidFill>
                  <a:srgbClr val="0000FF"/>
                </a:solidFill>
                <a:ea typeface="微软雅黑" panose="020B0503020204020204" pitchFamily="34" charset="-122"/>
              </a:rPr>
              <a:t>①</a:t>
            </a:r>
            <a:r>
              <a:rPr lang="zh-CN" altLang="en-US" sz="2800" dirty="0">
                <a:solidFill>
                  <a:schemeClr val="tx2">
                    <a:lumMod val="50000"/>
                  </a:schemeClr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ea typeface="微软雅黑" panose="020B0503020204020204" pitchFamily="34" charset="-122"/>
              </a:rPr>
              <a:t>Kevin will go to the village next Saturday. </a:t>
            </a:r>
          </a:p>
          <a:p>
            <a:pPr>
              <a:defRPr/>
            </a:pP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ea typeface="微软雅黑" panose="020B0503020204020204" pitchFamily="34" charset="-122"/>
              </a:rPr>
              <a:t>    He will visit his grandparents. </a:t>
            </a:r>
          </a:p>
          <a:p>
            <a:pPr>
              <a:defRPr/>
            </a:pP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ea typeface="微软雅黑" panose="020B0503020204020204" pitchFamily="34" charset="-122"/>
              </a:rPr>
              <a:t>    He will go with his parents. </a:t>
            </a:r>
          </a:p>
          <a:p>
            <a:pPr>
              <a:defRPr/>
            </a:pP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ea typeface="微软雅黑" panose="020B0503020204020204" pitchFamily="34" charset="-122"/>
              </a:rPr>
              <a:t>    They will go by car.</a:t>
            </a:r>
            <a:endParaRPr lang="zh-CN" altLang="en-US" sz="2800" dirty="0">
              <a:solidFill>
                <a:schemeClr val="tx2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68325" y="3276600"/>
            <a:ext cx="8458200" cy="1385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dirty="0">
                <a:solidFill>
                  <a:srgbClr val="0000FF"/>
                </a:solidFill>
                <a:ea typeface="微软雅黑" panose="020B0503020204020204" pitchFamily="34" charset="-122"/>
              </a:rPr>
              <a:t>②</a:t>
            </a:r>
            <a:r>
              <a:rPr lang="zh-CN" altLang="en-US" sz="2800" dirty="0">
                <a:solidFill>
                  <a:schemeClr val="tx2">
                    <a:lumMod val="50000"/>
                  </a:schemeClr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ea typeface="微软雅黑" panose="020B0503020204020204" pitchFamily="34" charset="-122"/>
              </a:rPr>
              <a:t>Colin will go to the City Park tomorrow.</a:t>
            </a:r>
          </a:p>
          <a:p>
            <a:pPr>
              <a:defRPr/>
            </a:pP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ea typeface="微软雅黑" panose="020B0503020204020204" pitchFamily="34" charset="-122"/>
              </a:rPr>
              <a:t>     He will plant trees. He will go with his sister.</a:t>
            </a:r>
          </a:p>
          <a:p>
            <a:pPr>
              <a:defRPr/>
            </a:pP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ea typeface="微软雅黑" panose="020B0503020204020204" pitchFamily="34" charset="-122"/>
              </a:rPr>
              <a:t>     They will go by bike.</a:t>
            </a:r>
            <a:endParaRPr lang="zh-CN" altLang="en-US" sz="2800" dirty="0">
              <a:solidFill>
                <a:schemeClr val="tx2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68325" y="4662488"/>
            <a:ext cx="845820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dirty="0">
                <a:solidFill>
                  <a:srgbClr val="0000FF"/>
                </a:solidFill>
                <a:ea typeface="微软雅黑" panose="020B0503020204020204" pitchFamily="34" charset="-122"/>
              </a:rPr>
              <a:t>③</a:t>
            </a:r>
            <a:r>
              <a:rPr lang="zh-CN" altLang="en-US" sz="2800" dirty="0">
                <a:solidFill>
                  <a:schemeClr val="tx2">
                    <a:lumMod val="50000"/>
                  </a:schemeClr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ea typeface="微软雅黑" panose="020B0503020204020204" pitchFamily="34" charset="-122"/>
              </a:rPr>
              <a:t>…</a:t>
            </a:r>
            <a:endParaRPr lang="zh-CN" altLang="en-US" sz="2800" dirty="0">
              <a:solidFill>
                <a:schemeClr val="tx2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46100" y="5784850"/>
            <a:ext cx="84582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dirty="0">
                <a:solidFill>
                  <a:srgbClr val="0000FF"/>
                </a:solidFill>
                <a:ea typeface="微软雅黑" panose="020B0503020204020204" pitchFamily="34" charset="-122"/>
              </a:rPr>
              <a:t>④</a:t>
            </a:r>
            <a:r>
              <a:rPr lang="zh-CN" altLang="en-US" sz="2800" dirty="0">
                <a:solidFill>
                  <a:schemeClr val="tx2">
                    <a:lumMod val="50000"/>
                  </a:schemeClr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ea typeface="微软雅黑" panose="020B0503020204020204" pitchFamily="34" charset="-122"/>
              </a:rPr>
              <a:t>…</a:t>
            </a:r>
            <a:endParaRPr lang="zh-CN" altLang="en-US" sz="2800" dirty="0">
              <a:solidFill>
                <a:schemeClr val="tx2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标题 3"/>
          <p:cNvSpPr>
            <a:spLocks noGrp="1"/>
          </p:cNvSpPr>
          <p:nvPr>
            <p:ph type="title" idx="4294967295"/>
          </p:nvPr>
        </p:nvSpPr>
        <p:spPr bwMode="auto">
          <a:xfrm>
            <a:off x="419100" y="207963"/>
            <a:ext cx="8291513" cy="70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2400" i="1" dirty="0" smtClean="0"/>
              <a:t>&gt;&gt;Summary</a:t>
            </a:r>
            <a:endParaRPr lang="zh-CN" altLang="en-US" sz="2400" i="1" dirty="0" smtClean="0"/>
          </a:p>
        </p:txBody>
      </p:sp>
      <p:sp>
        <p:nvSpPr>
          <p:cNvPr id="9" name="圆角矩形 8"/>
          <p:cNvSpPr/>
          <p:nvPr/>
        </p:nvSpPr>
        <p:spPr>
          <a:xfrm>
            <a:off x="803275" y="1700213"/>
            <a:ext cx="7691438" cy="3889375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717550"/>
            <a:ext cx="2124075" cy="1466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矩形 17"/>
          <p:cNvSpPr/>
          <p:nvPr/>
        </p:nvSpPr>
        <p:spPr>
          <a:xfrm>
            <a:off x="1333500" y="2135188"/>
            <a:ext cx="4287838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本课所学的重点句型：</a:t>
            </a:r>
          </a:p>
        </p:txBody>
      </p:sp>
      <p:sp>
        <p:nvSpPr>
          <p:cNvPr id="25" name="五角星 24"/>
          <p:cNvSpPr/>
          <p:nvPr/>
        </p:nvSpPr>
        <p:spPr>
          <a:xfrm>
            <a:off x="884238" y="2157413"/>
            <a:ext cx="512762" cy="436562"/>
          </a:xfrm>
          <a:prstGeom prst="star5">
            <a:avLst/>
          </a:prstGeom>
          <a:solidFill>
            <a:srgbClr val="DC52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365250" y="2501900"/>
            <a:ext cx="68056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3600" dirty="0">
                <a:solidFill>
                  <a:srgbClr val="0000FF"/>
                </a:solidFill>
                <a:cs typeface="Arial" panose="020B0604020202020204" pitchFamily="34" charset="0"/>
              </a:rPr>
              <a:t>-What will you do this summer?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368425" y="3086100"/>
            <a:ext cx="6802438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3600" dirty="0">
                <a:solidFill>
                  <a:srgbClr val="0000FF"/>
                </a:solidFill>
                <a:cs typeface="Arial" panose="020B0604020202020204" pitchFamily="34" charset="0"/>
              </a:rPr>
              <a:t>-I will travel to …</a:t>
            </a:r>
          </a:p>
        </p:txBody>
      </p:sp>
      <p:pic>
        <p:nvPicPr>
          <p:cNvPr id="46089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33450" y="2790825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0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33450" y="3417888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884238" y="3570288"/>
            <a:ext cx="11144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3600">
                <a:solidFill>
                  <a:srgbClr val="FF0000"/>
                </a:solidFill>
                <a:cs typeface="Arial" panose="020B0604020202020204" pitchFamily="34" charset="0"/>
              </a:rPr>
              <a:t>e.g.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1333500" y="3979863"/>
            <a:ext cx="7161213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3600" dirty="0">
                <a:solidFill>
                  <a:srgbClr val="0000FF"/>
                </a:solidFill>
                <a:cs typeface="Arial" panose="020B0604020202020204" pitchFamily="34" charset="0"/>
              </a:rPr>
              <a:t>-What will you do this summer?</a:t>
            </a: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1336675" y="4565650"/>
            <a:ext cx="6802438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3600" dirty="0">
                <a:solidFill>
                  <a:srgbClr val="0000FF"/>
                </a:solidFill>
                <a:cs typeface="Arial" panose="020B0604020202020204" pitchFamily="34" charset="0"/>
              </a:rPr>
              <a:t>-I will travel to Beijing.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0" grpId="0"/>
      <p:bldP spid="13" grpId="0"/>
      <p:bldP spid="16" grpId="0"/>
      <p:bldP spid="17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标题 3"/>
          <p:cNvSpPr>
            <a:spLocks noGrp="1"/>
          </p:cNvSpPr>
          <p:nvPr>
            <p:ph type="title" idx="4294967295"/>
          </p:nvPr>
        </p:nvSpPr>
        <p:spPr bwMode="auto">
          <a:xfrm>
            <a:off x="419100" y="207963"/>
            <a:ext cx="8291513" cy="70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2400" i="1" smtClean="0"/>
              <a:t>&gt;&gt;Summary</a:t>
            </a:r>
            <a:endParaRPr lang="zh-CN" altLang="en-US" sz="2400" i="1" smtClean="0"/>
          </a:p>
        </p:txBody>
      </p:sp>
      <p:sp>
        <p:nvSpPr>
          <p:cNvPr id="9" name="圆角矩形 8"/>
          <p:cNvSpPr/>
          <p:nvPr/>
        </p:nvSpPr>
        <p:spPr>
          <a:xfrm>
            <a:off x="803275" y="1700213"/>
            <a:ext cx="7691438" cy="3889375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" y="717550"/>
            <a:ext cx="2124075" cy="1466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矩形 17"/>
          <p:cNvSpPr/>
          <p:nvPr/>
        </p:nvSpPr>
        <p:spPr>
          <a:xfrm>
            <a:off x="1333500" y="2135188"/>
            <a:ext cx="4287838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本课所学的重点句型：</a:t>
            </a:r>
          </a:p>
        </p:txBody>
      </p:sp>
      <p:sp>
        <p:nvSpPr>
          <p:cNvPr id="25" name="五角星 24"/>
          <p:cNvSpPr/>
          <p:nvPr/>
        </p:nvSpPr>
        <p:spPr>
          <a:xfrm>
            <a:off x="884238" y="2157413"/>
            <a:ext cx="512762" cy="436562"/>
          </a:xfrm>
          <a:prstGeom prst="star5">
            <a:avLst/>
          </a:prstGeom>
          <a:solidFill>
            <a:srgbClr val="DC52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365250" y="2501900"/>
            <a:ext cx="6805613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3600" dirty="0">
                <a:solidFill>
                  <a:srgbClr val="0000FF"/>
                </a:solidFill>
                <a:cs typeface="Arial" panose="020B0604020202020204" pitchFamily="34" charset="0"/>
              </a:rPr>
              <a:t>-How will you go?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368425" y="3086100"/>
            <a:ext cx="68024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3600" dirty="0">
                <a:solidFill>
                  <a:srgbClr val="0000FF"/>
                </a:solidFill>
                <a:cs typeface="Arial" panose="020B0604020202020204" pitchFamily="34" charset="0"/>
              </a:rPr>
              <a:t>-I will go by …</a:t>
            </a:r>
          </a:p>
        </p:txBody>
      </p:sp>
      <p:pic>
        <p:nvPicPr>
          <p:cNvPr id="46089" name="图片 1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33450" y="2790825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0" name="图片 1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33450" y="3417888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884238" y="3570288"/>
            <a:ext cx="11144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3600">
                <a:solidFill>
                  <a:srgbClr val="FF0000"/>
                </a:solidFill>
                <a:cs typeface="Arial" panose="020B0604020202020204" pitchFamily="34" charset="0"/>
              </a:rPr>
              <a:t>e.g.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1333500" y="3979863"/>
            <a:ext cx="7161213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3600" dirty="0">
                <a:solidFill>
                  <a:srgbClr val="0000FF"/>
                </a:solidFill>
                <a:cs typeface="Arial" panose="020B0604020202020204" pitchFamily="34" charset="0"/>
              </a:rPr>
              <a:t>-How will you go?</a:t>
            </a: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1336675" y="4565650"/>
            <a:ext cx="68024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3600" dirty="0">
                <a:solidFill>
                  <a:srgbClr val="0000FF"/>
                </a:solidFill>
                <a:cs typeface="Arial" panose="020B0604020202020204" pitchFamily="34" charset="0"/>
              </a:rPr>
              <a:t>-I will go by car.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0" grpId="0"/>
      <p:bldP spid="13" grpId="0"/>
      <p:bldP spid="16" grpId="0"/>
      <p:bldP spid="17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标题 3"/>
          <p:cNvSpPr>
            <a:spLocks noGrp="1"/>
          </p:cNvSpPr>
          <p:nvPr>
            <p:ph type="title" idx="4294967295"/>
          </p:nvPr>
        </p:nvSpPr>
        <p:spPr bwMode="auto">
          <a:xfrm>
            <a:off x="419100" y="207963"/>
            <a:ext cx="8291513" cy="70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2400" i="1" smtClean="0"/>
              <a:t>&gt;&gt;Summary</a:t>
            </a:r>
            <a:endParaRPr lang="zh-CN" altLang="en-US" sz="2400" i="1" smtClean="0"/>
          </a:p>
        </p:txBody>
      </p:sp>
      <p:sp>
        <p:nvSpPr>
          <p:cNvPr id="9" name="圆角矩形 8"/>
          <p:cNvSpPr/>
          <p:nvPr/>
        </p:nvSpPr>
        <p:spPr>
          <a:xfrm>
            <a:off x="803275" y="1700213"/>
            <a:ext cx="7691438" cy="3889375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717550"/>
            <a:ext cx="2124075" cy="1466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矩形 17"/>
          <p:cNvSpPr/>
          <p:nvPr/>
        </p:nvSpPr>
        <p:spPr>
          <a:xfrm>
            <a:off x="1333500" y="2135188"/>
            <a:ext cx="4287838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本课所学的重点句型：</a:t>
            </a:r>
          </a:p>
        </p:txBody>
      </p:sp>
      <p:sp>
        <p:nvSpPr>
          <p:cNvPr id="25" name="五角星 24"/>
          <p:cNvSpPr/>
          <p:nvPr/>
        </p:nvSpPr>
        <p:spPr>
          <a:xfrm>
            <a:off x="884238" y="2157413"/>
            <a:ext cx="512762" cy="436562"/>
          </a:xfrm>
          <a:prstGeom prst="star5">
            <a:avLst/>
          </a:prstGeom>
          <a:solidFill>
            <a:srgbClr val="DC52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365250" y="2501900"/>
            <a:ext cx="6805613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3600" dirty="0">
                <a:solidFill>
                  <a:srgbClr val="0000FF"/>
                </a:solidFill>
                <a:cs typeface="Arial" panose="020B0604020202020204" pitchFamily="34" charset="0"/>
              </a:rPr>
              <a:t>-Will you parents go with you?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368425" y="3086100"/>
            <a:ext cx="6802438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3600" dirty="0">
                <a:solidFill>
                  <a:srgbClr val="0000FF"/>
                </a:solidFill>
                <a:cs typeface="Arial" panose="020B0604020202020204" pitchFamily="34" charset="0"/>
              </a:rPr>
              <a:t>-Yes/No, …</a:t>
            </a:r>
          </a:p>
        </p:txBody>
      </p:sp>
      <p:pic>
        <p:nvPicPr>
          <p:cNvPr id="46089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33450" y="2790825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0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33450" y="3417888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884238" y="3570288"/>
            <a:ext cx="11144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3600">
                <a:solidFill>
                  <a:srgbClr val="FF0000"/>
                </a:solidFill>
                <a:cs typeface="Arial" panose="020B0604020202020204" pitchFamily="34" charset="0"/>
              </a:rPr>
              <a:t>e.g.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1333500" y="3979863"/>
            <a:ext cx="7161213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3600" dirty="0">
                <a:solidFill>
                  <a:srgbClr val="0000FF"/>
                </a:solidFill>
                <a:cs typeface="Arial" panose="020B0604020202020204" pitchFamily="34" charset="0"/>
              </a:rPr>
              <a:t>-Will you parents go with you?</a:t>
            </a: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1336675" y="4565650"/>
            <a:ext cx="6802438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3600" dirty="0">
                <a:solidFill>
                  <a:srgbClr val="0000FF"/>
                </a:solidFill>
                <a:cs typeface="Arial" panose="020B0604020202020204" pitchFamily="34" charset="0"/>
              </a:rPr>
              <a:t>-No, they won’t.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0" grpId="0"/>
      <p:bldP spid="13" grpId="0"/>
      <p:bldP spid="16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标题 3"/>
          <p:cNvSpPr>
            <a:spLocks noGrp="1"/>
          </p:cNvSpPr>
          <p:nvPr>
            <p:ph type="title" idx="4294967295"/>
          </p:nvPr>
        </p:nvSpPr>
        <p:spPr bwMode="auto">
          <a:xfrm>
            <a:off x="419100" y="207963"/>
            <a:ext cx="8291513" cy="70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2400" i="1" smtClean="0"/>
              <a:t>&gt;&gt;Summary</a:t>
            </a:r>
            <a:endParaRPr lang="zh-CN" altLang="en-US" sz="2400" i="1" smtClean="0"/>
          </a:p>
        </p:txBody>
      </p:sp>
      <p:sp>
        <p:nvSpPr>
          <p:cNvPr id="9" name="圆角矩形 8"/>
          <p:cNvSpPr/>
          <p:nvPr/>
        </p:nvSpPr>
        <p:spPr>
          <a:xfrm>
            <a:off x="803275" y="1700213"/>
            <a:ext cx="7907338" cy="3889375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" y="717550"/>
            <a:ext cx="2124075" cy="1466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矩形 17"/>
          <p:cNvSpPr/>
          <p:nvPr/>
        </p:nvSpPr>
        <p:spPr>
          <a:xfrm>
            <a:off x="1333500" y="2135188"/>
            <a:ext cx="4287838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本课所学的重点句型：</a:t>
            </a:r>
          </a:p>
        </p:txBody>
      </p:sp>
      <p:sp>
        <p:nvSpPr>
          <p:cNvPr id="25" name="五角星 24"/>
          <p:cNvSpPr/>
          <p:nvPr/>
        </p:nvSpPr>
        <p:spPr>
          <a:xfrm>
            <a:off x="884238" y="2157413"/>
            <a:ext cx="512762" cy="436562"/>
          </a:xfrm>
          <a:prstGeom prst="star5">
            <a:avLst/>
          </a:prstGeom>
          <a:solidFill>
            <a:srgbClr val="DC52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365250" y="2501900"/>
            <a:ext cx="75787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3600">
                <a:solidFill>
                  <a:srgbClr val="0000FF"/>
                </a:solidFill>
                <a:cs typeface="Arial" panose="020B0604020202020204" pitchFamily="34" charset="0"/>
              </a:rPr>
              <a:t>-Where will you go on the holiday?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368425" y="3086100"/>
            <a:ext cx="6802438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3600" dirty="0">
                <a:solidFill>
                  <a:srgbClr val="0000FF"/>
                </a:solidFill>
                <a:cs typeface="Arial" panose="020B0604020202020204" pitchFamily="34" charset="0"/>
              </a:rPr>
              <a:t>-I will go to … with …</a:t>
            </a:r>
          </a:p>
        </p:txBody>
      </p:sp>
      <p:pic>
        <p:nvPicPr>
          <p:cNvPr id="47113" name="图片 1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33450" y="2790825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4" name="图片 1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33450" y="3417888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884238" y="3570288"/>
            <a:ext cx="11144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3600">
                <a:solidFill>
                  <a:srgbClr val="FF0000"/>
                </a:solidFill>
                <a:cs typeface="Arial" panose="020B0604020202020204" pitchFamily="34" charset="0"/>
              </a:rPr>
              <a:t>e.g.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1333500" y="3979863"/>
            <a:ext cx="7161213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3600">
                <a:solidFill>
                  <a:srgbClr val="0000FF"/>
                </a:solidFill>
                <a:cs typeface="Arial" panose="020B0604020202020204" pitchFamily="34" charset="0"/>
              </a:rPr>
              <a:t>-Where will you go on the holiday?</a:t>
            </a: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1336675" y="4565650"/>
            <a:ext cx="82042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3600">
                <a:solidFill>
                  <a:srgbClr val="0000FF"/>
                </a:solidFill>
                <a:cs typeface="Arial" panose="020B0604020202020204" pitchFamily="34" charset="0"/>
              </a:rPr>
              <a:t>-I will go to Beijing with my parents.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0" grpId="0"/>
      <p:bldP spid="13" grpId="0"/>
      <p:bldP spid="16" grpId="0"/>
      <p:bldP spid="17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2"/>
          <p:cNvSpPr txBox="1"/>
          <p:nvPr/>
        </p:nvSpPr>
        <p:spPr bwMode="auto">
          <a:xfrm>
            <a:off x="419100" y="260350"/>
            <a:ext cx="278447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&gt;&gt;Warm-up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6" y="1665245"/>
            <a:ext cx="6791325" cy="48291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316" name="图片 6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94138" y="3284538"/>
            <a:ext cx="1090612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占位符 2"/>
          <p:cNvSpPr txBox="1"/>
          <p:nvPr/>
        </p:nvSpPr>
        <p:spPr bwMode="auto">
          <a:xfrm>
            <a:off x="3203575" y="836613"/>
            <a:ext cx="3095625" cy="577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Sing a song</a:t>
            </a:r>
            <a:endParaRPr lang="zh-CN" altLang="en-US" sz="36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21575" y="4810125"/>
            <a:ext cx="1293813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圆角矩形 16">
            <a:hlinkClick r:id="" action="ppaction://hlinkshowjump?jump=endshow"/>
          </p:cNvPr>
          <p:cNvSpPr/>
          <p:nvPr/>
        </p:nvSpPr>
        <p:spPr>
          <a:xfrm>
            <a:off x="6516216" y="5745162"/>
            <a:ext cx="1332409" cy="60801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close</a:t>
            </a:r>
            <a:endParaRPr lang="zh-CN" altLang="en-US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66" name="标题 1"/>
          <p:cNvSpPr>
            <a:spLocks noGrp="1"/>
          </p:cNvSpPr>
          <p:nvPr>
            <p:ph type="title" idx="4294967295"/>
          </p:nvPr>
        </p:nvSpPr>
        <p:spPr bwMode="auto">
          <a:xfrm>
            <a:off x="419100" y="207963"/>
            <a:ext cx="8291513" cy="70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2400" i="1" dirty="0" smtClean="0"/>
              <a:t>&gt;&gt;Homework</a:t>
            </a:r>
            <a:endParaRPr lang="zh-CN" altLang="en-US" sz="2400" i="1" dirty="0" smtClean="0"/>
          </a:p>
        </p:txBody>
      </p:sp>
      <p:sp>
        <p:nvSpPr>
          <p:cNvPr id="16" name="圆角矩形 15"/>
          <p:cNvSpPr/>
          <p:nvPr/>
        </p:nvSpPr>
        <p:spPr>
          <a:xfrm>
            <a:off x="827088" y="1647825"/>
            <a:ext cx="7475537" cy="4037013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1171394">
            <a:off x="322263" y="661988"/>
            <a:ext cx="2184400" cy="141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1484313" y="1708150"/>
            <a:ext cx="6911975" cy="37861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en-US" altLang="zh-CN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听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课文录音并跟读，按照正确的语音、语调朗读并表演课文对话。</a:t>
            </a: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en-US" altLang="zh-CN" sz="2400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Pair work</a:t>
            </a: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+mj-lt"/>
                <a:ea typeface="黑体" panose="02010609060101010101" pitchFamily="49" charset="-122"/>
              </a:rPr>
              <a:t>: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+mj-lt"/>
                <a:ea typeface="黑体" panose="02010609060101010101" pitchFamily="49" charset="-122"/>
              </a:rPr>
              <a:t>学生</a:t>
            </a: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+mj-lt"/>
                <a:ea typeface="黑体" panose="02010609060101010101" pitchFamily="49" charset="-122"/>
              </a:rPr>
              <a:t>2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+mj-lt"/>
                <a:ea typeface="黑体" panose="02010609060101010101" pitchFamily="49" charset="-122"/>
              </a:rPr>
              <a:t>人一组，根据</a:t>
            </a: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Let’s learn more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+mj-lt"/>
                <a:ea typeface="黑体" panose="02010609060101010101" pitchFamily="49" charset="-122"/>
              </a:rPr>
              <a:t>课文内容进行创编新对话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2400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en-US" altLang="zh-CN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预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习</a:t>
            </a:r>
            <a:r>
              <a:rPr lang="en-US" altLang="zh-CN" sz="2400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B Let’s sing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 </a:t>
            </a:r>
            <a:endParaRPr lang="zh-CN" altLang="en-US" sz="2400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五角星 10"/>
          <p:cNvSpPr/>
          <p:nvPr/>
        </p:nvSpPr>
        <p:spPr>
          <a:xfrm>
            <a:off x="1174750" y="2065338"/>
            <a:ext cx="287338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2" name="五角星 11"/>
          <p:cNvSpPr/>
          <p:nvPr/>
        </p:nvSpPr>
        <p:spPr>
          <a:xfrm>
            <a:off x="903288" y="3502025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3" name="五角星 12"/>
          <p:cNvSpPr/>
          <p:nvPr/>
        </p:nvSpPr>
        <p:spPr>
          <a:xfrm>
            <a:off x="1249363" y="3490913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4" name="五角星 13"/>
          <p:cNvSpPr/>
          <p:nvPr/>
        </p:nvSpPr>
        <p:spPr>
          <a:xfrm>
            <a:off x="911225" y="4916488"/>
            <a:ext cx="287338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5" name="五角星 14"/>
          <p:cNvSpPr/>
          <p:nvPr/>
        </p:nvSpPr>
        <p:spPr>
          <a:xfrm>
            <a:off x="1249363" y="4916488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8" name="五角星 17"/>
          <p:cNvSpPr/>
          <p:nvPr/>
        </p:nvSpPr>
        <p:spPr>
          <a:xfrm>
            <a:off x="1127125" y="5232400"/>
            <a:ext cx="287338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2"/>
          <p:cNvSpPr txBox="1"/>
          <p:nvPr/>
        </p:nvSpPr>
        <p:spPr bwMode="auto">
          <a:xfrm>
            <a:off x="419100" y="260350"/>
            <a:ext cx="278447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&gt;&gt;Lead-in</a:t>
            </a:r>
            <a:endParaRPr lang="zh-CN" altLang="en-US" sz="2400" i="1" dirty="0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577850" y="855663"/>
            <a:ext cx="1906588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Free talk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684213" y="1374775"/>
            <a:ext cx="1584325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15950" y="1416050"/>
            <a:ext cx="7494588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Where will you go on the weekend?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84213" y="2759075"/>
            <a:ext cx="7162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Where will you go on the holiday?</a:t>
            </a:r>
          </a:p>
        </p:txBody>
      </p:sp>
      <p:pic>
        <p:nvPicPr>
          <p:cNvPr id="14343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3" y="1658938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4475" y="3036888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858169" y="3683000"/>
            <a:ext cx="4814887" cy="305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2"/>
          <p:cNvSpPr txBox="1"/>
          <p:nvPr/>
        </p:nvSpPr>
        <p:spPr bwMode="auto">
          <a:xfrm>
            <a:off x="419100" y="260350"/>
            <a:ext cx="278447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577850" y="855663"/>
            <a:ext cx="327342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Look and say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684213" y="1419225"/>
            <a:ext cx="2303462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6200000">
            <a:off x="375717" y="1801842"/>
            <a:ext cx="1495712" cy="1440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16200000">
            <a:off x="2440222" y="1572601"/>
            <a:ext cx="1740365" cy="1703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16200000">
            <a:off x="4705125" y="1441182"/>
            <a:ext cx="1712627" cy="2002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16372080">
            <a:off x="7096602" y="1542879"/>
            <a:ext cx="1417574" cy="1824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rot="16756518">
            <a:off x="536366" y="3804260"/>
            <a:ext cx="1323859" cy="1821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 rot="16408847">
            <a:off x="2558858" y="3654161"/>
            <a:ext cx="1538974" cy="2121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 rot="16444334">
            <a:off x="4890348" y="3524542"/>
            <a:ext cx="1592864" cy="2309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 rot="16200000">
            <a:off x="7106633" y="3775605"/>
            <a:ext cx="1880345" cy="1868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490538" y="3068638"/>
            <a:ext cx="1114425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park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1800225" y="3171825"/>
            <a:ext cx="2868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</a:rPr>
              <a:t>Statue </a:t>
            </a: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</a:rPr>
              <a:t>of </a:t>
            </a: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</a:rPr>
              <a:t>Liberty</a:t>
            </a:r>
            <a:endParaRPr lang="zh-CN" altLang="en-US" sz="3600" dirty="0"/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4616450" y="3205163"/>
            <a:ext cx="21415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800" dirty="0" err="1">
                <a:solidFill>
                  <a:schemeClr val="tx1">
                    <a:lumMod val="50000"/>
                  </a:schemeClr>
                </a:solidFill>
              </a:rPr>
              <a:t>Tian’an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altLang="zh-CN" sz="2800" dirty="0" smtClean="0">
                <a:solidFill>
                  <a:schemeClr val="tx1">
                    <a:lumMod val="50000"/>
                  </a:schemeClr>
                </a:solidFill>
              </a:rPr>
              <a:t>men</a:t>
            </a:r>
            <a:endParaRPr lang="zh-CN" altLang="en-US" sz="36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7053263" y="3132138"/>
            <a:ext cx="18557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</a:rPr>
              <a:t>shopping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354013" y="5529263"/>
            <a:ext cx="177006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by plane</a:t>
            </a: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2674938" y="5529263"/>
            <a:ext cx="177006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by train</a:t>
            </a: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5113338" y="5478463"/>
            <a:ext cx="1770062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by car</a:t>
            </a: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7218363" y="5459413"/>
            <a:ext cx="17716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on foot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6200000">
            <a:off x="367819" y="2960875"/>
            <a:ext cx="1495712" cy="1440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16200000">
            <a:off x="2446879" y="2705378"/>
            <a:ext cx="1740365" cy="1703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16200000">
            <a:off x="4834693" y="2542327"/>
            <a:ext cx="1712627" cy="2002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16372080">
            <a:off x="7203632" y="2786449"/>
            <a:ext cx="1197613" cy="1541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rot="16756518">
            <a:off x="597508" y="4599773"/>
            <a:ext cx="1323859" cy="1821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 rot="16408847">
            <a:off x="2710799" y="4449673"/>
            <a:ext cx="1538974" cy="2121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 rot="16444334">
            <a:off x="4983846" y="4279667"/>
            <a:ext cx="1592864" cy="2309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 rot="16200000">
            <a:off x="7033462" y="4224271"/>
            <a:ext cx="1880345" cy="1868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42" name="标题 2"/>
          <p:cNvSpPr txBox="1"/>
          <p:nvPr/>
        </p:nvSpPr>
        <p:spPr bwMode="auto">
          <a:xfrm>
            <a:off x="419100" y="260350"/>
            <a:ext cx="278447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" name="文本占位符 2"/>
          <p:cNvSpPr txBox="1"/>
          <p:nvPr/>
        </p:nvSpPr>
        <p:spPr bwMode="auto">
          <a:xfrm>
            <a:off x="577850" y="855663"/>
            <a:ext cx="327342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Tick and talk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684213" y="1374775"/>
            <a:ext cx="2303462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153988" y="1474788"/>
            <a:ext cx="632618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A: Where will you go on your holidays?</a:t>
            </a:r>
          </a:p>
          <a:p>
            <a:pPr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A: How will you go?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6434138" y="1466850"/>
            <a:ext cx="27098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B</a:t>
            </a: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: I will go to …</a:t>
            </a:r>
          </a:p>
          <a:p>
            <a:pPr>
              <a:defRPr/>
            </a:pP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B</a:t>
            </a: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: By/On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2"/>
          <p:cNvSpPr txBox="1"/>
          <p:nvPr/>
        </p:nvSpPr>
        <p:spPr bwMode="auto">
          <a:xfrm>
            <a:off x="419100" y="260350"/>
            <a:ext cx="278447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577850" y="855663"/>
            <a:ext cx="327342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Ask and answer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684213" y="1374775"/>
            <a:ext cx="2879725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403350" y="1628775"/>
            <a:ext cx="6553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</a:rPr>
              <a:t>Summer holiday is coming. </a:t>
            </a:r>
          </a:p>
          <a:p>
            <a:pPr>
              <a:defRPr/>
            </a:pP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</a:rPr>
              <a:t>What will you do this summer?</a:t>
            </a:r>
          </a:p>
          <a:p>
            <a:pPr>
              <a:defRPr/>
            </a:pP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</a:rPr>
              <a:t>Will you travel this summer?</a:t>
            </a:r>
          </a:p>
          <a:p>
            <a:pPr>
              <a:defRPr/>
            </a:pPr>
            <a:endParaRPr lang="zh-CN" altLang="en-US" sz="36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876418">
            <a:off x="327721" y="3903146"/>
            <a:ext cx="2429314" cy="17572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210071" y="3625223"/>
            <a:ext cx="2531233" cy="17725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868144" y="4042245"/>
            <a:ext cx="2778260" cy="17775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 2"/>
          <p:cNvSpPr txBox="1"/>
          <p:nvPr/>
        </p:nvSpPr>
        <p:spPr bwMode="auto">
          <a:xfrm>
            <a:off x="419100" y="260350"/>
            <a:ext cx="278447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577850" y="855663"/>
            <a:ext cx="57943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Listen, then ask and answer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684213" y="1374775"/>
            <a:ext cx="5040312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15900" y="1403350"/>
            <a:ext cx="87122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</a:rPr>
              <a:t>Q1: What will Miss White do this summer?</a:t>
            </a:r>
          </a:p>
          <a:p>
            <a:pPr>
              <a:defRPr/>
            </a:pPr>
            <a:endParaRPr lang="zh-CN" altLang="en-US" sz="3600" dirty="0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15900" y="2479675"/>
            <a:ext cx="87122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</a:rPr>
              <a:t>Q2: How will she go?</a:t>
            </a:r>
          </a:p>
          <a:p>
            <a:pPr>
              <a:defRPr/>
            </a:pPr>
            <a:endParaRPr lang="zh-CN" altLang="en-US" sz="3600" dirty="0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15900" y="3556000"/>
            <a:ext cx="87122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</a:rPr>
              <a:t>Q3: Will Miss White visit West Lake by plane?</a:t>
            </a:r>
          </a:p>
          <a:p>
            <a:pPr>
              <a:defRPr/>
            </a:pPr>
            <a:endParaRPr lang="zh-CN" altLang="en-US" sz="3600" dirty="0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90500" y="4694238"/>
            <a:ext cx="8712200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</a:rPr>
              <a:t>Q4: Who will go with Miss White?</a:t>
            </a:r>
          </a:p>
          <a:p>
            <a:pPr>
              <a:defRPr/>
            </a:pPr>
            <a:endParaRPr lang="zh-CN" altLang="en-US" sz="3600" dirty="0"/>
          </a:p>
        </p:txBody>
      </p:sp>
      <p:pic>
        <p:nvPicPr>
          <p:cNvPr id="22537" name="图片 1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7625" y="5067300"/>
            <a:ext cx="97155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7891463" y="5273675"/>
            <a:ext cx="7477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000" b="1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答案</a:t>
            </a:r>
          </a:p>
        </p:txBody>
      </p:sp>
      <p:pic>
        <p:nvPicPr>
          <p:cNvPr id="13" name="Unit6_PartB_Let’s_learn_more课文录音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52641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1025525" y="1930400"/>
            <a:ext cx="65881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dirty="0">
                <a:solidFill>
                  <a:srgbClr val="FF0000"/>
                </a:solidFill>
              </a:rPr>
              <a:t>She is going to visit the West Lake.</a:t>
            </a:r>
          </a:p>
          <a:p>
            <a:endParaRPr lang="zh-CN" altLang="en-US" sz="3600" dirty="0">
              <a:solidFill>
                <a:srgbClr val="FFFFFF"/>
              </a:solidFill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1050925" y="3049588"/>
            <a:ext cx="6588125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dirty="0">
                <a:solidFill>
                  <a:srgbClr val="FF0000"/>
                </a:solidFill>
              </a:rPr>
              <a:t>She will go by train.</a:t>
            </a:r>
          </a:p>
          <a:p>
            <a:endParaRPr lang="zh-CN" altLang="en-US" sz="3600" dirty="0">
              <a:solidFill>
                <a:srgbClr val="FFFFFF"/>
              </a:solidFill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076325" y="4157663"/>
            <a:ext cx="6588125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dirty="0">
                <a:solidFill>
                  <a:srgbClr val="FF0000"/>
                </a:solidFill>
              </a:rPr>
              <a:t>No, she won’t.</a:t>
            </a:r>
          </a:p>
          <a:p>
            <a:endParaRPr lang="zh-CN" altLang="en-US" sz="3600" dirty="0">
              <a:solidFill>
                <a:srgbClr val="FFFFFF"/>
              </a:solidFill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1041400" y="5240338"/>
            <a:ext cx="5186363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dirty="0">
                <a:solidFill>
                  <a:srgbClr val="FF0000"/>
                </a:solidFill>
              </a:rPr>
              <a:t>Her friends will go with me.</a:t>
            </a:r>
          </a:p>
          <a:p>
            <a:endParaRPr lang="zh-CN" altLang="en-US" sz="36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标题 2"/>
          <p:cNvSpPr txBox="1"/>
          <p:nvPr/>
        </p:nvSpPr>
        <p:spPr bwMode="auto">
          <a:xfrm>
            <a:off x="419100" y="260350"/>
            <a:ext cx="278447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 dirty="0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577850" y="855663"/>
            <a:ext cx="57943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Let’s learn more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684213" y="1374775"/>
            <a:ext cx="2951162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圆角矩形 7"/>
          <p:cNvSpPr/>
          <p:nvPr/>
        </p:nvSpPr>
        <p:spPr>
          <a:xfrm>
            <a:off x="550863" y="1465263"/>
            <a:ext cx="8064500" cy="6477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i="1" dirty="0">
                <a:solidFill>
                  <a:srgbClr val="0000FF"/>
                </a:solidFill>
                <a:latin typeface="+mj-lt"/>
              </a:rPr>
              <a:t>Mr. Zhao: </a:t>
            </a: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What will you do this summer, Emily?</a:t>
            </a:r>
            <a:endParaRPr lang="zh-CN" altLang="en-US" sz="28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561975" y="2125663"/>
            <a:ext cx="8037513" cy="8318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i="1" dirty="0">
                <a:solidFill>
                  <a:srgbClr val="0000FF"/>
                </a:solidFill>
                <a:latin typeface="+mj-lt"/>
              </a:rPr>
              <a:t>Miss White: </a:t>
            </a: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I will travel to Hangzhou. I’m going to </a:t>
            </a:r>
          </a:p>
          <a:p>
            <a:pPr>
              <a:defRPr/>
            </a:pP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                  visit the West Lake.</a:t>
            </a:r>
            <a:endParaRPr lang="zh-CN" altLang="en-US" sz="28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560388" y="2986088"/>
            <a:ext cx="8064500" cy="6477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i="1" dirty="0">
                <a:solidFill>
                  <a:srgbClr val="0000FF"/>
                </a:solidFill>
                <a:latin typeface="+mj-lt"/>
              </a:rPr>
              <a:t>Mr. Zhao: </a:t>
            </a: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How will you go?</a:t>
            </a:r>
            <a:endParaRPr lang="zh-CN" altLang="en-US" sz="28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573088" y="3654425"/>
            <a:ext cx="8037512" cy="6175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i="1" dirty="0">
                <a:solidFill>
                  <a:srgbClr val="0000FF"/>
                </a:solidFill>
                <a:latin typeface="+mj-lt"/>
              </a:rPr>
              <a:t>Miss White: </a:t>
            </a: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I will go by train.</a:t>
            </a:r>
            <a:endParaRPr lang="zh-CN" altLang="en-US" sz="28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533400" y="4314825"/>
            <a:ext cx="8064500" cy="64928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i="1" dirty="0">
                <a:solidFill>
                  <a:srgbClr val="0000FF"/>
                </a:solidFill>
                <a:latin typeface="+mj-lt"/>
              </a:rPr>
              <a:t>Mr. Zhao: </a:t>
            </a: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Why not go by plane? It is fast.</a:t>
            </a:r>
            <a:endParaRPr lang="zh-CN" altLang="en-US" sz="28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547688" y="4992688"/>
            <a:ext cx="8037512" cy="8763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i="1" dirty="0">
                <a:solidFill>
                  <a:srgbClr val="0000FF"/>
                </a:solidFill>
                <a:latin typeface="+mj-lt"/>
              </a:rPr>
              <a:t>Miss White: </a:t>
            </a: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The train is slow, but I can enjoy the</a:t>
            </a:r>
          </a:p>
          <a:p>
            <a:pPr>
              <a:defRPr/>
            </a:pP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                   beautiful places along the way.</a:t>
            </a:r>
            <a:endParaRPr lang="zh-CN" altLang="en-US" sz="28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" name="01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288" y="1633538"/>
            <a:ext cx="37941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02_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575" y="2417763"/>
            <a:ext cx="401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03_128k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575" y="3108325"/>
            <a:ext cx="36512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04_128k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638" y="3762375"/>
            <a:ext cx="4095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05_128k.mp3">
            <a:hlinkClick r:id="" action="ppaction://media"/>
          </p:cNvPr>
          <p:cNvPicPr>
            <a:picLocks noRot="1"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413" y="4416425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06_128k.mp3">
            <a:hlinkClick r:id="" action="ppaction://media"/>
          </p:cNvPr>
          <p:cNvPicPr>
            <a:picLocks noRot="1"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link="rId11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225" y="5230813"/>
            <a:ext cx="41433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5229225" y="6224588"/>
            <a:ext cx="3527425" cy="360362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>
              <a:lnSpc>
                <a:spcPct val="100000"/>
              </a:lnSpc>
              <a:buFont typeface="Wingdings" panose="05000000000000000000" pitchFamily="2" charset="2"/>
              <a:buNone/>
              <a:defRPr/>
            </a:pPr>
            <a:r>
              <a:rPr kumimoji="1" lang="zh-CN" altLang="en-US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点击小喇叭或文本框都可以播放音频</a:t>
            </a:r>
            <a:endParaRPr kumimoji="1" lang="zh-CN" altLang="en-US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图片 10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195638" y="4281488"/>
            <a:ext cx="2592387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标题 2"/>
          <p:cNvSpPr txBox="1"/>
          <p:nvPr/>
        </p:nvSpPr>
        <p:spPr bwMode="auto">
          <a:xfrm>
            <a:off x="419100" y="260350"/>
            <a:ext cx="278447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577850" y="855663"/>
            <a:ext cx="57943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Let’s learn more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684213" y="1374775"/>
            <a:ext cx="2951162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圆角矩形 7"/>
          <p:cNvSpPr/>
          <p:nvPr/>
        </p:nvSpPr>
        <p:spPr>
          <a:xfrm>
            <a:off x="547688" y="1646238"/>
            <a:ext cx="8064500" cy="6477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i="1" dirty="0">
                <a:solidFill>
                  <a:srgbClr val="0000FF"/>
                </a:solidFill>
                <a:latin typeface="+mj-lt"/>
              </a:rPr>
              <a:t>Mr. Zhao: </a:t>
            </a: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Will your parents go with you?</a:t>
            </a:r>
            <a:endParaRPr lang="zh-CN" altLang="en-US" sz="28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550863" y="2306638"/>
            <a:ext cx="8037512" cy="8318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i="1" dirty="0">
                <a:solidFill>
                  <a:srgbClr val="0000FF"/>
                </a:solidFill>
                <a:latin typeface="+mj-lt"/>
              </a:rPr>
              <a:t>Miss White: </a:t>
            </a: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No, they won’t. My friend will go with   </a:t>
            </a:r>
          </a:p>
          <a:p>
            <a:pPr>
              <a:defRPr/>
            </a:pP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                   me.</a:t>
            </a:r>
            <a:endParaRPr lang="zh-CN" altLang="en-US" sz="28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547688" y="3128963"/>
            <a:ext cx="8064500" cy="64928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i="1" dirty="0">
                <a:solidFill>
                  <a:srgbClr val="0000FF"/>
                </a:solidFill>
                <a:latin typeface="+mj-lt"/>
              </a:rPr>
              <a:t>Mr. Zhao: </a:t>
            </a: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Oh. Have a good time!</a:t>
            </a:r>
            <a:endParaRPr lang="zh-CN" altLang="en-US" sz="28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520700" y="3770313"/>
            <a:ext cx="8037513" cy="61753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i="1" dirty="0">
                <a:solidFill>
                  <a:srgbClr val="0000FF"/>
                </a:solidFill>
                <a:latin typeface="+mj-lt"/>
              </a:rPr>
              <a:t>Miss White: </a:t>
            </a: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Thank you.</a:t>
            </a:r>
            <a:endParaRPr lang="zh-CN" altLang="en-US" sz="28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" name="07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1825625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08_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2584450"/>
            <a:ext cx="395288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09_128k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3230563"/>
            <a:ext cx="37306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10_128k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013" y="3940175"/>
            <a:ext cx="331787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5414963" y="6257925"/>
            <a:ext cx="3527425" cy="360363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>
              <a:lnSpc>
                <a:spcPct val="100000"/>
              </a:lnSpc>
              <a:buFont typeface="Wingdings" panose="05000000000000000000" pitchFamily="2" charset="2"/>
              <a:buNone/>
              <a:defRPr/>
            </a:pPr>
            <a:r>
              <a:rPr kumimoji="1" lang="zh-CN" altLang="en-US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点击小喇叭或文本框都可以播放音频</a:t>
            </a:r>
            <a:endParaRPr kumimoji="1" lang="zh-CN" altLang="en-US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" fill="hold">
                      <p:stCondLst>
                        <p:cond delay="0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5d9bd043f82637ddbc699569e221ec07ef5"/>
  <p:tag name="ISPRING_RESOURCE_PATHS_HASH_PRESENTER" val="8a494b6bf0af80881a36483a8bbb62c834fdbc7"/>
</p:tagLst>
</file>

<file path=ppt/theme/theme1.xml><?xml version="1.0" encoding="utf-8"?>
<a:theme xmlns:a="http://schemas.openxmlformats.org/drawingml/2006/main" name="WWW.2PPT.COM&#10;">
  <a:themeElements>
    <a:clrScheme name="自定义 92">
      <a:dk1>
        <a:srgbClr val="5F5F5F"/>
      </a:dk1>
      <a:lt1>
        <a:sysClr val="window" lastClr="FFFFFF"/>
      </a:lt1>
      <a:dk2>
        <a:srgbClr val="4D4D4D"/>
      </a:dk2>
      <a:lt2>
        <a:srgbClr val="FFFFFF"/>
      </a:lt2>
      <a:accent1>
        <a:srgbClr val="92D050"/>
      </a:accent1>
      <a:accent2>
        <a:srgbClr val="63A537"/>
      </a:accent2>
      <a:accent3>
        <a:srgbClr val="37A76F"/>
      </a:accent3>
      <a:accent4>
        <a:srgbClr val="43C1A3"/>
      </a:accent4>
      <a:accent5>
        <a:srgbClr val="36B7F8"/>
      </a:accent5>
      <a:accent6>
        <a:srgbClr val="FFC000"/>
      </a:accent6>
      <a:hlink>
        <a:srgbClr val="2998E3"/>
      </a:hlink>
      <a:folHlink>
        <a:srgbClr val="7F723D"/>
      </a:folHlink>
    </a:clrScheme>
    <a:fontScheme name="自定义 2">
      <a:majorFont>
        <a:latin typeface="Arial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lnSpc>
            <a:spcPct val="130000"/>
          </a:lnSpc>
          <a:defRPr sz="4000" b="1" dirty="0" smtClean="0">
            <a:solidFill>
              <a:schemeClr val="tx1">
                <a:lumMod val="50000"/>
              </a:schemeClr>
            </a:solidFill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53b61e80c50d6</Template>
  <TotalTime>0</TotalTime>
  <Words>921</Words>
  <Application>Microsoft Office PowerPoint</Application>
  <PresentationFormat>全屏显示(4:3)</PresentationFormat>
  <Paragraphs>188</Paragraphs>
  <Slides>20</Slides>
  <Notes>11</Notes>
  <HiddenSlides>0</HiddenSlides>
  <MMClips>11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2" baseType="lpstr">
      <vt:lpstr>黑体</vt:lpstr>
      <vt:lpstr>宋体</vt:lpstr>
      <vt:lpstr>微软雅黑</vt:lpstr>
      <vt:lpstr>幼圆</vt:lpstr>
      <vt:lpstr>Arial</vt:lpstr>
      <vt:lpstr>Arial Black</vt:lpstr>
      <vt:lpstr>Calibri</vt:lpstr>
      <vt:lpstr>Comic Sans MS</vt:lpstr>
      <vt:lpstr>Tahoma</vt:lpstr>
      <vt:lpstr>Times New Roman</vt:lpstr>
      <vt:lpstr>Wingdings</vt:lpstr>
      <vt:lpstr>WWW.2PPT.COM
</vt:lpstr>
      <vt:lpstr>Unit6 My Holiday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&gt;&gt;Summary</vt:lpstr>
      <vt:lpstr>&gt;&gt;Summary</vt:lpstr>
      <vt:lpstr>&gt;&gt;Summary</vt:lpstr>
      <vt:lpstr>&gt;&gt;Summary</vt:lpstr>
      <vt:lpstr>&gt;&gt;Homework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2014-11-17T10:58:00Z</dcterms:created>
  <dcterms:modified xsi:type="dcterms:W3CDTF">2023-01-16T15:14:27Z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06C423B14D2B4C68979FF16D10230744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