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318" r:id="rId3"/>
    <p:sldId id="327" r:id="rId4"/>
    <p:sldId id="258" r:id="rId5"/>
    <p:sldId id="320" r:id="rId6"/>
    <p:sldId id="321" r:id="rId7"/>
    <p:sldId id="264" r:id="rId8"/>
    <p:sldId id="265" r:id="rId9"/>
    <p:sldId id="328" r:id="rId10"/>
    <p:sldId id="282" r:id="rId11"/>
    <p:sldId id="283" r:id="rId12"/>
    <p:sldId id="329" r:id="rId13"/>
    <p:sldId id="293" r:id="rId14"/>
    <p:sldId id="324" r:id="rId15"/>
    <p:sldId id="325" r:id="rId16"/>
    <p:sldId id="330" r:id="rId17"/>
    <p:sldId id="301" r:id="rId18"/>
    <p:sldId id="312" r:id="rId19"/>
    <p:sldId id="313" r:id="rId20"/>
    <p:sldId id="314" r:id="rId21"/>
    <p:sldId id="315" r:id="rId22"/>
    <p:sldId id="332"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0A2F"/>
    <a:srgbClr val="FFEEB6"/>
    <a:srgbClr val="293F2F"/>
    <a:srgbClr val="AEF3F3"/>
    <a:srgbClr val="3E5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8" d="100"/>
          <a:sy n="68" d="100"/>
        </p:scale>
        <p:origin x="528" y="1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105号-简雅黑" panose="00000500000000000000" pitchFamily="2" charset="-122"/>
                <a:ea typeface="字魂105号-简雅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105号-简雅黑" panose="00000500000000000000" pitchFamily="2" charset="-122"/>
                <a:ea typeface="字魂105号-简雅黑" panose="00000500000000000000" pitchFamily="2" charset="-122"/>
              </a:defRPr>
            </a:lvl1pPr>
          </a:lstStyle>
          <a:p>
            <a:fld id="{4891BC2F-62F1-4C3C-B9DB-D4EAFDFBB0F8}"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105号-简雅黑" panose="00000500000000000000" pitchFamily="2" charset="-122"/>
                <a:ea typeface="字魂105号-简雅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105号-简雅黑" panose="00000500000000000000" pitchFamily="2" charset="-122"/>
                <a:ea typeface="字魂105号-简雅黑" panose="00000500000000000000" pitchFamily="2" charset="-122"/>
              </a:defRPr>
            </a:lvl1pPr>
          </a:lstStyle>
          <a:p>
            <a:fld id="{3E2A9F13-544C-4854-A072-64523F5BA40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105号-简雅黑" panose="00000500000000000000" pitchFamily="2" charset="-122"/>
        <a:ea typeface="字魂105号-简雅黑" panose="00000500000000000000" pitchFamily="2" charset="-122"/>
        <a:cs typeface="+mn-cs"/>
      </a:defRPr>
    </a:lvl1pPr>
    <a:lvl2pPr marL="457200" algn="l" defTabSz="914400" rtl="0" eaLnBrk="1" latinLnBrk="0" hangingPunct="1">
      <a:defRPr sz="1200" kern="1200">
        <a:solidFill>
          <a:schemeClr val="tx1"/>
        </a:solidFill>
        <a:latin typeface="字魂105号-简雅黑" panose="00000500000000000000" pitchFamily="2" charset="-122"/>
        <a:ea typeface="字魂105号-简雅黑" panose="00000500000000000000" pitchFamily="2" charset="-122"/>
        <a:cs typeface="+mn-cs"/>
      </a:defRPr>
    </a:lvl2pPr>
    <a:lvl3pPr marL="914400" algn="l" defTabSz="914400" rtl="0" eaLnBrk="1" latinLnBrk="0" hangingPunct="1">
      <a:defRPr sz="1200" kern="1200">
        <a:solidFill>
          <a:schemeClr val="tx1"/>
        </a:solidFill>
        <a:latin typeface="字魂105号-简雅黑" panose="00000500000000000000" pitchFamily="2" charset="-122"/>
        <a:ea typeface="字魂105号-简雅黑" panose="00000500000000000000" pitchFamily="2" charset="-122"/>
        <a:cs typeface="+mn-cs"/>
      </a:defRPr>
    </a:lvl3pPr>
    <a:lvl4pPr marL="1371600" algn="l" defTabSz="914400" rtl="0" eaLnBrk="1" latinLnBrk="0" hangingPunct="1">
      <a:defRPr sz="1200" kern="1200">
        <a:solidFill>
          <a:schemeClr val="tx1"/>
        </a:solidFill>
        <a:latin typeface="字魂105号-简雅黑" panose="00000500000000000000" pitchFamily="2" charset="-122"/>
        <a:ea typeface="字魂105号-简雅黑" panose="00000500000000000000" pitchFamily="2" charset="-122"/>
        <a:cs typeface="+mn-cs"/>
      </a:defRPr>
    </a:lvl4pPr>
    <a:lvl5pPr marL="1828800" algn="l" defTabSz="914400" rtl="0" eaLnBrk="1" latinLnBrk="0" hangingPunct="1">
      <a:defRPr sz="1200" kern="1200">
        <a:solidFill>
          <a:schemeClr val="tx1"/>
        </a:solidFill>
        <a:latin typeface="字魂105号-简雅黑" panose="00000500000000000000" pitchFamily="2" charset="-122"/>
        <a:ea typeface="字魂105号-简雅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2A9F13-544C-4854-A072-64523F5BA40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2A9F13-544C-4854-A072-64523F5BA40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2A9F13-544C-4854-A072-64523F5BA40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2A9F13-544C-4854-A072-64523F5BA40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2A9F13-544C-4854-A072-64523F5BA40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2A9F13-544C-4854-A072-64523F5BA40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2A9F13-544C-4854-A072-64523F5BA40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2A9F13-544C-4854-A072-64523F5BA40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2A9F13-544C-4854-A072-64523F5BA40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2A9F13-544C-4854-A072-64523F5BA40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2A9F13-544C-4854-A072-64523F5BA40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2A9F13-544C-4854-A072-64523F5BA40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2A9F13-544C-4854-A072-64523F5BA40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2A9F13-544C-4854-A072-64523F5BA40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2A9F13-544C-4854-A072-64523F5BA40F}"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2A9F13-544C-4854-A072-64523F5BA40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2A9F13-544C-4854-A072-64523F5BA40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2A9F13-544C-4854-A072-64523F5BA40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2A9F13-544C-4854-A072-64523F5BA40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2A9F13-544C-4854-A072-64523F5BA40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2A9F13-544C-4854-A072-64523F5BA40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2A9F13-544C-4854-A072-64523F5BA40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3076" y="0"/>
            <a:ext cx="12185848"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1" y="0"/>
            <a:ext cx="12198927"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12199070" cy="6858000"/>
          </a:xfrm>
          <a:prstGeom prst="rect">
            <a:avLst/>
          </a:prstGeom>
        </p:spPr>
      </p:pic>
      <p:pic>
        <p:nvPicPr>
          <p:cNvPr id="5" name="图片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248153" cy="1128889"/>
          </a:xfrm>
          <a:prstGeom prst="rect">
            <a:avLst/>
          </a:prstGeom>
        </p:spPr>
      </p:pic>
      <p:pic>
        <p:nvPicPr>
          <p:cNvPr id="6" name="图片 5"/>
          <p:cNvPicPr>
            <a:picLocks noChangeAspect="1"/>
          </p:cNvPicPr>
          <p:nvPr userDrawn="1"/>
        </p:nvPicPr>
        <p:blipFill rotWithShape="1">
          <a:blip r:embed="rId4">
            <a:extLst>
              <a:ext uri="{28A0092B-C50C-407E-A947-70E740481C1C}">
                <a14:useLocalDpi xmlns:a14="http://schemas.microsoft.com/office/drawing/2010/main" val="0"/>
              </a:ext>
            </a:extLst>
          </a:blip>
          <a:srcRect l="70943" b="54980"/>
          <a:stretch>
            <a:fillRect/>
          </a:stretch>
        </p:blipFill>
        <p:spPr>
          <a:xfrm>
            <a:off x="9697156" y="-67733"/>
            <a:ext cx="3400608" cy="219536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85494" y="3909757"/>
            <a:ext cx="5658506" cy="400110"/>
          </a:xfrm>
          <a:prstGeom prst="rect">
            <a:avLst/>
          </a:prstGeom>
        </p:spPr>
        <p:txBody>
          <a:bodyPr wrap="square">
            <a:spAutoFit/>
          </a:bodyPr>
          <a:lstStyle/>
          <a:p>
            <a:pPr algn="dist"/>
            <a:r>
              <a:rPr lang="zh-CN" altLang="en-US"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中小学生爱国教育主题班会</a:t>
            </a:r>
          </a:p>
        </p:txBody>
      </p:sp>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l="70943" b="54980"/>
          <a:stretch>
            <a:fillRect/>
          </a:stretch>
        </p:blipFill>
        <p:spPr>
          <a:xfrm>
            <a:off x="9144000" y="289686"/>
            <a:ext cx="3400608" cy="2195367"/>
          </a:xfrm>
          <a:prstGeom prst="rect">
            <a:avLst/>
          </a:prstGeom>
        </p:spPr>
      </p:pic>
      <p:sp>
        <p:nvSpPr>
          <p:cNvPr id="19" name="矩形 18"/>
          <p:cNvSpPr/>
          <p:nvPr/>
        </p:nvSpPr>
        <p:spPr>
          <a:xfrm>
            <a:off x="3357112" y="916107"/>
            <a:ext cx="5840060" cy="2554545"/>
          </a:xfrm>
          <a:prstGeom prst="rect">
            <a:avLst/>
          </a:prstGeom>
        </p:spPr>
        <p:txBody>
          <a:bodyPr wrap="square">
            <a:spAutoFit/>
          </a:bodyPr>
          <a:lstStyle/>
          <a:p>
            <a:r>
              <a:rPr lang="zh-CN" altLang="en-US" sz="8000" b="1"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祖国</a:t>
            </a:r>
            <a:endParaRPr lang="en-US" altLang="zh-CN" sz="8000" b="1"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a:p>
            <a:r>
              <a:rPr lang="zh-CN" altLang="en-US" sz="8000" b="1"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在我</a:t>
            </a:r>
            <a:endParaRPr lang="zh-CN" altLang="en-US" sz="8000"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pic>
        <p:nvPicPr>
          <p:cNvPr id="20" name="图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875303" y="630180"/>
            <a:ext cx="4181362" cy="3425410"/>
          </a:xfrm>
          <a:prstGeom prst="rect">
            <a:avLst/>
          </a:prstGeom>
          <a:effectLst>
            <a:outerShdw blurRad="50800" dist="38100" dir="5400000" algn="t" rotWithShape="0">
              <a:prstClr val="black">
                <a:alpha val="40000"/>
              </a:prstClr>
            </a:outerShdw>
          </a:effectLst>
        </p:spPr>
      </p:pic>
      <p:sp>
        <p:nvSpPr>
          <p:cNvPr id="18" name="矩形 17"/>
          <p:cNvSpPr/>
          <p:nvPr/>
        </p:nvSpPr>
        <p:spPr>
          <a:xfrm>
            <a:off x="7957598" y="1483013"/>
            <a:ext cx="1314784" cy="1446550"/>
          </a:xfrm>
          <a:prstGeom prst="rect">
            <a:avLst/>
          </a:prstGeom>
        </p:spPr>
        <p:txBody>
          <a:bodyPr wrap="none">
            <a:spAutoFit/>
          </a:bodyPr>
          <a:lstStyle/>
          <a:p>
            <a:r>
              <a:rPr lang="zh-CN" altLang="en-US" sz="8800" b="1"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中</a:t>
            </a:r>
            <a:endParaRPr lang="zh-CN" altLang="en-US" sz="8800"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87892" y="2759005"/>
            <a:ext cx="5091183" cy="1815882"/>
          </a:xfrm>
          <a:prstGeom prst="rect">
            <a:avLst/>
          </a:prstGeom>
          <a:noFill/>
          <a:ln>
            <a:noFill/>
          </a:ln>
        </p:spPr>
        <p:txBody>
          <a:bodyPr wrap="square" rtlCol="0">
            <a:spAutoFit/>
          </a:bodyPr>
          <a:lstStyle/>
          <a:p>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曾经，中华儿女饱受战乱、受尽屈辱、民生凋敝；但是，坚强的中华儿女，从来没有屈服过，从来没有真正被打败。一次次，把侵略者赶出去；一次次，保护祖国大好山河。</a:t>
            </a:r>
            <a:endParaRPr lang="en-US"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a:p>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艰苦抗战让我们“站起来了”；改革开放让我们“富起来了”；新世纪，满怀中国梦的中华儿女，继续用辛勤的劳动和无穷的智慧，让中国在新世纪“强起来了”。</a:t>
            </a:r>
            <a:endParaRPr lang="en-US"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9" name="矩形 8"/>
          <p:cNvSpPr/>
          <p:nvPr/>
        </p:nvSpPr>
        <p:spPr>
          <a:xfrm>
            <a:off x="1587892" y="1252457"/>
            <a:ext cx="3136964" cy="584775"/>
          </a:xfrm>
          <a:prstGeom prst="rect">
            <a:avLst/>
          </a:prstGeom>
        </p:spPr>
        <p:txBody>
          <a:bodyPr wrap="square">
            <a:spAutoFit/>
          </a:bodyPr>
          <a:lstStyle/>
          <a:p>
            <a:r>
              <a:rPr lang="zh-CN" altLang="en-US" sz="3200"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中国梦，中国强</a:t>
            </a: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8554" y="1058008"/>
            <a:ext cx="3387132" cy="4741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5"/>
          <p:cNvSpPr>
            <a:spLocks noChangeArrowheads="1"/>
          </p:cNvSpPr>
          <p:nvPr/>
        </p:nvSpPr>
        <p:spPr bwMode="auto">
          <a:xfrm>
            <a:off x="5724693" y="2739417"/>
            <a:ext cx="4932556" cy="2197427"/>
          </a:xfrm>
          <a:prstGeom prst="rect">
            <a:avLst/>
          </a:prstGeom>
          <a:noFill/>
          <a:ln>
            <a:noFill/>
          </a:ln>
          <a:effectLst/>
        </p:spPr>
        <p:txBody>
          <a:bodyPr anchor="ctr"/>
          <a:lstStyle/>
          <a:p>
            <a:pPr>
              <a:lnSpc>
                <a:spcPct val="250000"/>
              </a:lnSpc>
            </a:pP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何为中国梦？我认为实现中华民族伟大复兴，就是中华民族近代最伟大的中国梦。因为这个梦想，它凝聚和寄托了几代中国人的夙愿，它体现了中华民族和中国人民的整体利益，它是每一个中华儿女的共同期盼。</a:t>
            </a:r>
          </a:p>
        </p:txBody>
      </p:sp>
      <p:sp>
        <p:nvSpPr>
          <p:cNvPr id="6" name="矩形 5"/>
          <p:cNvSpPr/>
          <p:nvPr/>
        </p:nvSpPr>
        <p:spPr>
          <a:xfrm>
            <a:off x="1491345" y="1443791"/>
            <a:ext cx="3136964" cy="584775"/>
          </a:xfrm>
          <a:prstGeom prst="rect">
            <a:avLst/>
          </a:prstGeom>
        </p:spPr>
        <p:txBody>
          <a:bodyPr wrap="square">
            <a:spAutoFit/>
          </a:bodyPr>
          <a:lstStyle/>
          <a:p>
            <a:r>
              <a:rPr lang="zh-CN" altLang="en-US" sz="3200"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中国梦，中国强</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0037" y="2439300"/>
            <a:ext cx="3074409" cy="30744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diamond(in)">
                                      <p:cBhvr>
                                        <p:cTn id="7" dur="2000"/>
                                        <p:tgtEl>
                                          <p:spTgt spid="4710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7109">
                                            <p:txEl>
                                              <p:pRg st="0" end="0"/>
                                            </p:txEl>
                                          </p:spTgt>
                                        </p:tgtEl>
                                        <p:attrNameLst>
                                          <p:attrName>style.visibility</p:attrName>
                                        </p:attrNameLst>
                                      </p:cBhvr>
                                      <p:to>
                                        <p:strVal val="visible"/>
                                      </p:to>
                                    </p:set>
                                    <p:anim calcmode="lin" valueType="num">
                                      <p:cBhvr additive="base">
                                        <p:cTn id="12" dur="500" fill="hold"/>
                                        <p:tgtEl>
                                          <p:spTgt spid="4710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710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3238803" y="1144087"/>
            <a:ext cx="4916232" cy="2945008"/>
            <a:chOff x="2721933" y="1105655"/>
            <a:chExt cx="4916232" cy="2945008"/>
          </a:xfrm>
        </p:grpSpPr>
        <p:sp>
          <p:nvSpPr>
            <p:cNvPr id="28" name="矩形 27"/>
            <p:cNvSpPr/>
            <p:nvPr/>
          </p:nvSpPr>
          <p:spPr>
            <a:xfrm>
              <a:off x="2721933" y="2850334"/>
              <a:ext cx="4916232" cy="1200329"/>
            </a:xfrm>
            <a:prstGeom prst="rect">
              <a:avLst/>
            </a:prstGeom>
          </p:spPr>
          <p:txBody>
            <a:bodyPr wrap="square">
              <a:spAutoFit/>
            </a:bodyPr>
            <a:lstStyle/>
            <a:p>
              <a:r>
                <a:rPr lang="zh-CN" altLang="en-US" sz="7200" b="1">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少年强国说</a:t>
              </a:r>
              <a:endParaRPr lang="zh-CN" altLang="en-US" sz="7200" b="1"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pic>
          <p:nvPicPr>
            <p:cNvPr id="41" name="图片 4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728247" y="1105655"/>
              <a:ext cx="2177332" cy="1783691"/>
            </a:xfrm>
            <a:prstGeom prst="rect">
              <a:avLst/>
            </a:prstGeom>
            <a:effectLst>
              <a:outerShdw blurRad="50800" dist="38100" dir="5400000" algn="t" rotWithShape="0">
                <a:prstClr val="black">
                  <a:alpha val="40000"/>
                </a:prstClr>
              </a:outerShdw>
            </a:effectLst>
          </p:spPr>
        </p:pic>
      </p:grpSp>
      <p:sp>
        <p:nvSpPr>
          <p:cNvPr id="16" name="矩形 15"/>
          <p:cNvSpPr/>
          <p:nvPr/>
        </p:nvSpPr>
        <p:spPr>
          <a:xfrm>
            <a:off x="4881800" y="1698647"/>
            <a:ext cx="2882791" cy="769441"/>
          </a:xfrm>
          <a:prstGeom prst="rect">
            <a:avLst/>
          </a:prstGeom>
        </p:spPr>
        <p:txBody>
          <a:bodyPr wrap="square">
            <a:spAutoFit/>
          </a:bodyPr>
          <a:lstStyle/>
          <a:p>
            <a:pPr algn="ctr"/>
            <a:r>
              <a:rPr lang="zh-CN" altLang="en-US" sz="4400" b="1"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第三部分</a:t>
            </a:r>
            <a:endParaRPr lang="en-US" altLang="zh-CN" sz="4400" b="1"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4597" y="3438840"/>
            <a:ext cx="8514141" cy="338554"/>
          </a:xfrm>
          <a:prstGeom prst="rect">
            <a:avLst/>
          </a:prstGeom>
          <a:noFill/>
          <a:ln>
            <a:noFill/>
          </a:ln>
        </p:spPr>
        <p:txBody>
          <a:bodyPr wrap="square" rtlCol="0">
            <a:spAutoFit/>
          </a:bodyPr>
          <a:lstStyle/>
          <a:p>
            <a:r>
              <a:rPr lang="en-US"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一个青年学生的爱国，真有如一个青年姑娘初恋时那样的真纯入迷。</a:t>
            </a:r>
            <a:r>
              <a:rPr lang="en-US"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方志敏</a:t>
            </a:r>
          </a:p>
        </p:txBody>
      </p:sp>
      <p:sp>
        <p:nvSpPr>
          <p:cNvPr id="6" name="矩形 5"/>
          <p:cNvSpPr/>
          <p:nvPr/>
        </p:nvSpPr>
        <p:spPr>
          <a:xfrm>
            <a:off x="1928139" y="2388827"/>
            <a:ext cx="8514141" cy="830997"/>
          </a:xfrm>
          <a:prstGeom prst="rect">
            <a:avLst/>
          </a:prstGeom>
          <a:ln>
            <a:noFill/>
          </a:ln>
        </p:spPr>
        <p:txBody>
          <a:bodyPr wrap="square">
            <a:spAutoFit/>
          </a:bodyPr>
          <a:lstStyle/>
          <a:p>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故今日之责任，不在他人，而全在我少年。少年智则国智，少年富则国富；少年强则国强，少年独立则国独立；少年自由则国自由，少年进步则国进步；少年胜于欧洲则国胜于欧洲，少年雄于地球则国雄于地球。</a:t>
            </a:r>
            <a:r>
              <a:rPr lang="en-US"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梁启超</a:t>
            </a:r>
          </a:p>
        </p:txBody>
      </p:sp>
      <p:sp>
        <p:nvSpPr>
          <p:cNvPr id="8" name="TextBox 7"/>
          <p:cNvSpPr txBox="1"/>
          <p:nvPr/>
        </p:nvSpPr>
        <p:spPr>
          <a:xfrm>
            <a:off x="1910940" y="5111550"/>
            <a:ext cx="8514141" cy="338554"/>
          </a:xfrm>
          <a:prstGeom prst="rect">
            <a:avLst/>
          </a:prstGeom>
          <a:noFill/>
          <a:ln>
            <a:noFill/>
          </a:ln>
        </p:spPr>
        <p:txBody>
          <a:bodyPr wrap="square" rtlCol="0">
            <a:spAutoFit/>
          </a:bodyPr>
          <a:lstStyle/>
          <a:p>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为祖国而死，那是最美的命运啊！ </a:t>
            </a:r>
            <a:r>
              <a:rPr lang="en-US"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a:t>
            </a: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（法）大仲马 </a:t>
            </a:r>
          </a:p>
        </p:txBody>
      </p:sp>
      <p:sp>
        <p:nvSpPr>
          <p:cNvPr id="9" name="TextBox 8"/>
          <p:cNvSpPr txBox="1"/>
          <p:nvPr/>
        </p:nvSpPr>
        <p:spPr>
          <a:xfrm>
            <a:off x="1910940" y="3996410"/>
            <a:ext cx="8514141" cy="338554"/>
          </a:xfrm>
          <a:prstGeom prst="rect">
            <a:avLst/>
          </a:prstGeom>
          <a:noFill/>
          <a:ln>
            <a:noFill/>
          </a:ln>
        </p:spPr>
        <p:txBody>
          <a:bodyPr wrap="square" rtlCol="0">
            <a:spAutoFit/>
          </a:bodyPr>
          <a:lstStyle/>
          <a:p>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天下兴亡，匹夫有责。</a:t>
            </a:r>
            <a:r>
              <a:rPr lang="en-US"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a:t>
            </a: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（清）顾炎武 </a:t>
            </a:r>
          </a:p>
        </p:txBody>
      </p:sp>
      <p:sp>
        <p:nvSpPr>
          <p:cNvPr id="11" name="TextBox 10"/>
          <p:cNvSpPr txBox="1"/>
          <p:nvPr/>
        </p:nvSpPr>
        <p:spPr>
          <a:xfrm>
            <a:off x="1928139" y="4553980"/>
            <a:ext cx="8514141" cy="338554"/>
          </a:xfrm>
          <a:prstGeom prst="rect">
            <a:avLst/>
          </a:prstGeom>
          <a:noFill/>
          <a:ln>
            <a:noFill/>
          </a:ln>
        </p:spPr>
        <p:txBody>
          <a:bodyPr wrap="square" rtlCol="0">
            <a:spAutoFit/>
          </a:bodyPr>
          <a:lstStyle/>
          <a:p>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祖国如有难，汝应作前锋。 </a:t>
            </a:r>
            <a:r>
              <a:rPr lang="en-US"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陈毅</a:t>
            </a:r>
          </a:p>
        </p:txBody>
      </p:sp>
      <p:sp>
        <p:nvSpPr>
          <p:cNvPr id="13" name="矩形 12"/>
          <p:cNvSpPr/>
          <p:nvPr/>
        </p:nvSpPr>
        <p:spPr>
          <a:xfrm>
            <a:off x="1777464" y="1207914"/>
            <a:ext cx="3136964" cy="584775"/>
          </a:xfrm>
          <a:prstGeom prst="rect">
            <a:avLst/>
          </a:prstGeom>
        </p:spPr>
        <p:txBody>
          <a:bodyPr wrap="square">
            <a:spAutoFit/>
          </a:bodyPr>
          <a:lstStyle/>
          <a:p>
            <a:r>
              <a:rPr lang="zh-CN" altLang="en-US" sz="3200"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少年强国说</a:t>
            </a:r>
          </a:p>
        </p:txBody>
      </p:sp>
      <p:cxnSp>
        <p:nvCxnSpPr>
          <p:cNvPr id="5" name="直接连接符 4"/>
          <p:cNvCxnSpPr/>
          <p:nvPr/>
        </p:nvCxnSpPr>
        <p:spPr>
          <a:xfrm>
            <a:off x="1893741" y="3225400"/>
            <a:ext cx="853134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893741" y="3777394"/>
            <a:ext cx="853134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893741" y="4309792"/>
            <a:ext cx="853134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893741" y="4892534"/>
            <a:ext cx="853134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893741" y="5450104"/>
            <a:ext cx="853134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par>
                                <p:cTn id="35" presetID="22" presetClass="entr" presetSubtype="8"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22" presetClass="entr" presetSubtype="8"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2" presetClass="entr" presetSubtype="8"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par>
                                <p:cTn id="44" presetID="22" presetClass="entr" presetSubtype="8"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4234" y="1104485"/>
            <a:ext cx="8291513" cy="941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3600" dirty="0">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 name="Rectangle 3"/>
          <p:cNvSpPr txBox="1">
            <a:spLocks noChangeArrowheads="1"/>
          </p:cNvSpPr>
          <p:nvPr/>
        </p:nvSpPr>
        <p:spPr>
          <a:xfrm>
            <a:off x="0" y="1927225"/>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5" name="矩形 4"/>
          <p:cNvSpPr/>
          <p:nvPr/>
        </p:nvSpPr>
        <p:spPr>
          <a:xfrm>
            <a:off x="5097874" y="2437133"/>
            <a:ext cx="4804445" cy="3108543"/>
          </a:xfrm>
          <a:prstGeom prst="rect">
            <a:avLst/>
          </a:prstGeom>
        </p:spPr>
        <p:txBody>
          <a:bodyPr wrap="square">
            <a:spAutoFit/>
          </a:bodyPr>
          <a:lstStyle/>
          <a:p>
            <a:pPr algn="ctr"/>
            <a:r>
              <a:rPr lang="zh-CN" altLang="en-US"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我爱这土地 </a:t>
            </a: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r>
            <a:b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en-US"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a:t>
            </a: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艾青</a:t>
            </a:r>
          </a:p>
          <a:p>
            <a:pPr algn="ct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假如我是一只鸟， </a:t>
            </a:r>
            <a:b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我也应该用嘶哑的喉咙歌唱： </a:t>
            </a:r>
            <a:b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这被暴风雨所打击着的土地， </a:t>
            </a:r>
            <a:b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这永远汹涌着我们的悲愤的河流， </a:t>
            </a:r>
            <a:b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这无止息地吹刮着的激怒的风， </a:t>
            </a:r>
            <a:b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和那来自林间的无比温柔的黎明</a:t>
            </a:r>
            <a:r>
              <a:rPr lang="en-US"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a:t>
            </a:r>
            <a:br>
              <a:rPr lang="en-US"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en-US"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a:t>
            </a: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然后我死了， </a:t>
            </a:r>
            <a:b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连羽毛也腐烂在土地里面。</a:t>
            </a:r>
            <a:b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为什么我的眼里常含泪水？ </a:t>
            </a:r>
            <a:b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因为我对这土地爱得深沉</a:t>
            </a:r>
            <a:r>
              <a:rPr lang="en-US"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a:t>
            </a:r>
          </a:p>
        </p:txBody>
      </p:sp>
      <p:sp>
        <p:nvSpPr>
          <p:cNvPr id="6" name="TextBox 2"/>
          <p:cNvSpPr txBox="1"/>
          <p:nvPr/>
        </p:nvSpPr>
        <p:spPr>
          <a:xfrm>
            <a:off x="4114800" y="1311129"/>
            <a:ext cx="2644287" cy="369332"/>
          </a:xfrm>
          <a:prstGeom prst="rect">
            <a:avLst/>
          </a:prstGeom>
          <a:noFill/>
        </p:spPr>
        <p:txBody>
          <a:bodyPr wrap="square" rtlCol="0">
            <a:spAutoFit/>
          </a:bodyPr>
          <a:lstStyle/>
          <a:p>
            <a:r>
              <a:rPr lang="zh-CN" altLang="en-US" b="1"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活动一   单人诗朗诵</a:t>
            </a:r>
          </a:p>
        </p:txBody>
      </p:sp>
      <p:sp>
        <p:nvSpPr>
          <p:cNvPr id="9" name="矩形 8"/>
          <p:cNvSpPr/>
          <p:nvPr/>
        </p:nvSpPr>
        <p:spPr>
          <a:xfrm>
            <a:off x="1473026" y="1114925"/>
            <a:ext cx="3136964" cy="584775"/>
          </a:xfrm>
          <a:prstGeom prst="rect">
            <a:avLst/>
          </a:prstGeom>
        </p:spPr>
        <p:txBody>
          <a:bodyPr wrap="square">
            <a:spAutoFit/>
          </a:bodyPr>
          <a:lstStyle/>
          <a:p>
            <a:r>
              <a:rPr lang="zh-CN" altLang="en-US" sz="3200"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少年强国说</a:t>
            </a: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625" y="2273397"/>
            <a:ext cx="3048006" cy="30480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4234" y="1104485"/>
            <a:ext cx="8291513" cy="941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3600" dirty="0">
              <a:solidFill>
                <a:schemeClr val="accent2">
                  <a:lumMod val="50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 name="Rectangle 3"/>
          <p:cNvSpPr txBox="1">
            <a:spLocks noChangeArrowheads="1"/>
          </p:cNvSpPr>
          <p:nvPr/>
        </p:nvSpPr>
        <p:spPr>
          <a:xfrm>
            <a:off x="0" y="1927225"/>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solidFill>
                <a:schemeClr val="accent2">
                  <a:lumMod val="50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5" name="矩形 4"/>
          <p:cNvSpPr/>
          <p:nvPr/>
        </p:nvSpPr>
        <p:spPr>
          <a:xfrm>
            <a:off x="1760672" y="2324751"/>
            <a:ext cx="3277639" cy="3616055"/>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祖国啊，我亲爱的祖国</a:t>
            </a:r>
          </a:p>
          <a:p>
            <a:pPr>
              <a:lnSpc>
                <a:spcPct val="150000"/>
              </a:lnSpc>
            </a:pP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舒婷</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我是你河边上破旧的老水车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数百年来纺着疲惫的歌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我是你额上熏黑的矿灯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照你在历史的隧洞里蜗行摸索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我是干瘪的稻穗；是失修的路基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是淤滩上的驳船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把纤绳深深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勒进你的肩膊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祖国啊！</a:t>
            </a:r>
            <a:endPar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6" name="TextBox 2"/>
          <p:cNvSpPr txBox="1"/>
          <p:nvPr/>
        </p:nvSpPr>
        <p:spPr>
          <a:xfrm>
            <a:off x="5092511" y="1483014"/>
            <a:ext cx="4820923" cy="369332"/>
          </a:xfrm>
          <a:prstGeom prst="rect">
            <a:avLst/>
          </a:prstGeom>
          <a:noFill/>
        </p:spPr>
        <p:txBody>
          <a:bodyPr wrap="square" rtlCol="0">
            <a:spAutoFit/>
          </a:bodyPr>
          <a:lstStyle/>
          <a:p>
            <a:r>
              <a:rPr lang="zh-CN" alt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活动二 集体朗诵</a:t>
            </a:r>
            <a:r>
              <a:rPr lang="en-US" altLang="zh-CN"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a:t>
            </a:r>
            <a:r>
              <a:rPr lang="zh-CN" alt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祖国啊，我亲爱的祖国</a:t>
            </a:r>
            <a:r>
              <a:rPr lang="en-US" altLang="zh-CN"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a:t>
            </a:r>
          </a:p>
        </p:txBody>
      </p:sp>
      <p:sp>
        <p:nvSpPr>
          <p:cNvPr id="7" name="矩形 6"/>
          <p:cNvSpPr/>
          <p:nvPr/>
        </p:nvSpPr>
        <p:spPr>
          <a:xfrm>
            <a:off x="4895385" y="2324751"/>
            <a:ext cx="2979300" cy="3323987"/>
          </a:xfrm>
          <a:prstGeom prst="rect">
            <a:avLst/>
          </a:prstGeom>
        </p:spPr>
        <p:txBody>
          <a:bodyPr wrap="square">
            <a:spAutoFit/>
          </a:bodyPr>
          <a:lstStyle/>
          <a:p>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我是贫困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我是悲哀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我是你祖祖辈辈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痛苦的希望啊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是“飞天”袖间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千百年来未落到地面的花朵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祖国啊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我是你簇新的理想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刚从神话的蛛网里挣脱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我是你雪被下古莲的胚芽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我是你挂着眼泪的笑窝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我是新刷出的雪白的起跑线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是绯红的黎明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在喷薄</a:t>
            </a:r>
          </a:p>
          <a:p>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祖国啊</a:t>
            </a:r>
          </a:p>
        </p:txBody>
      </p:sp>
      <p:sp>
        <p:nvSpPr>
          <p:cNvPr id="8" name="矩形 7"/>
          <p:cNvSpPr/>
          <p:nvPr/>
        </p:nvSpPr>
        <p:spPr>
          <a:xfrm>
            <a:off x="7874685" y="2324751"/>
            <a:ext cx="2979300" cy="3292889"/>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我是你十亿分之一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是你九百六十万平方的总和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你以伤痕累累的乳房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喂养了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迷惘的我，深思的我，沸腾的我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那就从我的血肉之躯上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去取得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你的富饶，你的荣光，你的自由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祖国啊 </a:t>
            </a:r>
            <a:b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b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我亲爱的祖国</a:t>
            </a:r>
          </a:p>
        </p:txBody>
      </p:sp>
      <p:sp>
        <p:nvSpPr>
          <p:cNvPr id="11" name="矩形 10"/>
          <p:cNvSpPr/>
          <p:nvPr/>
        </p:nvSpPr>
        <p:spPr>
          <a:xfrm>
            <a:off x="1723430" y="1329877"/>
            <a:ext cx="3136964" cy="584775"/>
          </a:xfrm>
          <a:prstGeom prst="rect">
            <a:avLst/>
          </a:prstGeom>
        </p:spPr>
        <p:txBody>
          <a:bodyPr wrap="square">
            <a:spAutoFit/>
          </a:bodyPr>
          <a:lstStyle/>
          <a:p>
            <a:r>
              <a:rPr lang="zh-CN" altLang="en-US" sz="3200"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少年强国说</a:t>
            </a:r>
          </a:p>
        </p:txBody>
      </p:sp>
      <p:cxnSp>
        <p:nvCxnSpPr>
          <p:cNvPr id="13" name="直接连接符 12"/>
          <p:cNvCxnSpPr/>
          <p:nvPr/>
        </p:nvCxnSpPr>
        <p:spPr>
          <a:xfrm>
            <a:off x="4605454" y="2424401"/>
            <a:ext cx="0" cy="329858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37864" y="2424401"/>
            <a:ext cx="0" cy="329858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2760502" y="1144087"/>
            <a:ext cx="4916232" cy="2945008"/>
            <a:chOff x="2721933" y="1105655"/>
            <a:chExt cx="4916232" cy="2945008"/>
          </a:xfrm>
        </p:grpSpPr>
        <p:sp>
          <p:nvSpPr>
            <p:cNvPr id="28" name="矩形 27"/>
            <p:cNvSpPr/>
            <p:nvPr/>
          </p:nvSpPr>
          <p:spPr>
            <a:xfrm>
              <a:off x="2721933" y="2850334"/>
              <a:ext cx="4916232" cy="1200329"/>
            </a:xfrm>
            <a:prstGeom prst="rect">
              <a:avLst/>
            </a:prstGeom>
          </p:spPr>
          <p:txBody>
            <a:bodyPr wrap="square">
              <a:spAutoFit/>
            </a:bodyPr>
            <a:lstStyle/>
            <a:p>
              <a:r>
                <a:rPr lang="zh-CN" altLang="en-US" sz="7200" b="1">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少年强国说</a:t>
              </a:r>
              <a:endParaRPr lang="zh-CN" altLang="en-US" sz="7200" b="1"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pic>
          <p:nvPicPr>
            <p:cNvPr id="41" name="图片 4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728247" y="1105655"/>
              <a:ext cx="2177332" cy="1783691"/>
            </a:xfrm>
            <a:prstGeom prst="rect">
              <a:avLst/>
            </a:prstGeom>
            <a:effectLst>
              <a:outerShdw blurRad="50800" dist="38100" dir="5400000" algn="t" rotWithShape="0">
                <a:prstClr val="black">
                  <a:alpha val="40000"/>
                </a:prstClr>
              </a:outerShdw>
            </a:effectLst>
          </p:spPr>
        </p:pic>
      </p:grpSp>
      <p:sp>
        <p:nvSpPr>
          <p:cNvPr id="16" name="矩形 15"/>
          <p:cNvSpPr/>
          <p:nvPr/>
        </p:nvSpPr>
        <p:spPr>
          <a:xfrm>
            <a:off x="4403499" y="1698647"/>
            <a:ext cx="2882791" cy="769441"/>
          </a:xfrm>
          <a:prstGeom prst="rect">
            <a:avLst/>
          </a:prstGeom>
        </p:spPr>
        <p:txBody>
          <a:bodyPr wrap="square">
            <a:spAutoFit/>
          </a:bodyPr>
          <a:lstStyle/>
          <a:p>
            <a:pPr algn="ctr"/>
            <a:r>
              <a:rPr lang="zh-CN" altLang="en-US" sz="4400" b="1"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第四部分</a:t>
            </a:r>
            <a:endParaRPr lang="en-US" altLang="zh-CN" sz="4400" b="1"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p:nvPr/>
        </p:nvSpPr>
        <p:spPr>
          <a:xfrm>
            <a:off x="3792480" y="1292893"/>
            <a:ext cx="2513013" cy="461665"/>
          </a:xfrm>
          <a:prstGeom prst="rect">
            <a:avLst/>
          </a:prstGeom>
          <a:noFill/>
          <a:ln w="9525">
            <a:noFill/>
          </a:ln>
        </p:spPr>
        <p:txBody>
          <a:bodyPr>
            <a:spAutoFit/>
          </a:bodyPr>
          <a:lstStyle/>
          <a:p>
            <a:pPr algn="ctr" eaLnBrk="0" hangingPunct="0"/>
            <a:r>
              <a:rPr lang="zh-CN" altLang="en-US" sz="2400" b="1" dirty="0">
                <a:solidFill>
                  <a:schemeClr val="accent2">
                    <a:lumMod val="50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钓鱼岛事件</a:t>
            </a:r>
          </a:p>
        </p:txBody>
      </p:sp>
      <p:sp>
        <p:nvSpPr>
          <p:cNvPr id="60419" name="Text Box 3"/>
          <p:cNvSpPr txBox="1"/>
          <p:nvPr/>
        </p:nvSpPr>
        <p:spPr>
          <a:xfrm>
            <a:off x="1878323" y="2237787"/>
            <a:ext cx="1914157" cy="461665"/>
          </a:xfrm>
          <a:prstGeom prst="rect">
            <a:avLst/>
          </a:prstGeom>
          <a:solidFill>
            <a:srgbClr val="C00000"/>
          </a:solidFill>
          <a:ln w="9525">
            <a:noFill/>
          </a:ln>
        </p:spPr>
        <p:txBody>
          <a:bodyPr wrap="square">
            <a:spAutoFit/>
          </a:bodyPr>
          <a:lstStyle/>
          <a:p>
            <a:pPr algn="ctr" eaLnBrk="0" hangingPunct="0"/>
            <a:r>
              <a:rPr lang="zh-CN" altLang="en-US" sz="2400" b="1" dirty="0">
                <a:solidFill>
                  <a:srgbClr val="FFEEB6"/>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钓鱼岛简介</a:t>
            </a:r>
          </a:p>
        </p:txBody>
      </p:sp>
      <p:sp>
        <p:nvSpPr>
          <p:cNvPr id="60421" name="Text Box 5"/>
          <p:cNvSpPr txBox="1"/>
          <p:nvPr/>
        </p:nvSpPr>
        <p:spPr>
          <a:xfrm>
            <a:off x="1747755" y="3584989"/>
            <a:ext cx="8790147" cy="1677062"/>
          </a:xfrm>
          <a:prstGeom prst="rect">
            <a:avLst/>
          </a:prstGeom>
          <a:noFill/>
          <a:ln w="9525">
            <a:noFill/>
          </a:ln>
        </p:spPr>
        <p:txBody>
          <a:bodyPr wrap="square">
            <a:spAutoFit/>
          </a:bodyPr>
          <a:lstStyle/>
          <a:p>
            <a:pPr eaLnBrk="0" hangingPunct="0">
              <a:lnSpc>
                <a:spcPct val="150000"/>
              </a:lnSpc>
            </a:pP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钓鱼岛是钓鱼岛列岛的主岛，是中国固有领土，位于中国东海，距温州市约</a:t>
            </a:r>
            <a:r>
              <a:rPr lang="zh-CN"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356</a:t>
            </a: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千米、福州市约</a:t>
            </a:r>
            <a:r>
              <a:rPr lang="zh-CN"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385</a:t>
            </a: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千米、基隆市约</a:t>
            </a:r>
            <a:r>
              <a:rPr lang="zh-CN"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190</a:t>
            </a: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千米，面积</a:t>
            </a:r>
            <a:r>
              <a:rPr lang="zh-CN"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4.3838</a:t>
            </a: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平方公里，周围海域面积约为</a:t>
            </a:r>
            <a:r>
              <a:rPr lang="zh-CN"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17</a:t>
            </a: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万平方公里。</a:t>
            </a:r>
            <a:r>
              <a:rPr lang="zh-CN"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1972</a:t>
            </a: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年美国将其“行政管辖权”连同琉球一起“交给”日本，历史上琉球并不属于日本。中日钓鱼岛争议由此产生。自</a:t>
            </a:r>
            <a:r>
              <a:rPr lang="zh-CN"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1970</a:t>
            </a: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年代开始，华人组织的民间团体曾多次展开宣示主权的“保钓运动”。</a:t>
            </a:r>
            <a:r>
              <a:rPr lang="zh-CN"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2012</a:t>
            </a: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年</a:t>
            </a:r>
            <a:r>
              <a:rPr lang="zh-CN"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9</a:t>
            </a: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月</a:t>
            </a:r>
            <a:r>
              <a:rPr lang="zh-CN"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10</a:t>
            </a: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日起，中国有关部门将对钓鱼岛及其附属岛屿开展常态化监视监测。</a:t>
            </a:r>
            <a:r>
              <a:rPr lang="zh-CN"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2012</a:t>
            </a: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年</a:t>
            </a:r>
            <a:r>
              <a:rPr lang="zh-CN"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9</a:t>
            </a: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月</a:t>
            </a:r>
            <a:r>
              <a:rPr lang="zh-CN"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11</a:t>
            </a: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日，央视在新闻联播后首次播出钓鱼岛天气预报。 </a:t>
            </a:r>
          </a:p>
        </p:txBody>
      </p:sp>
      <p:sp>
        <p:nvSpPr>
          <p:cNvPr id="60422" name="Text Box 6"/>
          <p:cNvSpPr txBox="1"/>
          <p:nvPr/>
        </p:nvSpPr>
        <p:spPr>
          <a:xfrm>
            <a:off x="1747755" y="2834915"/>
            <a:ext cx="8620134" cy="388568"/>
          </a:xfrm>
          <a:prstGeom prst="rect">
            <a:avLst/>
          </a:prstGeom>
          <a:noFill/>
          <a:ln w="9525">
            <a:noFill/>
          </a:ln>
        </p:spPr>
        <p:txBody>
          <a:bodyPr wrap="square">
            <a:spAutoFit/>
          </a:bodyPr>
          <a:lstStyle/>
          <a:p>
            <a:pPr eaLnBrk="0" hangingPunct="0">
              <a:lnSpc>
                <a:spcPct val="150000"/>
              </a:lnSpc>
            </a:pP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钓鱼岛又称钓鱼台列岛，周围海域面积约为</a:t>
            </a:r>
            <a:r>
              <a:rPr lang="zh-CN"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17</a:t>
            </a: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万平方公里，相当于</a:t>
            </a:r>
            <a:r>
              <a:rPr lang="zh-CN"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5</a:t>
            </a: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个台湾岛面积</a:t>
            </a:r>
          </a:p>
        </p:txBody>
      </p:sp>
      <p:sp>
        <p:nvSpPr>
          <p:cNvPr id="10" name="矩形 9"/>
          <p:cNvSpPr/>
          <p:nvPr/>
        </p:nvSpPr>
        <p:spPr>
          <a:xfrm>
            <a:off x="1747755" y="1179872"/>
            <a:ext cx="3136964" cy="584775"/>
          </a:xfrm>
          <a:prstGeom prst="rect">
            <a:avLst/>
          </a:prstGeom>
        </p:spPr>
        <p:txBody>
          <a:bodyPr wrap="square">
            <a:spAutoFit/>
          </a:bodyPr>
          <a:lstStyle/>
          <a:p>
            <a:r>
              <a:rPr lang="zh-CN" altLang="en-US" sz="3200"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理性爱国</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fade">
                                      <p:cBhvr>
                                        <p:cTn id="7" dur="1000"/>
                                        <p:tgtEl>
                                          <p:spTgt spid="60419"/>
                                        </p:tgtEl>
                                      </p:cBhvr>
                                    </p:animEffect>
                                    <p:anim calcmode="lin" valueType="num">
                                      <p:cBhvr>
                                        <p:cTn id="8" dur="1000" fill="hold"/>
                                        <p:tgtEl>
                                          <p:spTgt spid="60419"/>
                                        </p:tgtEl>
                                        <p:attrNameLst>
                                          <p:attrName>ppt_x</p:attrName>
                                        </p:attrNameLst>
                                      </p:cBhvr>
                                      <p:tavLst>
                                        <p:tav tm="0">
                                          <p:val>
                                            <p:strVal val="#ppt_x"/>
                                          </p:val>
                                        </p:tav>
                                        <p:tav tm="100000">
                                          <p:val>
                                            <p:strVal val="#ppt_x"/>
                                          </p:val>
                                        </p:tav>
                                      </p:tavLst>
                                    </p:anim>
                                    <p:anim calcmode="lin" valueType="num">
                                      <p:cBhvr>
                                        <p:cTn id="9" dur="1000" fill="hold"/>
                                        <p:tgtEl>
                                          <p:spTgt spid="604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0422"/>
                                        </p:tgtEl>
                                        <p:attrNameLst>
                                          <p:attrName>style.visibility</p:attrName>
                                        </p:attrNameLst>
                                      </p:cBhvr>
                                      <p:to>
                                        <p:strVal val="visible"/>
                                      </p:to>
                                    </p:set>
                                    <p:animEffect transition="in" filter="fade">
                                      <p:cBhvr>
                                        <p:cTn id="12" dur="1000"/>
                                        <p:tgtEl>
                                          <p:spTgt spid="60422"/>
                                        </p:tgtEl>
                                      </p:cBhvr>
                                    </p:animEffect>
                                    <p:anim calcmode="lin" valueType="num">
                                      <p:cBhvr>
                                        <p:cTn id="13" dur="1000" fill="hold"/>
                                        <p:tgtEl>
                                          <p:spTgt spid="60422"/>
                                        </p:tgtEl>
                                        <p:attrNameLst>
                                          <p:attrName>ppt_x</p:attrName>
                                        </p:attrNameLst>
                                      </p:cBhvr>
                                      <p:tavLst>
                                        <p:tav tm="0">
                                          <p:val>
                                            <p:strVal val="#ppt_x"/>
                                          </p:val>
                                        </p:tav>
                                        <p:tav tm="100000">
                                          <p:val>
                                            <p:strVal val="#ppt_x"/>
                                          </p:val>
                                        </p:tav>
                                      </p:tavLst>
                                    </p:anim>
                                    <p:anim calcmode="lin" valueType="num">
                                      <p:cBhvr>
                                        <p:cTn id="14" dur="1000" fill="hold"/>
                                        <p:tgtEl>
                                          <p:spTgt spid="604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0421"/>
                                        </p:tgtEl>
                                        <p:attrNameLst>
                                          <p:attrName>style.visibility</p:attrName>
                                        </p:attrNameLst>
                                      </p:cBhvr>
                                      <p:to>
                                        <p:strVal val="visible"/>
                                      </p:to>
                                    </p:set>
                                    <p:animEffect transition="in" filter="fade">
                                      <p:cBhvr>
                                        <p:cTn id="17" dur="1000"/>
                                        <p:tgtEl>
                                          <p:spTgt spid="60421"/>
                                        </p:tgtEl>
                                      </p:cBhvr>
                                    </p:animEffect>
                                    <p:anim calcmode="lin" valueType="num">
                                      <p:cBhvr>
                                        <p:cTn id="18" dur="1000" fill="hold"/>
                                        <p:tgtEl>
                                          <p:spTgt spid="60421"/>
                                        </p:tgtEl>
                                        <p:attrNameLst>
                                          <p:attrName>ppt_x</p:attrName>
                                        </p:attrNameLst>
                                      </p:cBhvr>
                                      <p:tavLst>
                                        <p:tav tm="0">
                                          <p:val>
                                            <p:strVal val="#ppt_x"/>
                                          </p:val>
                                        </p:tav>
                                        <p:tav tm="100000">
                                          <p:val>
                                            <p:strVal val="#ppt_x"/>
                                          </p:val>
                                        </p:tav>
                                      </p:tavLst>
                                    </p:anim>
                                    <p:anim calcmode="lin" valueType="num">
                                      <p:cBhvr>
                                        <p:cTn id="19" dur="1000" fill="hold"/>
                                        <p:tgtEl>
                                          <p:spTgt spid="604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nimBg="1"/>
      <p:bldP spid="60421" grpId="0"/>
      <p:bldP spid="604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p:nvPr/>
        </p:nvSpPr>
        <p:spPr>
          <a:xfrm>
            <a:off x="1524001" y="3107809"/>
            <a:ext cx="184731" cy="369332"/>
          </a:xfrm>
          <a:prstGeom prst="rect">
            <a:avLst/>
          </a:prstGeom>
          <a:noFill/>
          <a:ln w="9525">
            <a:noFill/>
          </a:ln>
        </p:spPr>
        <p:txBody>
          <a:bodyPr wrap="none" anchor="ctr">
            <a:spAutoFit/>
          </a:bodyPr>
          <a:lstStyle/>
          <a:p>
            <a:endParaRPr lang="zh-CN" altLang="en-US" dirty="0">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69635" name="Text Box 3"/>
          <p:cNvSpPr txBox="1"/>
          <p:nvPr/>
        </p:nvSpPr>
        <p:spPr>
          <a:xfrm>
            <a:off x="2762492" y="4125682"/>
            <a:ext cx="7109639" cy="923330"/>
          </a:xfrm>
          <a:prstGeom prst="rect">
            <a:avLst/>
          </a:prstGeom>
          <a:noFill/>
          <a:ln w="9525">
            <a:noFill/>
          </a:ln>
        </p:spPr>
        <p:txBody>
          <a:bodyPr wrap="none">
            <a:spAutoFit/>
          </a:bodyPr>
          <a:lstStyle/>
          <a:p>
            <a:pPr algn="ctr" eaLnBrk="0" hangingPunct="0"/>
            <a:r>
              <a:rPr lang="zh-CN" altLang="en-US" sz="5400"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我们到底如何爱国！？</a:t>
            </a:r>
          </a:p>
        </p:txBody>
      </p:sp>
      <p:sp>
        <p:nvSpPr>
          <p:cNvPr id="71684" name="Text Box 4"/>
          <p:cNvSpPr txBox="1"/>
          <p:nvPr/>
        </p:nvSpPr>
        <p:spPr>
          <a:xfrm>
            <a:off x="1966923" y="2371660"/>
            <a:ext cx="8700779" cy="1298817"/>
          </a:xfrm>
          <a:prstGeom prst="rect">
            <a:avLst/>
          </a:prstGeom>
          <a:noFill/>
          <a:ln w="9525">
            <a:noFill/>
          </a:ln>
        </p:spPr>
        <p:txBody>
          <a:bodyPr wrap="square">
            <a:spAutoFit/>
          </a:bodyPr>
          <a:lstStyle/>
          <a:p>
            <a:pPr eaLnBrk="0" hangingPunct="0">
              <a:lnSpc>
                <a:spcPct val="150000"/>
              </a:lnSpc>
            </a:pPr>
            <a:r>
              <a:rPr lang="zh-CN" alt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爱国是无罪的，是值得鼓励的，是应该肯定的，也是应该学习的。但是各地出现反日游行中出现的“打砸抢”是真的爱国吗？这是爱国还是害国，这样算是真正的爱国吗？我们需要种方式的爱国吗？答案是否定的，那我们到底需要什么样的爱国呢？</a:t>
            </a:r>
          </a:p>
        </p:txBody>
      </p:sp>
      <p:sp>
        <p:nvSpPr>
          <p:cNvPr id="7" name="矩形 6"/>
          <p:cNvSpPr/>
          <p:nvPr/>
        </p:nvSpPr>
        <p:spPr>
          <a:xfrm>
            <a:off x="1983545" y="1349123"/>
            <a:ext cx="3136964" cy="584775"/>
          </a:xfrm>
          <a:prstGeom prst="rect">
            <a:avLst/>
          </a:prstGeom>
        </p:spPr>
        <p:txBody>
          <a:bodyPr wrap="square">
            <a:spAutoFit/>
          </a:bodyPr>
          <a:lstStyle/>
          <a:p>
            <a:r>
              <a:rPr lang="zh-CN" altLang="en-US" sz="3200"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理性爱国</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1000"/>
                                        <p:tgtEl>
                                          <p:spTgt spid="71684"/>
                                        </p:tgtEl>
                                      </p:cBhvr>
                                    </p:animEffect>
                                    <p:anim calcmode="lin" valueType="num">
                                      <p:cBhvr>
                                        <p:cTn id="8" dur="1000" fill="hold"/>
                                        <p:tgtEl>
                                          <p:spTgt spid="71684"/>
                                        </p:tgtEl>
                                        <p:attrNameLst>
                                          <p:attrName>ppt_x</p:attrName>
                                        </p:attrNameLst>
                                      </p:cBhvr>
                                      <p:tavLst>
                                        <p:tav tm="0">
                                          <p:val>
                                            <p:strVal val="#ppt_x"/>
                                          </p:val>
                                        </p:tav>
                                        <p:tav tm="100000">
                                          <p:val>
                                            <p:strVal val="#ppt_x"/>
                                          </p:val>
                                        </p:tav>
                                      </p:tavLst>
                                    </p:anim>
                                    <p:anim calcmode="lin" valueType="num">
                                      <p:cBhvr>
                                        <p:cTn id="9" dur="1000" fill="hold"/>
                                        <p:tgtEl>
                                          <p:spTgt spid="7168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69635"/>
                                        </p:tgtEl>
                                        <p:attrNameLst>
                                          <p:attrName>style.visibility</p:attrName>
                                        </p:attrNameLst>
                                      </p:cBhvr>
                                      <p:to>
                                        <p:strVal val="visible"/>
                                      </p:to>
                                    </p:set>
                                    <p:animEffect transition="in" filter="blinds(horizontal)">
                                      <p:cBhvr>
                                        <p:cTn id="14" dur="5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p:bldP spid="7168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p:nvPr/>
        </p:nvSpPr>
        <p:spPr>
          <a:xfrm>
            <a:off x="1653758" y="2102324"/>
            <a:ext cx="4442242" cy="1246495"/>
          </a:xfrm>
          <a:prstGeom prst="rect">
            <a:avLst/>
          </a:prstGeom>
          <a:noFill/>
          <a:ln w="9525">
            <a:noFill/>
          </a:ln>
        </p:spPr>
        <p:txBody>
          <a:bodyPr wrap="none">
            <a:spAutoFit/>
          </a:bodyPr>
          <a:lstStyle/>
          <a:p>
            <a:pPr eaLnBrk="0" hangingPunct="0">
              <a:lnSpc>
                <a:spcPct val="200000"/>
              </a:lnSpc>
            </a:pPr>
            <a:r>
              <a:rPr lang="zh-CN" altLang="en-US" sz="2000"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爱国不需要：暴徒，泄愤，无法无天</a:t>
            </a:r>
            <a:r>
              <a:rPr lang="zh-CN" altLang="zh-CN" sz="2000"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a:t>
            </a:r>
          </a:p>
          <a:p>
            <a:pPr eaLnBrk="0" hangingPunct="0">
              <a:lnSpc>
                <a:spcPct val="200000"/>
              </a:lnSpc>
            </a:pPr>
            <a:r>
              <a:rPr lang="zh-CN" altLang="en-US" sz="2000"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爱国需要是：守法，文明，理性</a:t>
            </a:r>
          </a:p>
        </p:txBody>
      </p:sp>
      <p:sp>
        <p:nvSpPr>
          <p:cNvPr id="72710" name="Text Box 6"/>
          <p:cNvSpPr txBox="1"/>
          <p:nvPr/>
        </p:nvSpPr>
        <p:spPr>
          <a:xfrm>
            <a:off x="1536740" y="3856194"/>
            <a:ext cx="4120039" cy="338554"/>
          </a:xfrm>
          <a:prstGeom prst="rect">
            <a:avLst/>
          </a:prstGeom>
          <a:noFill/>
          <a:ln w="9525">
            <a:noFill/>
          </a:ln>
        </p:spPr>
        <p:txBody>
          <a:bodyPr wrap="none">
            <a:spAutoFit/>
          </a:bodyPr>
          <a:lstStyle/>
          <a:p>
            <a:pPr eaLnBrk="0" hangingPunct="0"/>
            <a:r>
              <a:rPr lang="zh-CN"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1.</a:t>
            </a: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不参加各种示威游行，不说各种过激言论</a:t>
            </a:r>
          </a:p>
        </p:txBody>
      </p:sp>
      <p:sp>
        <p:nvSpPr>
          <p:cNvPr id="72711" name="Text Box 7"/>
          <p:cNvSpPr txBox="1"/>
          <p:nvPr/>
        </p:nvSpPr>
        <p:spPr>
          <a:xfrm>
            <a:off x="5937290" y="3827326"/>
            <a:ext cx="4940775" cy="338554"/>
          </a:xfrm>
          <a:prstGeom prst="rect">
            <a:avLst/>
          </a:prstGeom>
          <a:noFill/>
          <a:ln w="9525">
            <a:noFill/>
          </a:ln>
        </p:spPr>
        <p:txBody>
          <a:bodyPr wrap="none">
            <a:spAutoFit/>
          </a:bodyPr>
          <a:lstStyle/>
          <a:p>
            <a:pPr eaLnBrk="0" hangingPunct="0"/>
            <a:r>
              <a:rPr lang="zh-CN"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2.</a:t>
            </a: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不组织各种违法活动，不鼓吹和散播各种过激言论</a:t>
            </a:r>
          </a:p>
        </p:txBody>
      </p:sp>
      <p:sp>
        <p:nvSpPr>
          <p:cNvPr id="72712" name="Text Box 8"/>
          <p:cNvSpPr txBox="1"/>
          <p:nvPr/>
        </p:nvSpPr>
        <p:spPr>
          <a:xfrm>
            <a:off x="1536739" y="4547469"/>
            <a:ext cx="6870938" cy="338554"/>
          </a:xfrm>
          <a:prstGeom prst="rect">
            <a:avLst/>
          </a:prstGeom>
          <a:noFill/>
          <a:ln w="9525">
            <a:noFill/>
          </a:ln>
        </p:spPr>
        <p:txBody>
          <a:bodyPr wrap="square">
            <a:spAutoFit/>
          </a:bodyPr>
          <a:lstStyle/>
          <a:p>
            <a:pPr eaLnBrk="0" hangingPunct="0"/>
            <a:r>
              <a:rPr lang="zh-CN"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3.</a:t>
            </a: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在自己做好的情况下，更要教育家长不能参与和组织各种活动。</a:t>
            </a:r>
          </a:p>
        </p:txBody>
      </p:sp>
      <p:sp>
        <p:nvSpPr>
          <p:cNvPr id="11" name="矩形 10"/>
          <p:cNvSpPr/>
          <p:nvPr/>
        </p:nvSpPr>
        <p:spPr>
          <a:xfrm>
            <a:off x="1630052" y="1331429"/>
            <a:ext cx="3136964" cy="584775"/>
          </a:xfrm>
          <a:prstGeom prst="rect">
            <a:avLst/>
          </a:prstGeom>
        </p:spPr>
        <p:txBody>
          <a:bodyPr wrap="square">
            <a:spAutoFit/>
          </a:bodyPr>
          <a:lstStyle/>
          <a:p>
            <a:r>
              <a:rPr lang="zh-CN" altLang="en-US" sz="3200"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理性爱国</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fade">
                                      <p:cBhvr>
                                        <p:cTn id="7" dur="1000"/>
                                        <p:tgtEl>
                                          <p:spTgt spid="72706"/>
                                        </p:tgtEl>
                                      </p:cBhvr>
                                    </p:animEffect>
                                    <p:anim calcmode="lin" valueType="num">
                                      <p:cBhvr>
                                        <p:cTn id="8" dur="1000" fill="hold"/>
                                        <p:tgtEl>
                                          <p:spTgt spid="72706"/>
                                        </p:tgtEl>
                                        <p:attrNameLst>
                                          <p:attrName>ppt_x</p:attrName>
                                        </p:attrNameLst>
                                      </p:cBhvr>
                                      <p:tavLst>
                                        <p:tav tm="0">
                                          <p:val>
                                            <p:strVal val="#ppt_x"/>
                                          </p:val>
                                        </p:tav>
                                        <p:tav tm="100000">
                                          <p:val>
                                            <p:strVal val="#ppt_x"/>
                                          </p:val>
                                        </p:tav>
                                      </p:tavLst>
                                    </p:anim>
                                    <p:anim calcmode="lin" valueType="num">
                                      <p:cBhvr>
                                        <p:cTn id="9" dur="1000" fill="hold"/>
                                        <p:tgtEl>
                                          <p:spTgt spid="7270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2710"/>
                                        </p:tgtEl>
                                        <p:attrNameLst>
                                          <p:attrName>style.visibility</p:attrName>
                                        </p:attrNameLst>
                                      </p:cBhvr>
                                      <p:to>
                                        <p:strVal val="visible"/>
                                      </p:to>
                                    </p:set>
                                    <p:animEffect transition="in" filter="fade">
                                      <p:cBhvr>
                                        <p:cTn id="12" dur="1000"/>
                                        <p:tgtEl>
                                          <p:spTgt spid="72710"/>
                                        </p:tgtEl>
                                      </p:cBhvr>
                                    </p:animEffect>
                                    <p:anim calcmode="lin" valueType="num">
                                      <p:cBhvr>
                                        <p:cTn id="13" dur="1000" fill="hold"/>
                                        <p:tgtEl>
                                          <p:spTgt spid="72710"/>
                                        </p:tgtEl>
                                        <p:attrNameLst>
                                          <p:attrName>ppt_x</p:attrName>
                                        </p:attrNameLst>
                                      </p:cBhvr>
                                      <p:tavLst>
                                        <p:tav tm="0">
                                          <p:val>
                                            <p:strVal val="#ppt_x"/>
                                          </p:val>
                                        </p:tav>
                                        <p:tav tm="100000">
                                          <p:val>
                                            <p:strVal val="#ppt_x"/>
                                          </p:val>
                                        </p:tav>
                                      </p:tavLst>
                                    </p:anim>
                                    <p:anim calcmode="lin" valueType="num">
                                      <p:cBhvr>
                                        <p:cTn id="14" dur="1000" fill="hold"/>
                                        <p:tgtEl>
                                          <p:spTgt spid="727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2711"/>
                                        </p:tgtEl>
                                        <p:attrNameLst>
                                          <p:attrName>style.visibility</p:attrName>
                                        </p:attrNameLst>
                                      </p:cBhvr>
                                      <p:to>
                                        <p:strVal val="visible"/>
                                      </p:to>
                                    </p:set>
                                    <p:animEffect transition="in" filter="fade">
                                      <p:cBhvr>
                                        <p:cTn id="17" dur="1000"/>
                                        <p:tgtEl>
                                          <p:spTgt spid="72711"/>
                                        </p:tgtEl>
                                      </p:cBhvr>
                                    </p:animEffect>
                                    <p:anim calcmode="lin" valueType="num">
                                      <p:cBhvr>
                                        <p:cTn id="18" dur="1000" fill="hold"/>
                                        <p:tgtEl>
                                          <p:spTgt spid="72711"/>
                                        </p:tgtEl>
                                        <p:attrNameLst>
                                          <p:attrName>ppt_x</p:attrName>
                                        </p:attrNameLst>
                                      </p:cBhvr>
                                      <p:tavLst>
                                        <p:tav tm="0">
                                          <p:val>
                                            <p:strVal val="#ppt_x"/>
                                          </p:val>
                                        </p:tav>
                                        <p:tav tm="100000">
                                          <p:val>
                                            <p:strVal val="#ppt_x"/>
                                          </p:val>
                                        </p:tav>
                                      </p:tavLst>
                                    </p:anim>
                                    <p:anim calcmode="lin" valueType="num">
                                      <p:cBhvr>
                                        <p:cTn id="19" dur="1000" fill="hold"/>
                                        <p:tgtEl>
                                          <p:spTgt spid="727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2712"/>
                                        </p:tgtEl>
                                        <p:attrNameLst>
                                          <p:attrName>style.visibility</p:attrName>
                                        </p:attrNameLst>
                                      </p:cBhvr>
                                      <p:to>
                                        <p:strVal val="visible"/>
                                      </p:to>
                                    </p:set>
                                    <p:animEffect transition="in" filter="fade">
                                      <p:cBhvr>
                                        <p:cTn id="22" dur="1000"/>
                                        <p:tgtEl>
                                          <p:spTgt spid="72712"/>
                                        </p:tgtEl>
                                      </p:cBhvr>
                                    </p:animEffect>
                                    <p:anim calcmode="lin" valueType="num">
                                      <p:cBhvr>
                                        <p:cTn id="23" dur="1000" fill="hold"/>
                                        <p:tgtEl>
                                          <p:spTgt spid="72712"/>
                                        </p:tgtEl>
                                        <p:attrNameLst>
                                          <p:attrName>ppt_x</p:attrName>
                                        </p:attrNameLst>
                                      </p:cBhvr>
                                      <p:tavLst>
                                        <p:tav tm="0">
                                          <p:val>
                                            <p:strVal val="#ppt_x"/>
                                          </p:val>
                                        </p:tav>
                                        <p:tav tm="100000">
                                          <p:val>
                                            <p:strVal val="#ppt_x"/>
                                          </p:val>
                                        </p:tav>
                                      </p:tavLst>
                                    </p:anim>
                                    <p:anim calcmode="lin" valueType="num">
                                      <p:cBhvr>
                                        <p:cTn id="24" dur="1000" fill="hold"/>
                                        <p:tgtEl>
                                          <p:spTgt spid="727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10" grpId="0"/>
      <p:bldP spid="72711" grpId="0"/>
      <p:bldP spid="727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417449" y="2461982"/>
            <a:ext cx="3241431" cy="584775"/>
          </a:xfrm>
          <a:prstGeom prst="rect">
            <a:avLst/>
          </a:prstGeom>
        </p:spPr>
        <p:txBody>
          <a:bodyPr wrap="square">
            <a:spAutoFit/>
          </a:bodyPr>
          <a:lstStyle/>
          <a:p>
            <a:r>
              <a:rPr lang="zh-CN" altLang="en-US" sz="32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可爱的中国</a:t>
            </a:r>
            <a:endParaRPr lang="en-US" altLang="zh-CN" sz="32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1" name="矩形 10"/>
          <p:cNvSpPr/>
          <p:nvPr/>
        </p:nvSpPr>
        <p:spPr>
          <a:xfrm>
            <a:off x="4851726" y="821042"/>
            <a:ext cx="1776448" cy="923330"/>
          </a:xfrm>
          <a:prstGeom prst="rect">
            <a:avLst/>
          </a:prstGeom>
        </p:spPr>
        <p:txBody>
          <a:bodyPr vert="horz" wrap="none">
            <a:spAutoFit/>
          </a:bodyPr>
          <a:lstStyle/>
          <a:p>
            <a:r>
              <a:rPr lang="zh-CN" altLang="en-US" sz="5400" b="1"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目 录</a:t>
            </a: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204356" y="2219693"/>
            <a:ext cx="1325174" cy="1085595"/>
          </a:xfrm>
          <a:prstGeom prst="rect">
            <a:avLst/>
          </a:prstGeom>
          <a:effectLst>
            <a:outerShdw blurRad="50800" dist="38100" dir="5400000" algn="t" rotWithShape="0">
              <a:prstClr val="black">
                <a:alpha val="40000"/>
              </a:prstClr>
            </a:outerShdw>
          </a:effectLst>
        </p:spPr>
      </p:pic>
      <p:sp>
        <p:nvSpPr>
          <p:cNvPr id="17" name="矩形 16"/>
          <p:cNvSpPr/>
          <p:nvPr/>
        </p:nvSpPr>
        <p:spPr>
          <a:xfrm>
            <a:off x="2336377" y="3459611"/>
            <a:ext cx="3403573" cy="584775"/>
          </a:xfrm>
          <a:prstGeom prst="rect">
            <a:avLst/>
          </a:prstGeom>
        </p:spPr>
        <p:txBody>
          <a:bodyPr wrap="square">
            <a:spAutoFit/>
          </a:bodyPr>
          <a:lstStyle/>
          <a:p>
            <a:r>
              <a:rPr lang="zh-CN" altLang="en-US" sz="32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中国梦，中国强</a:t>
            </a:r>
            <a:endParaRPr lang="en-US" altLang="zh-CN" sz="32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204356" y="3396816"/>
            <a:ext cx="1325174" cy="1085595"/>
          </a:xfrm>
          <a:prstGeom prst="rect">
            <a:avLst/>
          </a:prstGeom>
          <a:effectLst>
            <a:outerShdw blurRad="50800" dist="38100" dir="5400000" algn="t" rotWithShape="0">
              <a:prstClr val="black">
                <a:alpha val="40000"/>
              </a:prstClr>
            </a:outerShdw>
          </a:effectLst>
        </p:spPr>
      </p:pic>
      <p:sp>
        <p:nvSpPr>
          <p:cNvPr id="20" name="矩形 19"/>
          <p:cNvSpPr/>
          <p:nvPr/>
        </p:nvSpPr>
        <p:spPr>
          <a:xfrm>
            <a:off x="7205036" y="2371439"/>
            <a:ext cx="3241431" cy="584775"/>
          </a:xfrm>
          <a:prstGeom prst="rect">
            <a:avLst/>
          </a:prstGeom>
        </p:spPr>
        <p:txBody>
          <a:bodyPr wrap="square">
            <a:spAutoFit/>
          </a:bodyPr>
          <a:lstStyle/>
          <a:p>
            <a:r>
              <a:rPr lang="zh-CN" altLang="en-US" sz="32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少年强国说</a:t>
            </a:r>
            <a:endParaRPr lang="en-US" altLang="zh-CN" sz="32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991943" y="2129150"/>
            <a:ext cx="1325174" cy="1085595"/>
          </a:xfrm>
          <a:prstGeom prst="rect">
            <a:avLst/>
          </a:prstGeom>
          <a:effectLst>
            <a:outerShdw blurRad="50800" dist="38100" dir="5400000" algn="t" rotWithShape="0">
              <a:prstClr val="black">
                <a:alpha val="40000"/>
              </a:prstClr>
            </a:outerShdw>
          </a:effectLst>
        </p:spPr>
      </p:pic>
      <p:sp>
        <p:nvSpPr>
          <p:cNvPr id="22" name="矩形 21"/>
          <p:cNvSpPr/>
          <p:nvPr/>
        </p:nvSpPr>
        <p:spPr>
          <a:xfrm>
            <a:off x="7205036" y="3548562"/>
            <a:ext cx="5191461" cy="584775"/>
          </a:xfrm>
          <a:prstGeom prst="rect">
            <a:avLst/>
          </a:prstGeom>
        </p:spPr>
        <p:txBody>
          <a:bodyPr wrap="square">
            <a:spAutoFit/>
          </a:bodyPr>
          <a:lstStyle/>
          <a:p>
            <a:r>
              <a:rPr lang="zh-CN" altLang="en-US" sz="32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可爱的中国理性爱国</a:t>
            </a:r>
            <a:endParaRPr lang="en-US" altLang="zh-CN" sz="32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991943" y="3306273"/>
            <a:ext cx="1325174" cy="1085595"/>
          </a:xfrm>
          <a:prstGeom prst="rect">
            <a:avLst/>
          </a:prstGeom>
          <a:effectLst>
            <a:outerShdw blurRad="50800" dist="38100" dir="5400000" algn="t"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0-#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1+#ppt_w/2"/>
                                          </p:val>
                                        </p:tav>
                                        <p:tav tm="100000">
                                          <p:val>
                                            <p:strVal val="#ppt_x"/>
                                          </p:val>
                                        </p:tav>
                                      </p:tavLst>
                                    </p:anim>
                                    <p:anim calcmode="lin" valueType="num">
                                      <p:cBhvr additive="base">
                                        <p:cTn id="37" dur="500" fill="hold"/>
                                        <p:tgtEl>
                                          <p:spTgt spid="20"/>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1+#ppt_w/2"/>
                                          </p:val>
                                        </p:tav>
                                        <p:tav tm="100000">
                                          <p:val>
                                            <p:strVal val="#ppt_x"/>
                                          </p:val>
                                        </p:tav>
                                      </p:tavLst>
                                    </p:anim>
                                    <p:anim calcmode="lin" valueType="num">
                                      <p:cBhvr additive="base">
                                        <p:cTn id="4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7" grpId="0"/>
      <p:bldP spid="20"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2755900"/>
            <a:ext cx="9731375" cy="3195638"/>
          </a:xfrm>
          <a:prstGeom prst="rect">
            <a:avLst/>
          </a:prstGeom>
          <a:noFill/>
        </p:spPr>
        <p:txBody>
          <a:bodyPr>
            <a:noAutofit/>
          </a:bodyPr>
          <a:lstStyle/>
          <a:p>
            <a:pPr>
              <a:lnSpc>
                <a:spcPct val="150000"/>
              </a:lnSpc>
              <a:buNone/>
            </a:pP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列宁说过，爱国主义是由千百年来固定下来的对自己的祖国的一种最深厚的感情。</a:t>
            </a:r>
            <a:endParaRPr lang="en-US"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a:p>
            <a:pPr>
              <a:lnSpc>
                <a:spcPct val="150000"/>
              </a:lnSpc>
              <a:buNone/>
            </a:pPr>
            <a:r>
              <a:rPr lang="en-US"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爱国，不一定必须要远赴前线，为祖国付出自己生命；也不是必须做出轰轰烈烈的事迹。爱国是每个国民心底存在的最基本的感情。作为中学生，爱国不是遥远的事情，应该就在我们的学习中，生活中，伴随我们生，伴随我们长，伴随我们老，直到死去！</a:t>
            </a:r>
            <a:r>
              <a:rPr lang="en-US"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今天我以祖国为荣，趁年轻，发奋学习，终有一天，祖国以我为荣！</a:t>
            </a:r>
            <a:endParaRPr lang="en-US"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5" name="TextBox 4"/>
          <p:cNvSpPr txBox="1"/>
          <p:nvPr/>
        </p:nvSpPr>
        <p:spPr>
          <a:xfrm>
            <a:off x="5303912" y="1997612"/>
            <a:ext cx="1584176" cy="461665"/>
          </a:xfrm>
          <a:prstGeom prst="rect">
            <a:avLst/>
          </a:prstGeom>
          <a:solidFill>
            <a:srgbClr val="C00000"/>
          </a:solidFill>
        </p:spPr>
        <p:txBody>
          <a:bodyPr wrap="square" rtlCol="0">
            <a:spAutoFit/>
          </a:bodyPr>
          <a:lstStyle/>
          <a:p>
            <a:pPr algn="ctr"/>
            <a:r>
              <a:rPr lang="zh-CN" altLang="en-US" sz="2400" b="1" dirty="0">
                <a:solidFill>
                  <a:srgbClr val="FFEEB6"/>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总结</a:t>
            </a:r>
          </a:p>
        </p:txBody>
      </p:sp>
      <p:sp>
        <p:nvSpPr>
          <p:cNvPr id="7" name="矩形 6"/>
          <p:cNvSpPr/>
          <p:nvPr/>
        </p:nvSpPr>
        <p:spPr>
          <a:xfrm>
            <a:off x="1397636" y="1142317"/>
            <a:ext cx="3136964" cy="584775"/>
          </a:xfrm>
          <a:prstGeom prst="rect">
            <a:avLst/>
          </a:prstGeom>
        </p:spPr>
        <p:txBody>
          <a:bodyPr wrap="square">
            <a:spAutoFit/>
          </a:bodyPr>
          <a:lstStyle/>
          <a:p>
            <a:r>
              <a:rPr lang="zh-CN" altLang="en-US" sz="3200"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理性爱国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3">
                                            <p:txEl>
                                              <p:pRg st="0" end="0"/>
                                            </p:txEl>
                                          </p:spTgt>
                                        </p:tgtEl>
                                        <p:attrNameLst>
                                          <p:attrName>style.visibility</p:attrName>
                                        </p:attrNameLst>
                                      </p:cBhvr>
                                      <p:to>
                                        <p:strVal val="visible"/>
                                      </p:to>
                                    </p:set>
                                    <p:set>
                                      <p:cBhvr>
                                        <p:cTn id="12" dur="455" fill="hold">
                                          <p:stCondLst>
                                            <p:cond delay="0"/>
                                          </p:stCondLst>
                                        </p:cTn>
                                        <p:tgtEl>
                                          <p:spTgt spid="3">
                                            <p:txEl>
                                              <p:pRg st="0" end="0"/>
                                            </p:txEl>
                                          </p:spTgt>
                                        </p:tgtEl>
                                        <p:attrNameLst>
                                          <p:attrName>style.rotation</p:attrName>
                                        </p:attrNameLst>
                                      </p:cBhvr>
                                      <p:to>
                                        <p:strVal val="-45.0"/>
                                      </p:to>
                                    </p:set>
                                    <p:anim calcmode="lin" valueType="num">
                                      <p:cBhvr>
                                        <p:cTn id="13"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grpId="0" nodeType="clickEffect">
                                  <p:stCondLst>
                                    <p:cond delay="0"/>
                                  </p:stCondLst>
                                  <p:iterate type="lt">
                                    <p:tmPct val="50000"/>
                                  </p:iterate>
                                  <p:childTnLst>
                                    <p:set>
                                      <p:cBhvr>
                                        <p:cTn id="20" dur="1" fill="hold">
                                          <p:stCondLst>
                                            <p:cond delay="0"/>
                                          </p:stCondLst>
                                        </p:cTn>
                                        <p:tgtEl>
                                          <p:spTgt spid="3">
                                            <p:txEl>
                                              <p:pRg st="1" end="1"/>
                                            </p:txEl>
                                          </p:spTgt>
                                        </p:tgtEl>
                                        <p:attrNameLst>
                                          <p:attrName>style.visibility</p:attrName>
                                        </p:attrNameLst>
                                      </p:cBhvr>
                                      <p:to>
                                        <p:strVal val="visible"/>
                                      </p:to>
                                    </p:set>
                                    <p:set>
                                      <p:cBhvr>
                                        <p:cTn id="21" dur="455" fill="hold">
                                          <p:stCondLst>
                                            <p:cond delay="0"/>
                                          </p:stCondLst>
                                        </p:cTn>
                                        <p:tgtEl>
                                          <p:spTgt spid="3">
                                            <p:txEl>
                                              <p:pRg st="1" end="1"/>
                                            </p:txEl>
                                          </p:spTgt>
                                        </p:tgtEl>
                                        <p:attrNameLst>
                                          <p:attrName>style.rotation</p:attrName>
                                        </p:attrNameLst>
                                      </p:cBhvr>
                                      <p:to>
                                        <p:strVal val="-45.0"/>
                                      </p:to>
                                    </p:set>
                                    <p:anim calcmode="lin" valueType="num">
                                      <p:cBhvr>
                                        <p:cTn id="22"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9"/>
          <p:cNvSpPr/>
          <p:nvPr/>
        </p:nvSpPr>
        <p:spPr>
          <a:xfrm>
            <a:off x="1549497" y="2173088"/>
            <a:ext cx="2657282" cy="3050515"/>
          </a:xfrm>
          <a:prstGeom prst="rect">
            <a:avLst/>
          </a:prstGeom>
          <a:noFill/>
          <a:ln w="9525">
            <a:noFill/>
          </a:ln>
        </p:spPr>
        <p:txBody>
          <a:bodyPr wrap="square" anchor="ctr">
            <a:spAutoFit/>
          </a:bodyPr>
          <a:lstStyle/>
          <a:p>
            <a:pPr>
              <a:lnSpc>
                <a:spcPct val="200000"/>
              </a:lnSpc>
            </a:pP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我们都有一个家 名字叫中国 </a:t>
            </a:r>
          </a:p>
          <a:p>
            <a:pPr>
              <a:lnSpc>
                <a:spcPct val="200000"/>
              </a:lnSpc>
            </a:pP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兄弟姐妹都很多 景色也不错 </a:t>
            </a:r>
          </a:p>
          <a:p>
            <a:pPr>
              <a:lnSpc>
                <a:spcPct val="200000"/>
              </a:lnSpc>
            </a:pP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家里盘着两条龙 是长江与黄河 </a:t>
            </a:r>
          </a:p>
          <a:p>
            <a:pPr>
              <a:lnSpc>
                <a:spcPct val="200000"/>
              </a:lnSpc>
            </a:pP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还有珠穆朗玛峰儿 是最高山坡</a:t>
            </a:r>
          </a:p>
          <a:p>
            <a:pPr>
              <a:lnSpc>
                <a:spcPct val="200000"/>
              </a:lnSpc>
            </a:pP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我们都有一个家 名字叫中国</a:t>
            </a:r>
          </a:p>
          <a:p>
            <a:pPr>
              <a:lnSpc>
                <a:spcPct val="200000"/>
              </a:lnSpc>
            </a:pP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兄弟姐妹都很多 景色也不错 </a:t>
            </a:r>
          </a:p>
          <a:p>
            <a:pPr>
              <a:lnSpc>
                <a:spcPct val="200000"/>
              </a:lnSpc>
            </a:pP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看那一条长城万里 </a:t>
            </a:r>
            <a:r>
              <a:rPr lang="en-US" altLang="zh-CN" sz="1400" dirty="0" err="1">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在云中穿梭</a:t>
            </a: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p>
        </p:txBody>
      </p:sp>
      <p:sp>
        <p:nvSpPr>
          <p:cNvPr id="38916" name="TextBox 4"/>
          <p:cNvSpPr txBox="1"/>
          <p:nvPr/>
        </p:nvSpPr>
        <p:spPr>
          <a:xfrm>
            <a:off x="8448401" y="3300900"/>
            <a:ext cx="2011841" cy="461665"/>
          </a:xfrm>
          <a:prstGeom prst="rect">
            <a:avLst/>
          </a:prstGeom>
          <a:solidFill>
            <a:srgbClr val="C00000"/>
          </a:solidFill>
        </p:spPr>
        <p:txBody>
          <a:bodyPr wrap="square" rtlCol="0">
            <a:spAutoFit/>
          </a:bodyPr>
          <a:lstStyle>
            <a:defPPr>
              <a:defRPr lang="zh-CN"/>
            </a:defPPr>
            <a:lvl1pPr algn="ctr">
              <a:defRPr sz="2400" b="1">
                <a:solidFill>
                  <a:srgbClr val="FFEEB6"/>
                </a:solidFill>
                <a:latin typeface="汉仪星球体W" panose="00020600040101010101" pitchFamily="18" charset="-122"/>
                <a:ea typeface="汉仪星球体W" panose="00020600040101010101" pitchFamily="18" charset="-122"/>
              </a:defRPr>
            </a:lvl1pPr>
          </a:lstStyle>
          <a:p>
            <a:r>
              <a:rPr lang="zh-CN" altLang="en-US" dirty="0">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大中国</a:t>
            </a:r>
          </a:p>
        </p:txBody>
      </p:sp>
      <p:sp>
        <p:nvSpPr>
          <p:cNvPr id="6" name="矩形 5"/>
          <p:cNvSpPr/>
          <p:nvPr/>
        </p:nvSpPr>
        <p:spPr>
          <a:xfrm>
            <a:off x="1448520" y="1299720"/>
            <a:ext cx="3136964" cy="584775"/>
          </a:xfrm>
          <a:prstGeom prst="rect">
            <a:avLst/>
          </a:prstGeom>
        </p:spPr>
        <p:txBody>
          <a:bodyPr wrap="square">
            <a:spAutoFit/>
          </a:bodyPr>
          <a:lstStyle/>
          <a:p>
            <a:r>
              <a:rPr lang="zh-CN" altLang="en-US" sz="3200"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理性爱国</a:t>
            </a:r>
          </a:p>
        </p:txBody>
      </p:sp>
      <p:cxnSp>
        <p:nvCxnSpPr>
          <p:cNvPr id="8" name="直接连接符 7"/>
          <p:cNvCxnSpPr/>
          <p:nvPr/>
        </p:nvCxnSpPr>
        <p:spPr>
          <a:xfrm>
            <a:off x="4585484" y="2419226"/>
            <a:ext cx="0" cy="2804377"/>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2" name="Rectangle 9"/>
          <p:cNvSpPr/>
          <p:nvPr/>
        </p:nvSpPr>
        <p:spPr>
          <a:xfrm>
            <a:off x="4998949" y="2173088"/>
            <a:ext cx="2657282" cy="3481402"/>
          </a:xfrm>
          <a:prstGeom prst="rect">
            <a:avLst/>
          </a:prstGeom>
          <a:noFill/>
          <a:ln w="9525">
            <a:noFill/>
          </a:ln>
        </p:spPr>
        <p:txBody>
          <a:bodyPr wrap="square" anchor="ctr">
            <a:spAutoFit/>
          </a:bodyPr>
          <a:lstStyle/>
          <a:p>
            <a:pPr>
              <a:lnSpc>
                <a:spcPct val="200000"/>
              </a:lnSpc>
            </a:pPr>
            <a:r>
              <a:rPr lang="en-US" altLang="zh-CN" sz="1400" dirty="0" err="1">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看那青藏高原</a:t>
            </a: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en-US" altLang="zh-CN" sz="1400" dirty="0" err="1">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比那天空还辽阔</a:t>
            </a: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p>
          <a:p>
            <a:pPr>
              <a:lnSpc>
                <a:spcPct val="200000"/>
              </a:lnSpc>
            </a:pPr>
            <a:r>
              <a:rPr lang="en-US" altLang="zh-CN" sz="1400" dirty="0" err="1">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我们的大中国呀</a:t>
            </a: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en-US" altLang="zh-CN" sz="1400" dirty="0" err="1">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好大的一个家</a:t>
            </a: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p>
          <a:p>
            <a:pPr>
              <a:lnSpc>
                <a:spcPct val="200000"/>
              </a:lnSpc>
            </a:pPr>
            <a:r>
              <a:rPr lang="en-US" altLang="zh-CN" sz="1400" dirty="0" err="1">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经过那个多少</a:t>
            </a: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en-US" altLang="zh-CN" sz="1400" dirty="0" err="1">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那个风吹和雨打</a:t>
            </a: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p>
          <a:p>
            <a:pPr>
              <a:lnSpc>
                <a:spcPct val="200000"/>
              </a:lnSpc>
            </a:pPr>
            <a:r>
              <a:rPr lang="en-US" altLang="zh-CN" sz="1400" dirty="0" err="1">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我们的大中国呀</a:t>
            </a: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en-US" altLang="zh-CN" sz="1400" dirty="0" err="1">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好大的一个家</a:t>
            </a: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p>
          <a:p>
            <a:pPr>
              <a:lnSpc>
                <a:spcPct val="200000"/>
              </a:lnSpc>
            </a:pPr>
            <a:r>
              <a:rPr lang="en-US" altLang="zh-CN" sz="1400" dirty="0" err="1">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永远那个永远</a:t>
            </a: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en-US" altLang="zh-CN" sz="1400" dirty="0" err="1">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那个我要伴随她</a:t>
            </a: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en-US" altLang="zh-CN" sz="1400" dirty="0" err="1">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中国祝福你</a:t>
            </a: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en-US" altLang="zh-CN" sz="1400" dirty="0" err="1">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你永远在我心里</a:t>
            </a: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en-US" altLang="zh-CN" sz="1400" dirty="0" err="1">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中国祝福你</a:t>
            </a: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en-US" altLang="zh-CN" sz="1400" dirty="0" err="1">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不用千言和万语</a:t>
            </a:r>
            <a:endPar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a:p>
            <a:pPr>
              <a:lnSpc>
                <a:spcPct val="200000"/>
              </a:lnSpc>
            </a:pPr>
            <a:endPar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6867">
                                            <p:txEl>
                                              <p:pRg st="0" end="0"/>
                                            </p:txEl>
                                          </p:spTgt>
                                        </p:tgtEl>
                                        <p:attrNameLst>
                                          <p:attrName>style.visibility</p:attrName>
                                        </p:attrNameLst>
                                      </p:cBhvr>
                                      <p:to>
                                        <p:strVal val="visible"/>
                                      </p:to>
                                    </p:set>
                                    <p:anim calcmode="discrete" valueType="clr">
                                      <p:cBhvr override="childStyle">
                                        <p:cTn id="7" dur="80"/>
                                        <p:tgtEl>
                                          <p:spTgt spid="368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686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6867">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36867">
                                            <p:txEl>
                                              <p:pRg st="1" end="1"/>
                                            </p:txEl>
                                          </p:spTgt>
                                        </p:tgtEl>
                                        <p:attrNameLst>
                                          <p:attrName>style.visibility</p:attrName>
                                        </p:attrNameLst>
                                      </p:cBhvr>
                                      <p:to>
                                        <p:strVal val="visible"/>
                                      </p:to>
                                    </p:set>
                                    <p:anim calcmode="discrete" valueType="clr">
                                      <p:cBhvr override="childStyle">
                                        <p:cTn id="12" dur="80"/>
                                        <p:tgtEl>
                                          <p:spTgt spid="3686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6867">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6867">
                                            <p:txEl>
                                              <p:pRg st="1" end="1"/>
                                            </p:txEl>
                                          </p:spTgt>
                                        </p:tgtEl>
                                        <p:attrNameLst>
                                          <p:attrName>fill.type</p:attrName>
                                        </p:attrNameLst>
                                      </p:cBhvr>
                                      <p:to>
                                        <p:strVal val="solid"/>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36867">
                                            <p:txEl>
                                              <p:pRg st="2" end="2"/>
                                            </p:txEl>
                                          </p:spTgt>
                                        </p:tgtEl>
                                        <p:attrNameLst>
                                          <p:attrName>style.visibility</p:attrName>
                                        </p:attrNameLst>
                                      </p:cBhvr>
                                      <p:to>
                                        <p:strVal val="visible"/>
                                      </p:to>
                                    </p:set>
                                    <p:anim calcmode="discrete" valueType="clr">
                                      <p:cBhvr override="childStyle">
                                        <p:cTn id="17" dur="80"/>
                                        <p:tgtEl>
                                          <p:spTgt spid="3686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6867">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36867">
                                            <p:txEl>
                                              <p:pRg st="2" end="2"/>
                                            </p:txEl>
                                          </p:spTgt>
                                        </p:tgtEl>
                                        <p:attrNameLst>
                                          <p:attrName>fill.type</p:attrName>
                                        </p:attrNameLst>
                                      </p:cBhvr>
                                      <p:to>
                                        <p:strVal val="solid"/>
                                      </p:to>
                                    </p:set>
                                  </p:childTnLst>
                                </p:cTn>
                              </p:par>
                              <p:par>
                                <p:cTn id="20" presetID="27" presetClass="entr" presetSubtype="0" fill="hold" nodeType="withEffect">
                                  <p:stCondLst>
                                    <p:cond delay="0"/>
                                  </p:stCondLst>
                                  <p:iterate type="lt">
                                    <p:tmPct val="50000"/>
                                  </p:iterate>
                                  <p:childTnLst>
                                    <p:set>
                                      <p:cBhvr>
                                        <p:cTn id="21" dur="1" fill="hold">
                                          <p:stCondLst>
                                            <p:cond delay="0"/>
                                          </p:stCondLst>
                                        </p:cTn>
                                        <p:tgtEl>
                                          <p:spTgt spid="36867">
                                            <p:txEl>
                                              <p:pRg st="3" end="3"/>
                                            </p:txEl>
                                          </p:spTgt>
                                        </p:tgtEl>
                                        <p:attrNameLst>
                                          <p:attrName>style.visibility</p:attrName>
                                        </p:attrNameLst>
                                      </p:cBhvr>
                                      <p:to>
                                        <p:strVal val="visible"/>
                                      </p:to>
                                    </p:set>
                                    <p:anim calcmode="discrete" valueType="clr">
                                      <p:cBhvr override="childStyle">
                                        <p:cTn id="22" dur="80"/>
                                        <p:tgtEl>
                                          <p:spTgt spid="3686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6867">
                                            <p:txEl>
                                              <p:pRg st="3" end="3"/>
                                            </p:txEl>
                                          </p:spTgt>
                                        </p:tgtEl>
                                        <p:attrNameLst>
                                          <p:attrName>fillcolor</p:attrName>
                                        </p:attrNameLst>
                                      </p:cBhvr>
                                      <p:tavLst>
                                        <p:tav tm="0">
                                          <p:val>
                                            <p:clrVal>
                                              <a:schemeClr val="accent2"/>
                                            </p:clrVal>
                                          </p:val>
                                        </p:tav>
                                        <p:tav tm="50000">
                                          <p:val>
                                            <p:clrVal>
                                              <a:schemeClr val="hlink"/>
                                            </p:clrVal>
                                          </p:val>
                                        </p:tav>
                                      </p:tavLst>
                                    </p:anim>
                                    <p:set>
                                      <p:cBhvr>
                                        <p:cTn id="24" dur="80"/>
                                        <p:tgtEl>
                                          <p:spTgt spid="36867">
                                            <p:txEl>
                                              <p:pRg st="3" end="3"/>
                                            </p:txEl>
                                          </p:spTgt>
                                        </p:tgtEl>
                                        <p:attrNameLst>
                                          <p:attrName>fill.type</p:attrName>
                                        </p:attrNameLst>
                                      </p:cBhvr>
                                      <p:to>
                                        <p:strVal val="solid"/>
                                      </p:to>
                                    </p:set>
                                  </p:childTnLst>
                                </p:cTn>
                              </p:par>
                              <p:par>
                                <p:cTn id="25" presetID="27" presetClass="entr" presetSubtype="0" fill="hold" nodeType="withEffect">
                                  <p:stCondLst>
                                    <p:cond delay="0"/>
                                  </p:stCondLst>
                                  <p:iterate type="lt">
                                    <p:tmPct val="50000"/>
                                  </p:iterate>
                                  <p:childTnLst>
                                    <p:set>
                                      <p:cBhvr>
                                        <p:cTn id="26" dur="1" fill="hold">
                                          <p:stCondLst>
                                            <p:cond delay="0"/>
                                          </p:stCondLst>
                                        </p:cTn>
                                        <p:tgtEl>
                                          <p:spTgt spid="36867">
                                            <p:txEl>
                                              <p:pRg st="4" end="4"/>
                                            </p:txEl>
                                          </p:spTgt>
                                        </p:tgtEl>
                                        <p:attrNameLst>
                                          <p:attrName>style.visibility</p:attrName>
                                        </p:attrNameLst>
                                      </p:cBhvr>
                                      <p:to>
                                        <p:strVal val="visible"/>
                                      </p:to>
                                    </p:set>
                                    <p:anim calcmode="discrete" valueType="clr">
                                      <p:cBhvr override="childStyle">
                                        <p:cTn id="27" dur="80"/>
                                        <p:tgtEl>
                                          <p:spTgt spid="3686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6867">
                                            <p:txEl>
                                              <p:pRg st="4" end="4"/>
                                            </p:txEl>
                                          </p:spTgt>
                                        </p:tgtEl>
                                        <p:attrNameLst>
                                          <p:attrName>fillcolor</p:attrName>
                                        </p:attrNameLst>
                                      </p:cBhvr>
                                      <p:tavLst>
                                        <p:tav tm="0">
                                          <p:val>
                                            <p:clrVal>
                                              <a:schemeClr val="accent2"/>
                                            </p:clrVal>
                                          </p:val>
                                        </p:tav>
                                        <p:tav tm="50000">
                                          <p:val>
                                            <p:clrVal>
                                              <a:schemeClr val="hlink"/>
                                            </p:clrVal>
                                          </p:val>
                                        </p:tav>
                                      </p:tavLst>
                                    </p:anim>
                                    <p:set>
                                      <p:cBhvr>
                                        <p:cTn id="29" dur="80"/>
                                        <p:tgtEl>
                                          <p:spTgt spid="36867">
                                            <p:txEl>
                                              <p:pRg st="4" end="4"/>
                                            </p:txEl>
                                          </p:spTgt>
                                        </p:tgtEl>
                                        <p:attrNameLst>
                                          <p:attrName>fill.type</p:attrName>
                                        </p:attrNameLst>
                                      </p:cBhvr>
                                      <p:to>
                                        <p:strVal val="solid"/>
                                      </p:to>
                                    </p:set>
                                  </p:childTnLst>
                                </p:cTn>
                              </p:par>
                              <p:par>
                                <p:cTn id="30" presetID="27" presetClass="entr" presetSubtype="0" fill="hold" nodeType="withEffect">
                                  <p:stCondLst>
                                    <p:cond delay="0"/>
                                  </p:stCondLst>
                                  <p:iterate type="lt">
                                    <p:tmPct val="50000"/>
                                  </p:iterate>
                                  <p:childTnLst>
                                    <p:set>
                                      <p:cBhvr>
                                        <p:cTn id="31" dur="1" fill="hold">
                                          <p:stCondLst>
                                            <p:cond delay="0"/>
                                          </p:stCondLst>
                                        </p:cTn>
                                        <p:tgtEl>
                                          <p:spTgt spid="36867">
                                            <p:txEl>
                                              <p:pRg st="5" end="5"/>
                                            </p:txEl>
                                          </p:spTgt>
                                        </p:tgtEl>
                                        <p:attrNameLst>
                                          <p:attrName>style.visibility</p:attrName>
                                        </p:attrNameLst>
                                      </p:cBhvr>
                                      <p:to>
                                        <p:strVal val="visible"/>
                                      </p:to>
                                    </p:set>
                                    <p:anim calcmode="discrete" valueType="clr">
                                      <p:cBhvr override="childStyle">
                                        <p:cTn id="32" dur="80"/>
                                        <p:tgtEl>
                                          <p:spTgt spid="3686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36867">
                                            <p:txEl>
                                              <p:pRg st="5" end="5"/>
                                            </p:txEl>
                                          </p:spTgt>
                                        </p:tgtEl>
                                        <p:attrNameLst>
                                          <p:attrName>fillcolor</p:attrName>
                                        </p:attrNameLst>
                                      </p:cBhvr>
                                      <p:tavLst>
                                        <p:tav tm="0">
                                          <p:val>
                                            <p:clrVal>
                                              <a:schemeClr val="accent2"/>
                                            </p:clrVal>
                                          </p:val>
                                        </p:tav>
                                        <p:tav tm="50000">
                                          <p:val>
                                            <p:clrVal>
                                              <a:schemeClr val="hlink"/>
                                            </p:clrVal>
                                          </p:val>
                                        </p:tav>
                                      </p:tavLst>
                                    </p:anim>
                                    <p:set>
                                      <p:cBhvr>
                                        <p:cTn id="34" dur="80"/>
                                        <p:tgtEl>
                                          <p:spTgt spid="36867">
                                            <p:txEl>
                                              <p:pRg st="5" end="5"/>
                                            </p:txEl>
                                          </p:spTgt>
                                        </p:tgtEl>
                                        <p:attrNameLst>
                                          <p:attrName>fill.type</p:attrName>
                                        </p:attrNameLst>
                                      </p:cBhvr>
                                      <p:to>
                                        <p:strVal val="solid"/>
                                      </p:to>
                                    </p:set>
                                  </p:childTnLst>
                                </p:cTn>
                              </p:par>
                              <p:par>
                                <p:cTn id="35" presetID="27" presetClass="entr" presetSubtype="0" fill="hold" nodeType="withEffect">
                                  <p:stCondLst>
                                    <p:cond delay="0"/>
                                  </p:stCondLst>
                                  <p:iterate type="lt">
                                    <p:tmPct val="50000"/>
                                  </p:iterate>
                                  <p:childTnLst>
                                    <p:set>
                                      <p:cBhvr>
                                        <p:cTn id="36" dur="1" fill="hold">
                                          <p:stCondLst>
                                            <p:cond delay="0"/>
                                          </p:stCondLst>
                                        </p:cTn>
                                        <p:tgtEl>
                                          <p:spTgt spid="36867">
                                            <p:txEl>
                                              <p:pRg st="6" end="6"/>
                                            </p:txEl>
                                          </p:spTgt>
                                        </p:tgtEl>
                                        <p:attrNameLst>
                                          <p:attrName>style.visibility</p:attrName>
                                        </p:attrNameLst>
                                      </p:cBhvr>
                                      <p:to>
                                        <p:strVal val="visible"/>
                                      </p:to>
                                    </p:set>
                                    <p:anim calcmode="discrete" valueType="clr">
                                      <p:cBhvr override="childStyle">
                                        <p:cTn id="37" dur="80"/>
                                        <p:tgtEl>
                                          <p:spTgt spid="36867">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6867">
                                            <p:txEl>
                                              <p:pRg st="6" end="6"/>
                                            </p:txEl>
                                          </p:spTgt>
                                        </p:tgtEl>
                                        <p:attrNameLst>
                                          <p:attrName>fillcolor</p:attrName>
                                        </p:attrNameLst>
                                      </p:cBhvr>
                                      <p:tavLst>
                                        <p:tav tm="0">
                                          <p:val>
                                            <p:clrVal>
                                              <a:schemeClr val="accent2"/>
                                            </p:clrVal>
                                          </p:val>
                                        </p:tav>
                                        <p:tav tm="50000">
                                          <p:val>
                                            <p:clrVal>
                                              <a:schemeClr val="hlink"/>
                                            </p:clrVal>
                                          </p:val>
                                        </p:tav>
                                      </p:tavLst>
                                    </p:anim>
                                    <p:set>
                                      <p:cBhvr>
                                        <p:cTn id="39" dur="80"/>
                                        <p:tgtEl>
                                          <p:spTgt spid="36867">
                                            <p:txEl>
                                              <p:pRg st="6" end="6"/>
                                            </p:txEl>
                                          </p:spTgt>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nodeType="clickEffect">
                                  <p:stCondLst>
                                    <p:cond delay="0"/>
                                  </p:stCondLst>
                                  <p:iterate type="lt">
                                    <p:tmPct val="50000"/>
                                  </p:iterate>
                                  <p:childTnLst>
                                    <p:set>
                                      <p:cBhvr>
                                        <p:cTn id="43"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44"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46" dur="80"/>
                                        <p:tgtEl>
                                          <p:spTgt spid="12">
                                            <p:txEl>
                                              <p:pRg st="0" end="0"/>
                                            </p:txEl>
                                          </p:spTgt>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7" presetClass="entr" presetSubtype="0" fill="hold" nodeType="clickEffect">
                                  <p:stCondLst>
                                    <p:cond delay="0"/>
                                  </p:stCondLst>
                                  <p:iterate type="lt">
                                    <p:tmPct val="50000"/>
                                  </p:iterate>
                                  <p:childTnLst>
                                    <p:set>
                                      <p:cBhvr>
                                        <p:cTn id="50" dur="1" fill="hold">
                                          <p:stCondLst>
                                            <p:cond delay="0"/>
                                          </p:stCondLst>
                                        </p:cTn>
                                        <p:tgtEl>
                                          <p:spTgt spid="12">
                                            <p:txEl>
                                              <p:pRg st="1" end="1"/>
                                            </p:txEl>
                                          </p:spTgt>
                                        </p:tgtEl>
                                        <p:attrNameLst>
                                          <p:attrName>style.visibility</p:attrName>
                                        </p:attrNameLst>
                                      </p:cBhvr>
                                      <p:to>
                                        <p:strVal val="visible"/>
                                      </p:to>
                                    </p:set>
                                    <p:anim calcmode="discrete" valueType="clr">
                                      <p:cBhvr override="childStyle">
                                        <p:cTn id="51" dur="80"/>
                                        <p:tgtEl>
                                          <p:spTgt spid="1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12">
                                            <p:txEl>
                                              <p:pRg st="1" end="1"/>
                                            </p:txEl>
                                          </p:spTgt>
                                        </p:tgtEl>
                                        <p:attrNameLst>
                                          <p:attrName>fillcolor</p:attrName>
                                        </p:attrNameLst>
                                      </p:cBhvr>
                                      <p:tavLst>
                                        <p:tav tm="0">
                                          <p:val>
                                            <p:clrVal>
                                              <a:schemeClr val="accent2"/>
                                            </p:clrVal>
                                          </p:val>
                                        </p:tav>
                                        <p:tav tm="50000">
                                          <p:val>
                                            <p:clrVal>
                                              <a:schemeClr val="hlink"/>
                                            </p:clrVal>
                                          </p:val>
                                        </p:tav>
                                      </p:tavLst>
                                    </p:anim>
                                    <p:set>
                                      <p:cBhvr>
                                        <p:cTn id="53" dur="80"/>
                                        <p:tgtEl>
                                          <p:spTgt spid="12">
                                            <p:txEl>
                                              <p:pRg st="1" end="1"/>
                                            </p:txEl>
                                          </p:spTgt>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7" presetClass="entr" presetSubtype="0" fill="hold" nodeType="clickEffect">
                                  <p:stCondLst>
                                    <p:cond delay="0"/>
                                  </p:stCondLst>
                                  <p:iterate type="lt">
                                    <p:tmPct val="50000"/>
                                  </p:iterate>
                                  <p:childTnLst>
                                    <p:set>
                                      <p:cBhvr>
                                        <p:cTn id="57" dur="1" fill="hold">
                                          <p:stCondLst>
                                            <p:cond delay="0"/>
                                          </p:stCondLst>
                                        </p:cTn>
                                        <p:tgtEl>
                                          <p:spTgt spid="12">
                                            <p:txEl>
                                              <p:pRg st="2" end="2"/>
                                            </p:txEl>
                                          </p:spTgt>
                                        </p:tgtEl>
                                        <p:attrNameLst>
                                          <p:attrName>style.visibility</p:attrName>
                                        </p:attrNameLst>
                                      </p:cBhvr>
                                      <p:to>
                                        <p:strVal val="visible"/>
                                      </p:to>
                                    </p:set>
                                    <p:anim calcmode="discrete" valueType="clr">
                                      <p:cBhvr override="childStyle">
                                        <p:cTn id="58" dur="80"/>
                                        <p:tgtEl>
                                          <p:spTgt spid="1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12">
                                            <p:txEl>
                                              <p:pRg st="2" end="2"/>
                                            </p:txEl>
                                          </p:spTgt>
                                        </p:tgtEl>
                                        <p:attrNameLst>
                                          <p:attrName>fillcolor</p:attrName>
                                        </p:attrNameLst>
                                      </p:cBhvr>
                                      <p:tavLst>
                                        <p:tav tm="0">
                                          <p:val>
                                            <p:clrVal>
                                              <a:schemeClr val="accent2"/>
                                            </p:clrVal>
                                          </p:val>
                                        </p:tav>
                                        <p:tav tm="50000">
                                          <p:val>
                                            <p:clrVal>
                                              <a:schemeClr val="hlink"/>
                                            </p:clrVal>
                                          </p:val>
                                        </p:tav>
                                      </p:tavLst>
                                    </p:anim>
                                    <p:set>
                                      <p:cBhvr>
                                        <p:cTn id="60" dur="80"/>
                                        <p:tgtEl>
                                          <p:spTgt spid="12">
                                            <p:txEl>
                                              <p:pRg st="2" end="2"/>
                                            </p:txEl>
                                          </p:spTgt>
                                        </p:tgtEl>
                                        <p:attrNameLst>
                                          <p:attrName>fill.type</p:attrName>
                                        </p:attrNameLst>
                                      </p:cBhvr>
                                      <p:to>
                                        <p:strVal val="solid"/>
                                      </p:to>
                                    </p:set>
                                  </p:childTnLst>
                                </p:cTn>
                              </p:par>
                            </p:childTnLst>
                          </p:cTn>
                        </p:par>
                      </p:childTnLst>
                    </p:cTn>
                  </p:par>
                  <p:par>
                    <p:cTn id="61" fill="hold">
                      <p:stCondLst>
                        <p:cond delay="indefinite"/>
                      </p:stCondLst>
                      <p:childTnLst>
                        <p:par>
                          <p:cTn id="62" fill="hold">
                            <p:stCondLst>
                              <p:cond delay="0"/>
                            </p:stCondLst>
                            <p:childTnLst>
                              <p:par>
                                <p:cTn id="63" presetID="27" presetClass="entr" presetSubtype="0" fill="hold" nodeType="clickEffect">
                                  <p:stCondLst>
                                    <p:cond delay="0"/>
                                  </p:stCondLst>
                                  <p:iterate type="lt">
                                    <p:tmPct val="50000"/>
                                  </p:iterate>
                                  <p:childTnLst>
                                    <p:set>
                                      <p:cBhvr>
                                        <p:cTn id="64" dur="1" fill="hold">
                                          <p:stCondLst>
                                            <p:cond delay="0"/>
                                          </p:stCondLst>
                                        </p:cTn>
                                        <p:tgtEl>
                                          <p:spTgt spid="12">
                                            <p:txEl>
                                              <p:pRg st="3" end="3"/>
                                            </p:txEl>
                                          </p:spTgt>
                                        </p:tgtEl>
                                        <p:attrNameLst>
                                          <p:attrName>style.visibility</p:attrName>
                                        </p:attrNameLst>
                                      </p:cBhvr>
                                      <p:to>
                                        <p:strVal val="visible"/>
                                      </p:to>
                                    </p:set>
                                    <p:anim calcmode="discrete" valueType="clr">
                                      <p:cBhvr override="childStyle">
                                        <p:cTn id="65" dur="80"/>
                                        <p:tgtEl>
                                          <p:spTgt spid="1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12">
                                            <p:txEl>
                                              <p:pRg st="3" end="3"/>
                                            </p:txEl>
                                          </p:spTgt>
                                        </p:tgtEl>
                                        <p:attrNameLst>
                                          <p:attrName>fillcolor</p:attrName>
                                        </p:attrNameLst>
                                      </p:cBhvr>
                                      <p:tavLst>
                                        <p:tav tm="0">
                                          <p:val>
                                            <p:clrVal>
                                              <a:schemeClr val="accent2"/>
                                            </p:clrVal>
                                          </p:val>
                                        </p:tav>
                                        <p:tav tm="50000">
                                          <p:val>
                                            <p:clrVal>
                                              <a:schemeClr val="hlink"/>
                                            </p:clrVal>
                                          </p:val>
                                        </p:tav>
                                      </p:tavLst>
                                    </p:anim>
                                    <p:set>
                                      <p:cBhvr>
                                        <p:cTn id="67" dur="80"/>
                                        <p:tgtEl>
                                          <p:spTgt spid="12">
                                            <p:txEl>
                                              <p:pRg st="3" end="3"/>
                                            </p:txEl>
                                          </p:spTgt>
                                        </p:tgtEl>
                                        <p:attrNameLst>
                                          <p:attrName>fill.type</p:attrName>
                                        </p:attrNameLst>
                                      </p:cBhvr>
                                      <p:to>
                                        <p:strVal val="solid"/>
                                      </p:to>
                                    </p:set>
                                  </p:childTnLst>
                                </p:cTn>
                              </p:par>
                            </p:childTnLst>
                          </p:cTn>
                        </p:par>
                      </p:childTnLst>
                    </p:cTn>
                  </p:par>
                  <p:par>
                    <p:cTn id="68" fill="hold">
                      <p:stCondLst>
                        <p:cond delay="indefinite"/>
                      </p:stCondLst>
                      <p:childTnLst>
                        <p:par>
                          <p:cTn id="69" fill="hold">
                            <p:stCondLst>
                              <p:cond delay="0"/>
                            </p:stCondLst>
                            <p:childTnLst>
                              <p:par>
                                <p:cTn id="70" presetID="27" presetClass="entr" presetSubtype="0" fill="hold" nodeType="clickEffect">
                                  <p:stCondLst>
                                    <p:cond delay="0"/>
                                  </p:stCondLst>
                                  <p:iterate type="lt">
                                    <p:tmPct val="50000"/>
                                  </p:iterate>
                                  <p:childTnLst>
                                    <p:set>
                                      <p:cBhvr>
                                        <p:cTn id="71" dur="1" fill="hold">
                                          <p:stCondLst>
                                            <p:cond delay="0"/>
                                          </p:stCondLst>
                                        </p:cTn>
                                        <p:tgtEl>
                                          <p:spTgt spid="12">
                                            <p:txEl>
                                              <p:pRg st="4" end="4"/>
                                            </p:txEl>
                                          </p:spTgt>
                                        </p:tgtEl>
                                        <p:attrNameLst>
                                          <p:attrName>style.visibility</p:attrName>
                                        </p:attrNameLst>
                                      </p:cBhvr>
                                      <p:to>
                                        <p:strVal val="visible"/>
                                      </p:to>
                                    </p:set>
                                    <p:anim calcmode="discrete" valueType="clr">
                                      <p:cBhvr override="childStyle">
                                        <p:cTn id="72" dur="80"/>
                                        <p:tgtEl>
                                          <p:spTgt spid="12">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12">
                                            <p:txEl>
                                              <p:pRg st="4" end="4"/>
                                            </p:txEl>
                                          </p:spTgt>
                                        </p:tgtEl>
                                        <p:attrNameLst>
                                          <p:attrName>fillcolor</p:attrName>
                                        </p:attrNameLst>
                                      </p:cBhvr>
                                      <p:tavLst>
                                        <p:tav tm="0">
                                          <p:val>
                                            <p:clrVal>
                                              <a:schemeClr val="accent2"/>
                                            </p:clrVal>
                                          </p:val>
                                        </p:tav>
                                        <p:tav tm="50000">
                                          <p:val>
                                            <p:clrVal>
                                              <a:schemeClr val="hlink"/>
                                            </p:clrVal>
                                          </p:val>
                                        </p:tav>
                                      </p:tavLst>
                                    </p:anim>
                                    <p:set>
                                      <p:cBhvr>
                                        <p:cTn id="74" dur="80"/>
                                        <p:tgtEl>
                                          <p:spTgt spid="12">
                                            <p:txEl>
                                              <p:pRg st="4" end="4"/>
                                            </p:txEl>
                                          </p:spTgt>
                                        </p:tgtEl>
                                        <p:attrNameLst>
                                          <p:attrName>fill.type</p:attrName>
                                        </p:attrNameLst>
                                      </p:cBhvr>
                                      <p:to>
                                        <p:strVal val="solid"/>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par>
                                <p:cTn id="80" presetID="42" presetClass="entr" presetSubtype="0" fill="hold" grpId="0" nodeType="withEffect">
                                  <p:stCondLst>
                                    <p:cond delay="0"/>
                                  </p:stCondLst>
                                  <p:childTnLst>
                                    <p:set>
                                      <p:cBhvr>
                                        <p:cTn id="81" dur="1" fill="hold">
                                          <p:stCondLst>
                                            <p:cond delay="0"/>
                                          </p:stCondLst>
                                        </p:cTn>
                                        <p:tgtEl>
                                          <p:spTgt spid="38916"/>
                                        </p:tgtEl>
                                        <p:attrNameLst>
                                          <p:attrName>style.visibility</p:attrName>
                                        </p:attrNameLst>
                                      </p:cBhvr>
                                      <p:to>
                                        <p:strVal val="visible"/>
                                      </p:to>
                                    </p:set>
                                    <p:animEffect transition="in" filter="fade">
                                      <p:cBhvr>
                                        <p:cTn id="82" dur="1000"/>
                                        <p:tgtEl>
                                          <p:spTgt spid="38916"/>
                                        </p:tgtEl>
                                      </p:cBhvr>
                                    </p:animEffect>
                                    <p:anim calcmode="lin" valueType="num">
                                      <p:cBhvr>
                                        <p:cTn id="83" dur="1000" fill="hold"/>
                                        <p:tgtEl>
                                          <p:spTgt spid="38916"/>
                                        </p:tgtEl>
                                        <p:attrNameLst>
                                          <p:attrName>ppt_x</p:attrName>
                                        </p:attrNameLst>
                                      </p:cBhvr>
                                      <p:tavLst>
                                        <p:tav tm="0">
                                          <p:val>
                                            <p:strVal val="#ppt_x"/>
                                          </p:val>
                                        </p:tav>
                                        <p:tav tm="100000">
                                          <p:val>
                                            <p:strVal val="#ppt_x"/>
                                          </p:val>
                                        </p:tav>
                                      </p:tavLst>
                                    </p:anim>
                                    <p:anim calcmode="lin" valueType="num">
                                      <p:cBhvr>
                                        <p:cTn id="84" dur="1000" fill="hold"/>
                                        <p:tgtEl>
                                          <p:spTgt spid="389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102125" y="3954149"/>
            <a:ext cx="3987750" cy="646331"/>
          </a:xfrm>
          <a:prstGeom prst="rect">
            <a:avLst/>
          </a:prstGeom>
        </p:spPr>
        <p:txBody>
          <a:bodyPr wrap="square">
            <a:spAutoFit/>
          </a:bodyPr>
          <a:lstStyle/>
          <a:p>
            <a:pPr algn="dist"/>
            <a:r>
              <a:rPr lang="zh-CN" altLang="en-US" sz="3600" b="1"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感谢您的观看</a:t>
            </a:r>
          </a:p>
        </p:txBody>
      </p:sp>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70943" b="54980"/>
          <a:stretch>
            <a:fillRect/>
          </a:stretch>
        </p:blipFill>
        <p:spPr>
          <a:xfrm>
            <a:off x="9144000" y="289686"/>
            <a:ext cx="3400608" cy="2195367"/>
          </a:xfrm>
          <a:prstGeom prst="rect">
            <a:avLst/>
          </a:prstGeom>
        </p:spPr>
      </p:pic>
      <p:grpSp>
        <p:nvGrpSpPr>
          <p:cNvPr id="10" name="组合 9"/>
          <p:cNvGrpSpPr/>
          <p:nvPr/>
        </p:nvGrpSpPr>
        <p:grpSpPr>
          <a:xfrm>
            <a:off x="3333381" y="580487"/>
            <a:ext cx="5915270" cy="3425410"/>
            <a:chOff x="4550935" y="282300"/>
            <a:chExt cx="5915270" cy="3425410"/>
          </a:xfrm>
        </p:grpSpPr>
        <p:grpSp>
          <p:nvGrpSpPr>
            <p:cNvPr id="11" name="组合 10"/>
            <p:cNvGrpSpPr/>
            <p:nvPr/>
          </p:nvGrpSpPr>
          <p:grpSpPr>
            <a:xfrm>
              <a:off x="4550935" y="282300"/>
              <a:ext cx="5840060" cy="3425410"/>
              <a:chOff x="1157493" y="887688"/>
              <a:chExt cx="5840060" cy="3425410"/>
            </a:xfrm>
          </p:grpSpPr>
          <p:sp>
            <p:nvSpPr>
              <p:cNvPr id="13" name="矩形 12"/>
              <p:cNvSpPr/>
              <p:nvPr/>
            </p:nvSpPr>
            <p:spPr>
              <a:xfrm>
                <a:off x="1157493" y="1225727"/>
                <a:ext cx="5840060" cy="2554545"/>
              </a:xfrm>
              <a:prstGeom prst="rect">
                <a:avLst/>
              </a:prstGeom>
            </p:spPr>
            <p:txBody>
              <a:bodyPr wrap="square">
                <a:spAutoFit/>
              </a:bodyPr>
              <a:lstStyle/>
              <a:p>
                <a:r>
                  <a:rPr lang="zh-CN" altLang="en-US" sz="8000" b="1"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祖国</a:t>
                </a:r>
                <a:endParaRPr lang="en-US" altLang="zh-CN" sz="8000" b="1"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a:p>
                <a:r>
                  <a:rPr lang="zh-CN" altLang="en-US" sz="8000" b="1"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在我</a:t>
                </a:r>
                <a:endParaRPr lang="zh-CN" altLang="en-US" sz="8000"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639968" y="887688"/>
                <a:ext cx="4181362" cy="3425410"/>
              </a:xfrm>
              <a:prstGeom prst="rect">
                <a:avLst/>
              </a:prstGeom>
              <a:effectLst>
                <a:outerShdw blurRad="50800" dist="38100" dir="5400000" algn="t" rotWithShape="0">
                  <a:prstClr val="black">
                    <a:alpha val="40000"/>
                  </a:prstClr>
                </a:outerShdw>
              </a:effectLst>
            </p:spPr>
          </p:pic>
        </p:grpSp>
        <p:sp>
          <p:nvSpPr>
            <p:cNvPr id="12" name="矩形 11"/>
            <p:cNvSpPr/>
            <p:nvPr/>
          </p:nvSpPr>
          <p:spPr>
            <a:xfrm>
              <a:off x="9151421" y="1187245"/>
              <a:ext cx="1314784" cy="1446550"/>
            </a:xfrm>
            <a:prstGeom prst="rect">
              <a:avLst/>
            </a:prstGeom>
          </p:spPr>
          <p:txBody>
            <a:bodyPr wrap="none">
              <a:spAutoFit/>
            </a:bodyPr>
            <a:lstStyle/>
            <a:p>
              <a:r>
                <a:rPr lang="zh-CN" altLang="en-US" sz="8800" b="1"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中</a:t>
              </a:r>
              <a:endParaRPr lang="zh-CN" altLang="en-US" sz="8800"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3247155" y="1302275"/>
            <a:ext cx="5896845" cy="2892467"/>
            <a:chOff x="2728247" y="1105655"/>
            <a:chExt cx="5896845" cy="2892467"/>
          </a:xfrm>
        </p:grpSpPr>
        <p:sp>
          <p:nvSpPr>
            <p:cNvPr id="28" name="矩形 27"/>
            <p:cNvSpPr/>
            <p:nvPr/>
          </p:nvSpPr>
          <p:spPr>
            <a:xfrm>
              <a:off x="2785032" y="2674683"/>
              <a:ext cx="5840060" cy="1323439"/>
            </a:xfrm>
            <a:prstGeom prst="rect">
              <a:avLst/>
            </a:prstGeom>
          </p:spPr>
          <p:txBody>
            <a:bodyPr wrap="square">
              <a:spAutoFit/>
            </a:bodyPr>
            <a:lstStyle/>
            <a:p>
              <a:r>
                <a:rPr lang="zh-CN" altLang="en-US" sz="8000" b="1"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可爱的中国</a:t>
              </a:r>
            </a:p>
          </p:txBody>
        </p:sp>
        <p:pic>
          <p:nvPicPr>
            <p:cNvPr id="41" name="图片 4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728247" y="1105655"/>
              <a:ext cx="2177332" cy="1783691"/>
            </a:xfrm>
            <a:prstGeom prst="rect">
              <a:avLst/>
            </a:prstGeom>
            <a:effectLst>
              <a:outerShdw blurRad="50800" dist="38100" dir="5400000" algn="t" rotWithShape="0">
                <a:prstClr val="black">
                  <a:alpha val="40000"/>
                </a:prstClr>
              </a:outerShdw>
            </a:effectLst>
          </p:spPr>
        </p:pic>
      </p:grpSp>
      <p:sp>
        <p:nvSpPr>
          <p:cNvPr id="16" name="矩形 15"/>
          <p:cNvSpPr/>
          <p:nvPr/>
        </p:nvSpPr>
        <p:spPr>
          <a:xfrm>
            <a:off x="4883838" y="1856835"/>
            <a:ext cx="2882791" cy="769441"/>
          </a:xfrm>
          <a:prstGeom prst="rect">
            <a:avLst/>
          </a:prstGeom>
        </p:spPr>
        <p:txBody>
          <a:bodyPr wrap="square">
            <a:spAutoFit/>
          </a:bodyPr>
          <a:lstStyle/>
          <a:p>
            <a:pPr algn="ctr"/>
            <a:r>
              <a:rPr lang="zh-CN" altLang="en-US" sz="4400" b="1"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第一部分</a:t>
            </a:r>
            <a:endParaRPr lang="en-US" altLang="zh-CN" sz="4400" b="1"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27463" y="2207471"/>
            <a:ext cx="8519533" cy="646331"/>
          </a:xfrm>
          <a:prstGeom prst="rect">
            <a:avLst/>
          </a:prstGeom>
          <a:noFill/>
          <a:ln>
            <a:noFill/>
          </a:ln>
        </p:spPr>
        <p:txBody>
          <a:bodyPr wrap="square" rtlCol="0">
            <a:spAutoFit/>
          </a:bodyPr>
          <a:lstStyle/>
          <a:p>
            <a:r>
              <a:rPr lang="zh-CN" altLang="en-US"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祖国是伟大的母亲，用甘甜的乳汁养育了无数中华儿女；祖国又像个孩子那么可爱，值得无数儿女去呵护她，为之奋斗，甚至牺牲生命也心甘情愿，在所不惜。</a:t>
            </a:r>
          </a:p>
        </p:txBody>
      </p:sp>
      <p:sp>
        <p:nvSpPr>
          <p:cNvPr id="6" name="TextBox 5"/>
          <p:cNvSpPr txBox="1"/>
          <p:nvPr/>
        </p:nvSpPr>
        <p:spPr>
          <a:xfrm>
            <a:off x="1727463" y="3356240"/>
            <a:ext cx="8737074" cy="1538883"/>
          </a:xfrm>
          <a:prstGeom prst="rect">
            <a:avLst/>
          </a:prstGeom>
          <a:noFill/>
          <a:ln>
            <a:noFill/>
          </a:ln>
        </p:spPr>
        <p:txBody>
          <a:bodyPr wrap="square" rtlCol="0">
            <a:spAutoFit/>
          </a:bodyPr>
          <a:lstStyle/>
          <a:p>
            <a:pPr>
              <a:lnSpc>
                <a:spcPct val="150000"/>
              </a:lnSpc>
            </a:pP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方志敏是中国共产党革命家、政治家、军事家、杰出的农民运动领袖。毛泽东同志称赞他是“以身殉志，不亦伟乎”的人民英雄。</a:t>
            </a:r>
            <a:r>
              <a:rPr lang="en-US"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2009</a:t>
            </a: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年，被中宣部评为“</a:t>
            </a:r>
            <a:r>
              <a:rPr lang="en-US"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100</a:t>
            </a: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位为新中国成立作出突出贡献的英雄模范人物”。而他最让后辈佩服的，是他在狱中利用敌人让他写投降书的纸和笔，写下了那首饱含对祖国真情的散文</a:t>
            </a:r>
            <a:r>
              <a:rPr lang="en-US"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a:t>
            </a: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可爱的中国</a:t>
            </a:r>
            <a:r>
              <a:rPr lang="en-US"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a:t>
            </a: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a:t>
            </a:r>
          </a:p>
        </p:txBody>
      </p:sp>
      <p:sp>
        <p:nvSpPr>
          <p:cNvPr id="15" name="矩形 14"/>
          <p:cNvSpPr/>
          <p:nvPr/>
        </p:nvSpPr>
        <p:spPr>
          <a:xfrm>
            <a:off x="1727463" y="1193577"/>
            <a:ext cx="2349683" cy="584775"/>
          </a:xfrm>
          <a:prstGeom prst="rect">
            <a:avLst/>
          </a:prstGeom>
        </p:spPr>
        <p:txBody>
          <a:bodyPr wrap="square">
            <a:spAutoFit/>
          </a:bodyPr>
          <a:lstStyle/>
          <a:p>
            <a:r>
              <a:rPr lang="zh-CN" altLang="en-US" sz="3200" b="1"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可爱的中国</a:t>
            </a:r>
            <a:endParaRPr lang="zh-CN" altLang="en-US" sz="3200"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5263" y="2714426"/>
            <a:ext cx="9411605" cy="2650726"/>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朋友！中国是生育我们的母亲。你们觉得这位母亲可爱吗？我想你们是和我一样的见解，都觉得这位母亲是蛮可爱蛮可爱的。</a:t>
            </a:r>
          </a:p>
          <a:p>
            <a:pPr>
              <a:lnSpc>
                <a:spcPct val="150000"/>
              </a:lnSpc>
            </a:pP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以言气候，中国处于温带，不十分热，也不十分冷，好像我们母亲的体温，不高不低，最适宜于孩儿们的偎依。</a:t>
            </a:r>
            <a:endPar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a:p>
            <a:pPr>
              <a:lnSpc>
                <a:spcPct val="150000"/>
              </a:lnSpc>
            </a:pP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以言国土，中国土地广大，纵横万数千里，好像我们的母亲是一个身体魁大、胸宽背阔的妇人，不象日本姑娘那样苗条瘦小。中国许多有名的崇山大岭，长江巨河，以及大小湖泊，岂不象征着我们母亲丰满坚实的肥肤上之健美的肉纹和肉窝？中国土地的生产力是无限的；地底蕴藏着未开发的宝藏也是无限的；废置而未曾利用起来的天然力，更是无限的，这又岂不象征着我们的母亲，保有着无穷的乳汁，无穷的力量，以养育她四万万的孩儿？我想世界上再没有比她养得更多的孩子的母亲吧。</a:t>
            </a:r>
            <a:endPar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 name="TextBox 2"/>
          <p:cNvSpPr txBox="1"/>
          <p:nvPr/>
        </p:nvSpPr>
        <p:spPr>
          <a:xfrm>
            <a:off x="1575263" y="1878335"/>
            <a:ext cx="5129536" cy="461665"/>
          </a:xfrm>
          <a:prstGeom prst="rect">
            <a:avLst/>
          </a:prstGeom>
          <a:noFill/>
        </p:spPr>
        <p:txBody>
          <a:bodyPr wrap="square" rtlCol="0">
            <a:spAutoFit/>
          </a:bodyPr>
          <a:lstStyle/>
          <a:p>
            <a:r>
              <a:rPr lang="zh-CN" altLang="en-US" sz="2400"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重温经典，缅怀先烈，弘扬爱国精神</a:t>
            </a:r>
          </a:p>
        </p:txBody>
      </p:sp>
      <p:sp>
        <p:nvSpPr>
          <p:cNvPr id="4" name="TextBox 4"/>
          <p:cNvSpPr txBox="1"/>
          <p:nvPr/>
        </p:nvSpPr>
        <p:spPr>
          <a:xfrm>
            <a:off x="7026870" y="1939890"/>
            <a:ext cx="3959998" cy="400110"/>
          </a:xfrm>
          <a:prstGeom prst="rect">
            <a:avLst/>
          </a:prstGeom>
          <a:noFill/>
        </p:spPr>
        <p:txBody>
          <a:bodyPr wrap="square" rtlCol="0">
            <a:spAutoFit/>
          </a:bodyPr>
          <a:lstStyle/>
          <a:p>
            <a:r>
              <a:rPr lang="zh-CN" altLang="en-US" sz="2000" b="1"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活动</a:t>
            </a:r>
            <a:r>
              <a:rPr lang="en-US" altLang="zh-CN" sz="2000" b="1"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1</a:t>
            </a:r>
            <a:r>
              <a:rPr lang="zh-CN" altLang="en-US" sz="2000" b="1"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：朗读</a:t>
            </a:r>
            <a:r>
              <a:rPr lang="en-US" altLang="zh-CN" sz="2000" b="1"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a:t>
            </a:r>
            <a:r>
              <a:rPr lang="zh-CN" altLang="en-US" sz="2000" b="1"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可爱的中国节选</a:t>
            </a:r>
            <a:r>
              <a:rPr lang="en-US" altLang="zh-CN" sz="2000" b="1"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a:t>
            </a:r>
            <a:endParaRPr lang="zh-CN" altLang="en-US" sz="2000" b="1"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7" name="矩形 6"/>
          <p:cNvSpPr/>
          <p:nvPr/>
        </p:nvSpPr>
        <p:spPr>
          <a:xfrm>
            <a:off x="1372411" y="1071598"/>
            <a:ext cx="2349683" cy="584775"/>
          </a:xfrm>
          <a:prstGeom prst="rect">
            <a:avLst/>
          </a:prstGeom>
        </p:spPr>
        <p:txBody>
          <a:bodyPr wrap="square">
            <a:spAutoFit/>
          </a:bodyPr>
          <a:lstStyle/>
          <a:p>
            <a:r>
              <a:rPr lang="zh-CN" altLang="en-US" sz="3200" b="1"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可爱的中国</a:t>
            </a:r>
            <a:endParaRPr lang="zh-CN" altLang="en-US" sz="3200"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10276" y="1753359"/>
            <a:ext cx="10007849" cy="3908762"/>
          </a:xfrm>
          <a:prstGeom prst="rect">
            <a:avLst/>
          </a:prstGeom>
        </p:spPr>
        <p:txBody>
          <a:bodyPr wrap="square">
            <a:spAutoFit/>
          </a:bodyPr>
          <a:lstStyle/>
          <a:p>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endParaRPr lang="en-US"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a:p>
            <a:pPr>
              <a:lnSpc>
                <a:spcPct val="150000"/>
              </a:lnSpc>
            </a:pP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啊！我们的母亲太可怜了，一个天生的丽人，现在却变成叫化的婆子！站在欧洲、 美洲各位华贵的太太面前，固然是深愧不如，就是站在那日本小姑娘面前，也自惭形秽得很呢！</a:t>
            </a:r>
          </a:p>
          <a:p>
            <a:pPr>
              <a:lnSpc>
                <a:spcPct val="150000"/>
              </a:lnSpc>
            </a:pPr>
            <a:endParaRPr lang="en-US"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a:p>
            <a:pPr>
              <a:lnSpc>
                <a:spcPct val="150000"/>
              </a:lnSpc>
            </a:pPr>
            <a:r>
              <a:rPr lang="en-US"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不错，目前的中国，固然是江山破碎，国弊民穷，但谁能断言，中国没有一个光明的前途呢？不，决不会的，我们相信，中国一定有个可赞美的光明前途。中国民族在很早以前，就造起了一座万里长城和开凿了几千里的运河，这就证明中国民族伟大无比的创造力？中国在战斗之中一旦斩去了帝国主义的锁链，肃清自己阵线内的汉奸卖国贼，得到了自由与解放，这种创造力，将会无限的发挥出来。到那时，中国的面貌将会被我们改造一新。所有贫穷和灾荒，混乱和仇杀，饥饿和寒冷，疾病和瘟疫，迷信和愚昧，以及那慢性的杀灭中国民族的鸦片毒物，这些等等都是帝国主义带给我们可憎的赠品，将来也要随着帝国主义的赶走而离去中国了。</a:t>
            </a:r>
            <a:endParaRPr lang="en-US" altLang="zh-CN"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a:p>
            <a:endParaRPr lang="zh-CN" altLang="en-US" sz="1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5" name="矩形 4"/>
          <p:cNvSpPr/>
          <p:nvPr/>
        </p:nvSpPr>
        <p:spPr>
          <a:xfrm>
            <a:off x="1210276" y="1168584"/>
            <a:ext cx="2349683" cy="584775"/>
          </a:xfrm>
          <a:prstGeom prst="rect">
            <a:avLst/>
          </a:prstGeom>
        </p:spPr>
        <p:txBody>
          <a:bodyPr wrap="square">
            <a:spAutoFit/>
          </a:bodyPr>
          <a:lstStyle/>
          <a:p>
            <a:r>
              <a:rPr lang="zh-CN" altLang="en-US" sz="3200" b="1"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可爱的中国</a:t>
            </a:r>
            <a:endParaRPr lang="zh-CN" altLang="en-US" sz="3200"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07008" y="2136627"/>
            <a:ext cx="2938152" cy="400110"/>
          </a:xfrm>
          <a:prstGeom prst="rect">
            <a:avLst/>
          </a:prstGeom>
          <a:noFill/>
        </p:spPr>
        <p:txBody>
          <a:bodyPr wrap="square" rtlCol="0">
            <a:spAutoFit/>
          </a:bodyPr>
          <a:lstStyle/>
          <a:p>
            <a:pPr algn="ctr"/>
            <a:r>
              <a:rPr lang="zh-CN" altLang="en-US" sz="2000" b="1"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活动</a:t>
            </a:r>
            <a:r>
              <a:rPr lang="en-US" altLang="zh-CN" sz="2000" b="1"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2</a:t>
            </a:r>
            <a:r>
              <a:rPr lang="zh-CN" altLang="en-US" sz="2000" b="1"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：图说美丽中国</a:t>
            </a:r>
          </a:p>
        </p:txBody>
      </p:sp>
      <p:sp>
        <p:nvSpPr>
          <p:cNvPr id="5" name="TextBox 4"/>
          <p:cNvSpPr txBox="1"/>
          <p:nvPr/>
        </p:nvSpPr>
        <p:spPr>
          <a:xfrm>
            <a:off x="2081554" y="2082027"/>
            <a:ext cx="5544616" cy="461665"/>
          </a:xfrm>
          <a:prstGeom prst="rect">
            <a:avLst/>
          </a:prstGeom>
          <a:noFill/>
        </p:spPr>
        <p:txBody>
          <a:bodyPr wrap="square" rtlCol="0">
            <a:spAutoFit/>
          </a:bodyPr>
          <a:lstStyle/>
          <a:p>
            <a:pPr algn="ctr"/>
            <a:r>
              <a:rPr lang="zh-CN" altLang="en-US"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大美中国，引无数中华儿女竞折腰</a:t>
            </a:r>
          </a:p>
        </p:txBody>
      </p:sp>
      <p:sp>
        <p:nvSpPr>
          <p:cNvPr id="11" name="TextBox 10"/>
          <p:cNvSpPr txBox="1"/>
          <p:nvPr/>
        </p:nvSpPr>
        <p:spPr>
          <a:xfrm>
            <a:off x="2673848" y="3427216"/>
            <a:ext cx="1933179" cy="400110"/>
          </a:xfrm>
          <a:prstGeom prst="rect">
            <a:avLst/>
          </a:prstGeom>
          <a:solidFill>
            <a:srgbClr val="C00000"/>
          </a:solidFill>
        </p:spPr>
        <p:txBody>
          <a:bodyPr wrap="square" rtlCol="0">
            <a:spAutoFit/>
          </a:bodyPr>
          <a:lstStyle/>
          <a:p>
            <a:r>
              <a:rPr lang="zh-CN" altLang="en-US" sz="2000" b="1" dirty="0">
                <a:solidFill>
                  <a:srgbClr val="FFEEB6"/>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北京猿人雕像</a:t>
            </a:r>
          </a:p>
        </p:txBody>
      </p:sp>
      <p:sp>
        <p:nvSpPr>
          <p:cNvPr id="12" name="TextBox 11"/>
          <p:cNvSpPr txBox="1"/>
          <p:nvPr/>
        </p:nvSpPr>
        <p:spPr>
          <a:xfrm>
            <a:off x="7864031" y="3420261"/>
            <a:ext cx="2520280" cy="400110"/>
          </a:xfrm>
          <a:prstGeom prst="rect">
            <a:avLst/>
          </a:prstGeom>
          <a:solidFill>
            <a:srgbClr val="C00000"/>
          </a:solidFill>
        </p:spPr>
        <p:txBody>
          <a:bodyPr wrap="square" rtlCol="0">
            <a:spAutoFit/>
          </a:bodyPr>
          <a:lstStyle/>
          <a:p>
            <a:r>
              <a:rPr lang="zh-CN" altLang="en-US" sz="2000" b="1" dirty="0">
                <a:solidFill>
                  <a:srgbClr val="FFEEB6"/>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红山文化代表</a:t>
            </a:r>
            <a:r>
              <a:rPr lang="en-US" altLang="zh-CN" sz="2000" b="1" dirty="0">
                <a:solidFill>
                  <a:srgbClr val="FFEEB6"/>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a:t>
            </a:r>
            <a:r>
              <a:rPr lang="zh-CN" altLang="en-US" sz="2000" b="1" dirty="0">
                <a:solidFill>
                  <a:srgbClr val="FFEEB6"/>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玉龙</a:t>
            </a:r>
          </a:p>
        </p:txBody>
      </p:sp>
      <p:sp>
        <p:nvSpPr>
          <p:cNvPr id="14" name="TextBox 13"/>
          <p:cNvSpPr txBox="1"/>
          <p:nvPr/>
        </p:nvSpPr>
        <p:spPr>
          <a:xfrm>
            <a:off x="1672363" y="2463728"/>
            <a:ext cx="553998" cy="3021506"/>
          </a:xfrm>
          <a:prstGeom prst="rect">
            <a:avLst/>
          </a:prstGeom>
          <a:solidFill>
            <a:srgbClr val="C00000"/>
          </a:solidFill>
          <a:ln>
            <a:noFill/>
          </a:ln>
        </p:spPr>
        <p:txBody>
          <a:bodyPr vert="eaVert" wrap="square" rtlCol="0">
            <a:spAutoFit/>
          </a:bodyPr>
          <a:lstStyle/>
          <a:p>
            <a:pPr algn="ctr"/>
            <a:r>
              <a:rPr lang="zh-CN" altLang="en-US" sz="2400" b="1" dirty="0">
                <a:solidFill>
                  <a:srgbClr val="FFEEB6"/>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炎黄子孙   龙的传人</a:t>
            </a:r>
          </a:p>
        </p:txBody>
      </p:sp>
      <p:sp>
        <p:nvSpPr>
          <p:cNvPr id="15" name="TextBox 14"/>
          <p:cNvSpPr txBox="1"/>
          <p:nvPr/>
        </p:nvSpPr>
        <p:spPr>
          <a:xfrm>
            <a:off x="5189813" y="3420261"/>
            <a:ext cx="1812373" cy="400110"/>
          </a:xfrm>
          <a:prstGeom prst="rect">
            <a:avLst/>
          </a:prstGeom>
          <a:solidFill>
            <a:srgbClr val="C00000"/>
          </a:solidFill>
        </p:spPr>
        <p:txBody>
          <a:bodyPr wrap="square" rtlCol="0">
            <a:spAutoFit/>
          </a:bodyPr>
          <a:lstStyle/>
          <a:p>
            <a:r>
              <a:rPr lang="zh-CN" altLang="en-US" sz="2000" b="1" dirty="0">
                <a:solidFill>
                  <a:srgbClr val="FFEEB6"/>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太伯奔吴传说</a:t>
            </a:r>
          </a:p>
        </p:txBody>
      </p:sp>
      <p:sp>
        <p:nvSpPr>
          <p:cNvPr id="17" name="矩形 16"/>
          <p:cNvSpPr/>
          <p:nvPr/>
        </p:nvSpPr>
        <p:spPr>
          <a:xfrm>
            <a:off x="1672363" y="1133003"/>
            <a:ext cx="2349683" cy="584775"/>
          </a:xfrm>
          <a:prstGeom prst="rect">
            <a:avLst/>
          </a:prstGeom>
        </p:spPr>
        <p:txBody>
          <a:bodyPr wrap="square">
            <a:spAutoFit/>
          </a:bodyPr>
          <a:lstStyle/>
          <a:p>
            <a:r>
              <a:rPr lang="zh-CN" altLang="en-US" sz="3200" b="1"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可爱的中国</a:t>
            </a:r>
            <a:endParaRPr lang="zh-CN" altLang="en-US" sz="3200"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20" name="TextBox 10"/>
          <p:cNvSpPr txBox="1"/>
          <p:nvPr/>
        </p:nvSpPr>
        <p:spPr>
          <a:xfrm>
            <a:off x="2673847" y="4555824"/>
            <a:ext cx="1933179" cy="400110"/>
          </a:xfrm>
          <a:prstGeom prst="rect">
            <a:avLst/>
          </a:prstGeom>
          <a:solidFill>
            <a:srgbClr val="C00000"/>
          </a:solidFill>
        </p:spPr>
        <p:txBody>
          <a:bodyPr wrap="square" rtlCol="0">
            <a:spAutoFit/>
          </a:bodyPr>
          <a:lstStyle/>
          <a:p>
            <a:r>
              <a:rPr lang="zh-CN" altLang="en-US" sz="2000" b="1" dirty="0">
                <a:solidFill>
                  <a:srgbClr val="FFEEB6"/>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天山</a:t>
            </a:r>
          </a:p>
        </p:txBody>
      </p:sp>
      <p:sp>
        <p:nvSpPr>
          <p:cNvPr id="21" name="TextBox 10"/>
          <p:cNvSpPr txBox="1"/>
          <p:nvPr/>
        </p:nvSpPr>
        <p:spPr>
          <a:xfrm>
            <a:off x="5287409" y="4555824"/>
            <a:ext cx="1933179" cy="400110"/>
          </a:xfrm>
          <a:prstGeom prst="rect">
            <a:avLst/>
          </a:prstGeom>
          <a:solidFill>
            <a:srgbClr val="C00000"/>
          </a:solidFill>
        </p:spPr>
        <p:txBody>
          <a:bodyPr wrap="square" rtlCol="0">
            <a:spAutoFit/>
          </a:bodyPr>
          <a:lstStyle/>
          <a:p>
            <a:r>
              <a:rPr lang="zh-CN" altLang="en-US" sz="2000" b="1" dirty="0">
                <a:solidFill>
                  <a:srgbClr val="FFEEB6"/>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长白山</a:t>
            </a:r>
          </a:p>
        </p:txBody>
      </p:sp>
      <p:sp>
        <p:nvSpPr>
          <p:cNvPr id="22" name="TextBox 10"/>
          <p:cNvSpPr txBox="1"/>
          <p:nvPr/>
        </p:nvSpPr>
        <p:spPr>
          <a:xfrm>
            <a:off x="7864031" y="4555824"/>
            <a:ext cx="1933179" cy="400110"/>
          </a:xfrm>
          <a:prstGeom prst="rect">
            <a:avLst/>
          </a:prstGeom>
          <a:solidFill>
            <a:srgbClr val="C00000"/>
          </a:solidFill>
        </p:spPr>
        <p:txBody>
          <a:bodyPr wrap="square" rtlCol="0">
            <a:spAutoFit/>
          </a:bodyPr>
          <a:lstStyle/>
          <a:p>
            <a:r>
              <a:rPr lang="zh-CN" altLang="en-US" sz="2000" b="1" dirty="0">
                <a:solidFill>
                  <a:srgbClr val="FFEEB6"/>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昆仑山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animBg="1"/>
      <p:bldP spid="12" grpId="0" animBg="1"/>
      <p:bldP spid="14" grpId="0" animBg="1"/>
      <p:bldP spid="15"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2960688" y="2500313"/>
            <a:ext cx="9231312" cy="3179762"/>
          </a:xfrm>
          <a:prstGeom prst="rect">
            <a:avLst/>
          </a:prstGeom>
        </p:spPr>
        <p:txBody>
          <a:bodyPr>
            <a:normAutofit/>
          </a:bodyPr>
          <a:lstStyle/>
          <a:p>
            <a:pPr marL="0" indent="0">
              <a:lnSpc>
                <a:spcPct val="200000"/>
              </a:lnSpc>
              <a:buNone/>
            </a:pP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太伯与其弟仲雍，均为周太王之子，王季历之兄。季历十分贤能，又有一个具有圣德的儿子昌，太王想立季历以便传位给昌，因此太伯、仲雍二人就逃往荆蛮，象当地蛮人一样身上刺满花纹、剪断头发，以示不再继位，把继承权让给季历。季历果然继位，就是王季，昌后来也成为文王。太伯逃至荆蛮后，自称“勾吴”。荆蛮人认为他很有节义，追随附顺他的有一千余户，尊立他为吴太伯。</a:t>
            </a:r>
          </a:p>
          <a:p>
            <a:pPr marL="0" indent="0">
              <a:lnSpc>
                <a:spcPct val="200000"/>
              </a:lnSpc>
              <a:buNone/>
            </a:pPr>
            <a:r>
              <a:rPr lang="zh-CN" altLang="en-US"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太伯死，无子，其弟仲雍继位；就是吴仲雍。仲雍死，其子季简继位。季简死，其子叔达继位。叔达死，其子周章继位。那时正值武王战胜殷纣，寻找太伯、仲雍的后代，找到了周章。周章已经是吴君，就此仍封于吴。又把周章之弟虞仲封在周北边的夏都故址，就是虞仲，位列诸侯。</a:t>
            </a:r>
          </a:p>
        </p:txBody>
      </p:sp>
      <p:sp>
        <p:nvSpPr>
          <p:cNvPr id="6" name="矩形 5"/>
          <p:cNvSpPr/>
          <p:nvPr/>
        </p:nvSpPr>
        <p:spPr>
          <a:xfrm>
            <a:off x="1460458" y="1209708"/>
            <a:ext cx="2349683" cy="584775"/>
          </a:xfrm>
          <a:prstGeom prst="rect">
            <a:avLst/>
          </a:prstGeom>
        </p:spPr>
        <p:txBody>
          <a:bodyPr wrap="square">
            <a:spAutoFit/>
          </a:bodyPr>
          <a:lstStyle/>
          <a:p>
            <a:r>
              <a:rPr lang="zh-CN" altLang="en-US" sz="3200" b="1"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可爱的中国</a:t>
            </a:r>
            <a:endParaRPr lang="zh-CN" altLang="en-US" sz="3200"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7" name="矩形 6"/>
          <p:cNvSpPr/>
          <p:nvPr/>
        </p:nvSpPr>
        <p:spPr>
          <a:xfrm>
            <a:off x="1567737" y="1916539"/>
            <a:ext cx="3639883" cy="461665"/>
          </a:xfrm>
          <a:prstGeom prst="rect">
            <a:avLst/>
          </a:prstGeom>
          <a:solidFill>
            <a:srgbClr val="C00000"/>
          </a:solidFill>
        </p:spPr>
        <p:txBody>
          <a:bodyPr wrap="square">
            <a:spAutoFit/>
          </a:bodyPr>
          <a:lstStyle/>
          <a:p>
            <a:pPr algn="ctr"/>
            <a:r>
              <a:rPr lang="zh-CN" altLang="en-US" sz="2400" dirty="0">
                <a:solidFill>
                  <a:srgbClr val="FFEEB6"/>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太伯奔吴故事的简介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2706006" y="1518256"/>
            <a:ext cx="6779987" cy="2945008"/>
            <a:chOff x="2081275" y="1105655"/>
            <a:chExt cx="6779987" cy="2945008"/>
          </a:xfrm>
        </p:grpSpPr>
        <p:sp>
          <p:nvSpPr>
            <p:cNvPr id="28" name="矩形 27"/>
            <p:cNvSpPr/>
            <p:nvPr/>
          </p:nvSpPr>
          <p:spPr>
            <a:xfrm>
              <a:off x="2081275" y="2850334"/>
              <a:ext cx="6779987" cy="1200329"/>
            </a:xfrm>
            <a:prstGeom prst="rect">
              <a:avLst/>
            </a:prstGeom>
          </p:spPr>
          <p:txBody>
            <a:bodyPr wrap="square">
              <a:spAutoFit/>
            </a:bodyPr>
            <a:lstStyle/>
            <a:p>
              <a:r>
                <a:rPr lang="zh-CN" altLang="en-US" sz="7200" b="1" dirty="0">
                  <a:solidFill>
                    <a:srgbClr val="C0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中国梦，中国强</a:t>
              </a:r>
            </a:p>
          </p:txBody>
        </p:sp>
        <p:pic>
          <p:nvPicPr>
            <p:cNvPr id="41" name="图片 4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728247" y="1105655"/>
              <a:ext cx="2177332" cy="1783691"/>
            </a:xfrm>
            <a:prstGeom prst="rect">
              <a:avLst/>
            </a:prstGeom>
            <a:effectLst>
              <a:outerShdw blurRad="50800" dist="38100" dir="5400000" algn="t" rotWithShape="0">
                <a:prstClr val="black">
                  <a:alpha val="40000"/>
                </a:prstClr>
              </a:outerShdw>
            </a:effectLst>
          </p:spPr>
        </p:pic>
      </p:grpSp>
      <p:sp>
        <p:nvSpPr>
          <p:cNvPr id="16" name="矩形 15"/>
          <p:cNvSpPr/>
          <p:nvPr/>
        </p:nvSpPr>
        <p:spPr>
          <a:xfrm>
            <a:off x="4989661" y="2072816"/>
            <a:ext cx="2882791" cy="769441"/>
          </a:xfrm>
          <a:prstGeom prst="rect">
            <a:avLst/>
          </a:prstGeom>
        </p:spPr>
        <p:txBody>
          <a:bodyPr wrap="square">
            <a:spAutoFit/>
          </a:bodyPr>
          <a:lstStyle/>
          <a:p>
            <a:pPr algn="ctr"/>
            <a:r>
              <a:rPr lang="zh-CN" altLang="en-US" sz="4400" b="1"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第二部分</a:t>
            </a:r>
            <a:endParaRPr lang="en-US" altLang="zh-CN" sz="4400" b="1"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小学生爱国教育主题班会"/>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4"/>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4"/>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4"/>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44"/>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djtox04">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1653</Words>
  <Application>Microsoft Office PowerPoint</Application>
  <PresentationFormat>宽屏</PresentationFormat>
  <Paragraphs>125</Paragraphs>
  <Slides>22</Slides>
  <Notes>22</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22</vt:i4>
      </vt:variant>
    </vt:vector>
  </HeadingPairs>
  <TitlesOfParts>
    <vt:vector size="25" baseType="lpstr">
      <vt:lpstr>字魂105号-简雅黑</vt:lpstr>
      <vt:lpstr>Arial</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2021-06-03T11:20:55Z</dcterms:created>
  <dcterms:modified xsi:type="dcterms:W3CDTF">2023-01-10T05:17:36Z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KSOTemplateUUID">
    <vt:lpwstr>v1.0_mb_iD23XXnOJ8V8j9sO4rAJcg==</vt:lpwstr>
  </property>
  <property fmtid="{D5CDD505-2E9C-101B-9397-08002B2CF9AE}" pid="4" name="ICV">
    <vt:lpwstr>0E0932F0C0CD4B40B484A747CF8094B7</vt:lpwstr>
  </property>
  <property fmtid="{A09F084E-AD41-489F-8076-AA5BE3082BCA}" pid="100">
    <vt:ui4>5</vt:ui4>
  </property>
  <property fmtid="{64440492-4C8B-11D1-8B70-080036B11A03}" pid="11">
    <vt:lpwstr>www.2ppt.com-爱PPT提供资源下载</vt:lpwstr>
  </property>
</Properties>
</file>