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19" r:id="rId2"/>
    <p:sldId id="257" r:id="rId3"/>
    <p:sldId id="258" r:id="rId4"/>
    <p:sldId id="297" r:id="rId5"/>
    <p:sldId id="26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96" r:id="rId23"/>
    <p:sldId id="275" r:id="rId24"/>
    <p:sldId id="276" r:id="rId25"/>
    <p:sldId id="295" r:id="rId2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76B"/>
    <a:srgbClr val="A1C450"/>
    <a:srgbClr val="D57373"/>
    <a:srgbClr val="F4CCCE"/>
    <a:srgbClr val="FBF0DE"/>
    <a:srgbClr val="FCF0DF"/>
    <a:srgbClr val="C04D1D"/>
    <a:srgbClr val="C15223"/>
    <a:srgbClr val="853718"/>
    <a:srgbClr val="C24C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120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A0BB8-5069-4BA2-B685-428D2C4054D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5517F-E4EC-487E-AC1F-FBF4BF94C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5517F-E4EC-487E-AC1F-FBF4BF94C57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0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1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2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3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4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935115"/>
            <a:ext cx="914400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b="1" dirty="0">
                <a:latin typeface="+mn-ea"/>
              </a:rPr>
              <a:t>长方体（一）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2069387"/>
            <a:ext cx="9144000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5000" b="1" dirty="0">
                <a:sym typeface="+mn-ea"/>
              </a:rPr>
              <a:t>露在外面的面</a:t>
            </a:r>
            <a:r>
              <a:rPr lang="zh-CN" altLang="en-US" sz="4500" b="1" dirty="0">
                <a:solidFill>
                  <a:schemeClr val="bg1"/>
                </a:solidFill>
                <a:latin typeface="+mn-ea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896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>
            <a:spLocks noChangeArrowheads="1"/>
          </p:cNvSpPr>
          <p:nvPr/>
        </p:nvSpPr>
        <p:spPr bwMode="auto">
          <a:xfrm>
            <a:off x="1980818" y="1507057"/>
            <a:ext cx="138113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Box 5"/>
          <p:cNvSpPr>
            <a:spLocks noChangeArrowheads="1"/>
          </p:cNvSpPr>
          <p:nvPr/>
        </p:nvSpPr>
        <p:spPr bwMode="auto">
          <a:xfrm>
            <a:off x="571166" y="756279"/>
            <a:ext cx="6189824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个小正方体有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2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个小正方体有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个面露在外面，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3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个小正方体有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个面露在外面。</a:t>
            </a:r>
          </a:p>
        </p:txBody>
      </p:sp>
      <p:sp>
        <p:nvSpPr>
          <p:cNvPr id="4" name="Text Box 6"/>
          <p:cNvSpPr>
            <a:spLocks noChangeArrowheads="1"/>
          </p:cNvSpPr>
          <p:nvPr/>
        </p:nvSpPr>
        <p:spPr bwMode="auto">
          <a:xfrm>
            <a:off x="2762992" y="890857"/>
            <a:ext cx="28022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5" name="Text Box 7"/>
          <p:cNvSpPr>
            <a:spLocks noChangeArrowheads="1"/>
          </p:cNvSpPr>
          <p:nvPr/>
        </p:nvSpPr>
        <p:spPr bwMode="auto">
          <a:xfrm>
            <a:off x="2762993" y="1313975"/>
            <a:ext cx="2959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6" name="Text Box 8"/>
          <p:cNvSpPr>
            <a:spLocks noChangeArrowheads="1"/>
          </p:cNvSpPr>
          <p:nvPr/>
        </p:nvSpPr>
        <p:spPr bwMode="auto">
          <a:xfrm>
            <a:off x="2611079" y="1810265"/>
            <a:ext cx="66834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</a:p>
        </p:txBody>
      </p:sp>
      <p:sp>
        <p:nvSpPr>
          <p:cNvPr id="7" name="Text Box 10"/>
          <p:cNvSpPr>
            <a:spLocks noChangeArrowheads="1"/>
          </p:cNvSpPr>
          <p:nvPr/>
        </p:nvSpPr>
        <p:spPr bwMode="auto">
          <a:xfrm>
            <a:off x="847534" y="2457168"/>
            <a:ext cx="8067866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按照这样的方式摆放，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个小正方体有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____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个面露在外面。先想一想，再做一做。</a:t>
            </a:r>
            <a:endParaRPr kumimoji="1" lang="zh-CN" altLang="en-US" sz="2100" dirty="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8"/>
          <p:cNvSpPr>
            <a:spLocks noChangeArrowheads="1"/>
          </p:cNvSpPr>
          <p:nvPr/>
        </p:nvSpPr>
        <p:spPr bwMode="auto">
          <a:xfrm>
            <a:off x="5478815" y="2545946"/>
            <a:ext cx="66834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>
            <a:spLocks noChangeArrowheads="1"/>
          </p:cNvSpPr>
          <p:nvPr/>
        </p:nvSpPr>
        <p:spPr bwMode="auto">
          <a:xfrm>
            <a:off x="1124857" y="914307"/>
            <a:ext cx="297061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小正方体个数（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4" name="Text Box 12"/>
          <p:cNvSpPr>
            <a:spLocks noChangeArrowheads="1"/>
          </p:cNvSpPr>
          <p:nvPr/>
        </p:nvSpPr>
        <p:spPr bwMode="auto">
          <a:xfrm>
            <a:off x="1282393" y="1356653"/>
            <a:ext cx="2340966" cy="39241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露在外面的面数</a:t>
            </a:r>
          </a:p>
        </p:txBody>
      </p:sp>
      <p:sp>
        <p:nvSpPr>
          <p:cNvPr id="5" name="Text Box 14"/>
          <p:cNvSpPr>
            <a:spLocks noChangeArrowheads="1"/>
          </p:cNvSpPr>
          <p:nvPr/>
        </p:nvSpPr>
        <p:spPr bwMode="auto">
          <a:xfrm>
            <a:off x="3768152" y="859175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6" name="Text Box 15"/>
          <p:cNvSpPr>
            <a:spLocks noChangeArrowheads="1"/>
          </p:cNvSpPr>
          <p:nvPr/>
        </p:nvSpPr>
        <p:spPr bwMode="auto">
          <a:xfrm>
            <a:off x="4313362" y="871082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7" name="Text Box 16"/>
          <p:cNvSpPr>
            <a:spLocks noChangeArrowheads="1"/>
          </p:cNvSpPr>
          <p:nvPr/>
        </p:nvSpPr>
        <p:spPr bwMode="auto">
          <a:xfrm>
            <a:off x="4862029" y="871082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8" name="Text Box 17"/>
          <p:cNvSpPr>
            <a:spLocks noChangeArrowheads="1"/>
          </p:cNvSpPr>
          <p:nvPr/>
        </p:nvSpPr>
        <p:spPr bwMode="auto">
          <a:xfrm>
            <a:off x="5452457" y="882364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9" name="Text Box 18"/>
          <p:cNvSpPr>
            <a:spLocks noChangeArrowheads="1"/>
          </p:cNvSpPr>
          <p:nvPr/>
        </p:nvSpPr>
        <p:spPr bwMode="auto">
          <a:xfrm>
            <a:off x="5995212" y="876670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0" name="Text Box 19"/>
          <p:cNvSpPr>
            <a:spLocks noChangeArrowheads="1"/>
          </p:cNvSpPr>
          <p:nvPr/>
        </p:nvSpPr>
        <p:spPr bwMode="auto">
          <a:xfrm>
            <a:off x="6516882" y="867182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grpSp>
        <p:nvGrpSpPr>
          <p:cNvPr id="11" name="Group 509"/>
          <p:cNvGrpSpPr/>
          <p:nvPr/>
        </p:nvGrpSpPr>
        <p:grpSpPr bwMode="auto">
          <a:xfrm>
            <a:off x="1172518" y="844119"/>
            <a:ext cx="5765830" cy="971550"/>
            <a:chOff x="278" y="2107"/>
            <a:chExt cx="5618" cy="1195"/>
          </a:xfrm>
        </p:grpSpPr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278" y="2697"/>
              <a:ext cx="5618" cy="0"/>
            </a:xfrm>
            <a:prstGeom prst="line">
              <a:avLst/>
            </a:prstGeom>
            <a:noFill/>
            <a:ln w="38100" cap="flat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" name="Group 511"/>
            <p:cNvGrpSpPr/>
            <p:nvPr/>
          </p:nvGrpSpPr>
          <p:grpSpPr bwMode="auto">
            <a:xfrm>
              <a:off x="278" y="2107"/>
              <a:ext cx="5618" cy="1195"/>
              <a:chOff x="278" y="2107"/>
              <a:chExt cx="5618" cy="1195"/>
            </a:xfrm>
          </p:grpSpPr>
          <p:sp>
            <p:nvSpPr>
              <p:cNvPr id="14" name="Line 23"/>
              <p:cNvSpPr>
                <a:spLocks noChangeShapeType="1"/>
              </p:cNvSpPr>
              <p:nvPr/>
            </p:nvSpPr>
            <p:spPr bwMode="auto">
              <a:xfrm flipV="1">
                <a:off x="278" y="2114"/>
                <a:ext cx="5617" cy="3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24"/>
              <p:cNvSpPr>
                <a:spLocks noChangeShapeType="1"/>
              </p:cNvSpPr>
              <p:nvPr/>
            </p:nvSpPr>
            <p:spPr bwMode="auto">
              <a:xfrm>
                <a:off x="278" y="3287"/>
                <a:ext cx="5618" cy="0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Line 25"/>
              <p:cNvSpPr>
                <a:spLocks noChangeShapeType="1"/>
              </p:cNvSpPr>
              <p:nvPr/>
            </p:nvSpPr>
            <p:spPr bwMode="auto">
              <a:xfrm>
                <a:off x="3787" y="2107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Line 26"/>
              <p:cNvSpPr>
                <a:spLocks noChangeShapeType="1"/>
              </p:cNvSpPr>
              <p:nvPr/>
            </p:nvSpPr>
            <p:spPr bwMode="auto">
              <a:xfrm>
                <a:off x="2744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>
                <a:off x="3256" y="2108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Line 28"/>
              <p:cNvSpPr>
                <a:spLocks noChangeShapeType="1"/>
              </p:cNvSpPr>
              <p:nvPr/>
            </p:nvSpPr>
            <p:spPr bwMode="auto">
              <a:xfrm>
                <a:off x="4325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Line 29"/>
              <p:cNvSpPr>
                <a:spLocks noChangeShapeType="1"/>
              </p:cNvSpPr>
              <p:nvPr/>
            </p:nvSpPr>
            <p:spPr bwMode="auto">
              <a:xfrm>
                <a:off x="4869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Line 30"/>
              <p:cNvSpPr>
                <a:spLocks noChangeShapeType="1"/>
              </p:cNvSpPr>
              <p:nvPr/>
            </p:nvSpPr>
            <p:spPr bwMode="auto">
              <a:xfrm>
                <a:off x="5381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2" name="Text Box 31"/>
          <p:cNvSpPr>
            <a:spLocks noChangeArrowheads="1"/>
          </p:cNvSpPr>
          <p:nvPr/>
        </p:nvSpPr>
        <p:spPr bwMode="auto">
          <a:xfrm>
            <a:off x="3797494" y="1350352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23" name="Text Box 32"/>
          <p:cNvSpPr>
            <a:spLocks noChangeArrowheads="1"/>
          </p:cNvSpPr>
          <p:nvPr/>
        </p:nvSpPr>
        <p:spPr bwMode="auto">
          <a:xfrm>
            <a:off x="4288187" y="1364159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24" name="Text Box 33"/>
          <p:cNvSpPr>
            <a:spLocks noChangeArrowheads="1"/>
          </p:cNvSpPr>
          <p:nvPr/>
        </p:nvSpPr>
        <p:spPr bwMode="auto">
          <a:xfrm>
            <a:off x="4749988" y="1364091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</a:p>
        </p:txBody>
      </p:sp>
      <p:sp>
        <p:nvSpPr>
          <p:cNvPr id="25" name="Text Box 34"/>
          <p:cNvSpPr>
            <a:spLocks noChangeArrowheads="1"/>
          </p:cNvSpPr>
          <p:nvPr/>
        </p:nvSpPr>
        <p:spPr bwMode="auto">
          <a:xfrm>
            <a:off x="5331899" y="1370697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</a:p>
        </p:txBody>
      </p:sp>
      <p:sp>
        <p:nvSpPr>
          <p:cNvPr id="26" name="Text Box 35"/>
          <p:cNvSpPr>
            <a:spLocks noChangeArrowheads="1"/>
          </p:cNvSpPr>
          <p:nvPr/>
        </p:nvSpPr>
        <p:spPr bwMode="auto">
          <a:xfrm>
            <a:off x="5904080" y="1348218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</a:p>
        </p:txBody>
      </p:sp>
      <p:sp>
        <p:nvSpPr>
          <p:cNvPr id="27" name="Text Box 36"/>
          <p:cNvSpPr>
            <a:spLocks noChangeArrowheads="1"/>
          </p:cNvSpPr>
          <p:nvPr/>
        </p:nvSpPr>
        <p:spPr bwMode="auto">
          <a:xfrm>
            <a:off x="6467907" y="1341425"/>
            <a:ext cx="5393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1115778" y="2255810"/>
            <a:ext cx="6830593" cy="3924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规律：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每增加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个小正方体，露在外面的面就增加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</a:p>
        </p:txBody>
      </p: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1906858" y="3170195"/>
            <a:ext cx="3722588" cy="39241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5 + 3 × 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 - 1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=3n+2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0" name="直接连接符 29"/>
          <p:cNvCxnSpPr>
            <a:stCxn id="14" idx="0"/>
          </p:cNvCxnSpPr>
          <p:nvPr/>
        </p:nvCxnSpPr>
        <p:spPr>
          <a:xfrm flipH="1">
            <a:off x="1172506" y="852249"/>
            <a:ext cx="12" cy="9634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934202" y="850623"/>
            <a:ext cx="0" cy="965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590848" y="807077"/>
            <a:ext cx="4424363" cy="38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将小正方体按下图方式摆放在地上。</a:t>
            </a:r>
          </a:p>
        </p:txBody>
      </p:sp>
      <p:grpSp>
        <p:nvGrpSpPr>
          <p:cNvPr id="3" name="Group 587"/>
          <p:cNvGrpSpPr/>
          <p:nvPr/>
        </p:nvGrpSpPr>
        <p:grpSpPr bwMode="auto">
          <a:xfrm>
            <a:off x="1278522" y="1544855"/>
            <a:ext cx="5211312" cy="2152882"/>
            <a:chOff x="340" y="1298"/>
            <a:chExt cx="4808" cy="1316"/>
          </a:xfrm>
        </p:grpSpPr>
        <p:sp>
          <p:nvSpPr>
            <p:cNvPr id="4" name="AutoShape 40"/>
            <p:cNvSpPr>
              <a:spLocks noChangeArrowheads="1"/>
            </p:cNvSpPr>
            <p:nvPr/>
          </p:nvSpPr>
          <p:spPr bwMode="auto">
            <a:xfrm>
              <a:off x="340" y="1797"/>
              <a:ext cx="4808" cy="817"/>
            </a:xfrm>
            <a:prstGeom prst="parallelogram">
              <a:avLst>
                <a:gd name="adj" fmla="val 94622"/>
              </a:avLst>
            </a:prstGeom>
            <a:solidFill>
              <a:srgbClr val="BBE0E3">
                <a:alpha val="70195"/>
              </a:srgbClr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5" name="AutoShape 41"/>
            <p:cNvSpPr>
              <a:spLocks noChangeArrowheads="1"/>
            </p:cNvSpPr>
            <p:nvPr/>
          </p:nvSpPr>
          <p:spPr bwMode="auto">
            <a:xfrm>
              <a:off x="2336" y="1985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6" name="AutoShape 42"/>
            <p:cNvSpPr>
              <a:spLocks noChangeArrowheads="1"/>
            </p:cNvSpPr>
            <p:nvPr/>
          </p:nvSpPr>
          <p:spPr bwMode="auto">
            <a:xfrm>
              <a:off x="2336" y="1642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7" name="AutoShape 43"/>
            <p:cNvSpPr>
              <a:spLocks noChangeArrowheads="1"/>
            </p:cNvSpPr>
            <p:nvPr/>
          </p:nvSpPr>
          <p:spPr bwMode="auto">
            <a:xfrm>
              <a:off x="1247" y="1985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 dirty="0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3470" y="1985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3470" y="1642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10" name="AutoShape 46"/>
            <p:cNvSpPr>
              <a:spLocks noChangeArrowheads="1"/>
            </p:cNvSpPr>
            <p:nvPr/>
          </p:nvSpPr>
          <p:spPr bwMode="auto">
            <a:xfrm>
              <a:off x="3470" y="1298"/>
              <a:ext cx="635" cy="447"/>
            </a:xfrm>
            <a:prstGeom prst="cube">
              <a:avLst>
                <a:gd name="adj" fmla="val 25000"/>
              </a:avLst>
            </a:prstGeom>
            <a:solidFill>
              <a:srgbClr val="00B0F0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标注 16"/>
          <p:cNvSpPr/>
          <p:nvPr/>
        </p:nvSpPr>
        <p:spPr>
          <a:xfrm>
            <a:off x="5752293" y="2486868"/>
            <a:ext cx="1123950" cy="535106"/>
          </a:xfrm>
          <a:prstGeom prst="wedgeRoundRectCallout">
            <a:avLst>
              <a:gd name="adj1" fmla="val 64631"/>
              <a:gd name="adj2" fmla="val 34085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标注 15"/>
          <p:cNvSpPr/>
          <p:nvPr/>
        </p:nvSpPr>
        <p:spPr>
          <a:xfrm>
            <a:off x="1688214" y="2393022"/>
            <a:ext cx="2562241" cy="628952"/>
          </a:xfrm>
          <a:prstGeom prst="wedgeRoundRectCallout">
            <a:avLst>
              <a:gd name="adj1" fmla="val -32507"/>
              <a:gd name="adj2" fmla="val 83017"/>
              <a:gd name="adj3" fmla="val 16667"/>
            </a:avLst>
          </a:prstGeom>
          <a:solidFill>
            <a:srgbClr val="D5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Text Box 3"/>
          <p:cNvSpPr>
            <a:spLocks noChangeArrowheads="1"/>
          </p:cNvSpPr>
          <p:nvPr/>
        </p:nvSpPr>
        <p:spPr bwMode="auto">
          <a:xfrm>
            <a:off x="2600956" y="1346899"/>
            <a:ext cx="138113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Group 5"/>
          <p:cNvGraphicFramePr>
            <a:graphicFrameLocks noGrp="1"/>
          </p:cNvGraphicFramePr>
          <p:nvPr/>
        </p:nvGraphicFramePr>
        <p:xfrm>
          <a:off x="1479885" y="924025"/>
          <a:ext cx="5702967" cy="916807"/>
        </p:xfrm>
        <a:graphic>
          <a:graphicData uri="http://schemas.openxmlformats.org/drawingml/2006/table">
            <a:tbl>
              <a:tblPr/>
              <a:tblGrid>
                <a:gridCol w="202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8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45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小正方体的个数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24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zh-CN" alt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露</a:t>
                      </a:r>
                      <a:r>
                        <a:rPr kumimoji="0" lang="zh-CN" alt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在外面的面数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31"/>
          <p:cNvSpPr>
            <a:spLocks noChangeArrowheads="1"/>
          </p:cNvSpPr>
          <p:nvPr/>
        </p:nvSpPr>
        <p:spPr bwMode="auto">
          <a:xfrm>
            <a:off x="3730768" y="1415200"/>
            <a:ext cx="2959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5" name="Text Box 32"/>
          <p:cNvSpPr>
            <a:spLocks noChangeArrowheads="1"/>
          </p:cNvSpPr>
          <p:nvPr/>
        </p:nvSpPr>
        <p:spPr bwMode="auto">
          <a:xfrm>
            <a:off x="4365713" y="1420196"/>
            <a:ext cx="2959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6" name="Text Box 33"/>
          <p:cNvSpPr>
            <a:spLocks noChangeArrowheads="1"/>
          </p:cNvSpPr>
          <p:nvPr/>
        </p:nvSpPr>
        <p:spPr bwMode="auto">
          <a:xfrm>
            <a:off x="4897077" y="1420196"/>
            <a:ext cx="453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</a:p>
        </p:txBody>
      </p:sp>
      <p:sp>
        <p:nvSpPr>
          <p:cNvPr id="7" name="Text Box 34"/>
          <p:cNvSpPr>
            <a:spLocks noChangeArrowheads="1"/>
          </p:cNvSpPr>
          <p:nvPr/>
        </p:nvSpPr>
        <p:spPr bwMode="auto">
          <a:xfrm>
            <a:off x="5493145" y="1423683"/>
            <a:ext cx="453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</a:p>
        </p:txBody>
      </p:sp>
      <p:sp>
        <p:nvSpPr>
          <p:cNvPr id="8" name="Text Box 35"/>
          <p:cNvSpPr>
            <a:spLocks noChangeArrowheads="1"/>
          </p:cNvSpPr>
          <p:nvPr/>
        </p:nvSpPr>
        <p:spPr bwMode="auto">
          <a:xfrm>
            <a:off x="6072012" y="1420196"/>
            <a:ext cx="453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</a:p>
        </p:txBody>
      </p:sp>
      <p:sp>
        <p:nvSpPr>
          <p:cNvPr id="9" name="Text Box 36"/>
          <p:cNvSpPr>
            <a:spLocks noChangeArrowheads="1"/>
          </p:cNvSpPr>
          <p:nvPr/>
        </p:nvSpPr>
        <p:spPr bwMode="auto">
          <a:xfrm>
            <a:off x="6650880" y="1420196"/>
            <a:ext cx="4534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12" name="矩形 11"/>
          <p:cNvSpPr/>
          <p:nvPr/>
        </p:nvSpPr>
        <p:spPr>
          <a:xfrm>
            <a:off x="1688214" y="2511290"/>
            <a:ext cx="256224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0"/>
              </a:spcBef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你发现了什么规律？</a:t>
            </a:r>
          </a:p>
        </p:txBody>
      </p:sp>
      <p:sp>
        <p:nvSpPr>
          <p:cNvPr id="15" name="矩形 14"/>
          <p:cNvSpPr/>
          <p:nvPr/>
        </p:nvSpPr>
        <p:spPr>
          <a:xfrm>
            <a:off x="5831905" y="2586523"/>
            <a:ext cx="81897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ctr">
              <a:spcBef>
                <a:spcPct val="0"/>
              </a:spcBef>
            </a:pP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4n+1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4" grpId="0"/>
      <p:bldP spid="5" grpId="0"/>
      <p:bldP spid="6" grpId="0"/>
      <p:bldP spid="7" grpId="0"/>
      <p:bldP spid="8" grpId="0"/>
      <p:bldP spid="9" grpId="0"/>
      <p:bldP spid="1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>
            <a:spLocks noChangeArrowheads="1"/>
          </p:cNvSpPr>
          <p:nvPr/>
        </p:nvSpPr>
        <p:spPr bwMode="auto">
          <a:xfrm>
            <a:off x="1624730" y="1043674"/>
            <a:ext cx="297061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小正方体个数（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3" name="Text Box 12"/>
          <p:cNvSpPr>
            <a:spLocks noChangeArrowheads="1"/>
          </p:cNvSpPr>
          <p:nvPr/>
        </p:nvSpPr>
        <p:spPr bwMode="auto">
          <a:xfrm>
            <a:off x="1683363" y="1521394"/>
            <a:ext cx="2340966" cy="39241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露在外面的面数</a:t>
            </a:r>
          </a:p>
        </p:txBody>
      </p:sp>
      <p:sp>
        <p:nvSpPr>
          <p:cNvPr id="4" name="Text Box 14"/>
          <p:cNvSpPr>
            <a:spLocks noChangeArrowheads="1"/>
          </p:cNvSpPr>
          <p:nvPr/>
        </p:nvSpPr>
        <p:spPr bwMode="auto">
          <a:xfrm>
            <a:off x="4129100" y="989117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5" name="Text Box 15"/>
          <p:cNvSpPr>
            <a:spLocks noChangeArrowheads="1"/>
          </p:cNvSpPr>
          <p:nvPr/>
        </p:nvSpPr>
        <p:spPr bwMode="auto">
          <a:xfrm>
            <a:off x="4674310" y="1001024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6" name="Text Box 16"/>
          <p:cNvSpPr>
            <a:spLocks noChangeArrowheads="1"/>
          </p:cNvSpPr>
          <p:nvPr/>
        </p:nvSpPr>
        <p:spPr bwMode="auto">
          <a:xfrm>
            <a:off x="5222977" y="1001024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7" name="Text Box 17"/>
          <p:cNvSpPr>
            <a:spLocks noChangeArrowheads="1"/>
          </p:cNvSpPr>
          <p:nvPr/>
        </p:nvSpPr>
        <p:spPr bwMode="auto">
          <a:xfrm>
            <a:off x="5813405" y="1012305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8" name="Text Box 18"/>
          <p:cNvSpPr>
            <a:spLocks noChangeArrowheads="1"/>
          </p:cNvSpPr>
          <p:nvPr/>
        </p:nvSpPr>
        <p:spPr bwMode="auto">
          <a:xfrm>
            <a:off x="6356160" y="1006611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9" name="Text Box 19"/>
          <p:cNvSpPr>
            <a:spLocks noChangeArrowheads="1"/>
          </p:cNvSpPr>
          <p:nvPr/>
        </p:nvSpPr>
        <p:spPr bwMode="auto">
          <a:xfrm>
            <a:off x="6877830" y="997123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grpSp>
        <p:nvGrpSpPr>
          <p:cNvPr id="10" name="Group 509"/>
          <p:cNvGrpSpPr/>
          <p:nvPr/>
        </p:nvGrpSpPr>
        <p:grpSpPr bwMode="auto">
          <a:xfrm>
            <a:off x="1533466" y="974060"/>
            <a:ext cx="5765830" cy="971550"/>
            <a:chOff x="278" y="2107"/>
            <a:chExt cx="5618" cy="1195"/>
          </a:xfrm>
        </p:grpSpPr>
        <p:sp>
          <p:nvSpPr>
            <p:cNvPr id="11" name="Line 21"/>
            <p:cNvSpPr>
              <a:spLocks noChangeShapeType="1"/>
            </p:cNvSpPr>
            <p:nvPr/>
          </p:nvSpPr>
          <p:spPr bwMode="auto">
            <a:xfrm>
              <a:off x="278" y="2697"/>
              <a:ext cx="5618" cy="0"/>
            </a:xfrm>
            <a:prstGeom prst="line">
              <a:avLst/>
            </a:prstGeom>
            <a:noFill/>
            <a:ln w="38100" cap="flat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" name="Group 511"/>
            <p:cNvGrpSpPr/>
            <p:nvPr/>
          </p:nvGrpSpPr>
          <p:grpSpPr bwMode="auto">
            <a:xfrm>
              <a:off x="278" y="2107"/>
              <a:ext cx="5618" cy="1195"/>
              <a:chOff x="278" y="2107"/>
              <a:chExt cx="5618" cy="1195"/>
            </a:xfrm>
          </p:grpSpPr>
          <p:sp>
            <p:nvSpPr>
              <p:cNvPr id="13" name="Line 23"/>
              <p:cNvSpPr>
                <a:spLocks noChangeShapeType="1"/>
              </p:cNvSpPr>
              <p:nvPr/>
            </p:nvSpPr>
            <p:spPr bwMode="auto">
              <a:xfrm flipV="1">
                <a:off x="278" y="2114"/>
                <a:ext cx="5617" cy="3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Line 24"/>
              <p:cNvSpPr>
                <a:spLocks noChangeShapeType="1"/>
              </p:cNvSpPr>
              <p:nvPr/>
            </p:nvSpPr>
            <p:spPr bwMode="auto">
              <a:xfrm>
                <a:off x="278" y="3287"/>
                <a:ext cx="5618" cy="0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Line 25"/>
              <p:cNvSpPr>
                <a:spLocks noChangeShapeType="1"/>
              </p:cNvSpPr>
              <p:nvPr/>
            </p:nvSpPr>
            <p:spPr bwMode="auto">
              <a:xfrm>
                <a:off x="3787" y="2107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Line 26"/>
              <p:cNvSpPr>
                <a:spLocks noChangeShapeType="1"/>
              </p:cNvSpPr>
              <p:nvPr/>
            </p:nvSpPr>
            <p:spPr bwMode="auto">
              <a:xfrm>
                <a:off x="2744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Line 27"/>
              <p:cNvSpPr>
                <a:spLocks noChangeShapeType="1"/>
              </p:cNvSpPr>
              <p:nvPr/>
            </p:nvSpPr>
            <p:spPr bwMode="auto">
              <a:xfrm>
                <a:off x="3256" y="2108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Line 28"/>
              <p:cNvSpPr>
                <a:spLocks noChangeShapeType="1"/>
              </p:cNvSpPr>
              <p:nvPr/>
            </p:nvSpPr>
            <p:spPr bwMode="auto">
              <a:xfrm>
                <a:off x="4325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Line 29"/>
              <p:cNvSpPr>
                <a:spLocks noChangeShapeType="1"/>
              </p:cNvSpPr>
              <p:nvPr/>
            </p:nvSpPr>
            <p:spPr bwMode="auto">
              <a:xfrm>
                <a:off x="4869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Line 30"/>
              <p:cNvSpPr>
                <a:spLocks noChangeShapeType="1"/>
              </p:cNvSpPr>
              <p:nvPr/>
            </p:nvSpPr>
            <p:spPr bwMode="auto">
              <a:xfrm>
                <a:off x="5381" y="2115"/>
                <a:ext cx="0" cy="1187"/>
              </a:xfrm>
              <a:prstGeom prst="line">
                <a:avLst/>
              </a:prstGeom>
              <a:noFill/>
              <a:ln w="38100" cap="flat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10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1" name="Text Box 31"/>
          <p:cNvSpPr>
            <a:spLocks noChangeArrowheads="1"/>
          </p:cNvSpPr>
          <p:nvPr/>
        </p:nvSpPr>
        <p:spPr bwMode="auto">
          <a:xfrm>
            <a:off x="4158442" y="1531729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22" name="Text Box 32"/>
          <p:cNvSpPr>
            <a:spLocks noChangeArrowheads="1"/>
          </p:cNvSpPr>
          <p:nvPr/>
        </p:nvSpPr>
        <p:spPr bwMode="auto">
          <a:xfrm>
            <a:off x="4649135" y="1545536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23" name="Text Box 33"/>
          <p:cNvSpPr>
            <a:spLocks noChangeArrowheads="1"/>
          </p:cNvSpPr>
          <p:nvPr/>
        </p:nvSpPr>
        <p:spPr bwMode="auto">
          <a:xfrm>
            <a:off x="5110936" y="1545467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</a:p>
        </p:txBody>
      </p:sp>
      <p:sp>
        <p:nvSpPr>
          <p:cNvPr id="24" name="Text Box 34"/>
          <p:cNvSpPr>
            <a:spLocks noChangeArrowheads="1"/>
          </p:cNvSpPr>
          <p:nvPr/>
        </p:nvSpPr>
        <p:spPr bwMode="auto">
          <a:xfrm>
            <a:off x="5705058" y="1523497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</a:p>
        </p:txBody>
      </p:sp>
      <p:sp>
        <p:nvSpPr>
          <p:cNvPr id="25" name="Text Box 35"/>
          <p:cNvSpPr>
            <a:spLocks noChangeArrowheads="1"/>
          </p:cNvSpPr>
          <p:nvPr/>
        </p:nvSpPr>
        <p:spPr bwMode="auto">
          <a:xfrm>
            <a:off x="6265028" y="1529594"/>
            <a:ext cx="70246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</a:p>
        </p:txBody>
      </p:sp>
      <p:sp>
        <p:nvSpPr>
          <p:cNvPr id="26" name="Text Box 36"/>
          <p:cNvSpPr>
            <a:spLocks noChangeArrowheads="1"/>
          </p:cNvSpPr>
          <p:nvPr/>
        </p:nvSpPr>
        <p:spPr bwMode="auto">
          <a:xfrm>
            <a:off x="6828855" y="1522802"/>
            <a:ext cx="53935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1372017" y="2391849"/>
            <a:ext cx="6348431" cy="39241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规律：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每增加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个小正方体，露在外面的面就增加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</a:p>
        </p:txBody>
      </p:sp>
      <p:sp>
        <p:nvSpPr>
          <p:cNvPr id="28" name="Rectangle 47"/>
          <p:cNvSpPr>
            <a:spLocks noChangeArrowheads="1"/>
          </p:cNvSpPr>
          <p:nvPr/>
        </p:nvSpPr>
        <p:spPr bwMode="auto">
          <a:xfrm>
            <a:off x="2684938" y="3231317"/>
            <a:ext cx="3722588" cy="392415"/>
          </a:xfrm>
          <a:prstGeom prst="rect">
            <a:avLst/>
          </a:prstGeom>
          <a:noFill/>
          <a:ln w="9525" cap="flat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5 + 4 × 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 - 1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=4n+1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9" name="直接连接符 28"/>
          <p:cNvCxnSpPr>
            <a:stCxn id="13" idx="0"/>
          </p:cNvCxnSpPr>
          <p:nvPr/>
        </p:nvCxnSpPr>
        <p:spPr>
          <a:xfrm flipH="1">
            <a:off x="1533454" y="982190"/>
            <a:ext cx="12" cy="9634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7295150" y="980564"/>
            <a:ext cx="0" cy="965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58" name="TextBox 9"/>
          <p:cNvSpPr txBox="1">
            <a:spLocks noChangeArrowheads="1"/>
          </p:cNvSpPr>
          <p:nvPr/>
        </p:nvSpPr>
        <p:spPr bwMode="auto">
          <a:xfrm>
            <a:off x="621337" y="545937"/>
            <a:ext cx="6318647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的正方体纸箱放在墙角（如下图）。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⑴有几个面露在外面？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⑵露在外面的面积是多少平方厘米？</a:t>
            </a:r>
          </a:p>
        </p:txBody>
      </p:sp>
      <p:pic>
        <p:nvPicPr>
          <p:cNvPr id="59" name="图片 8" descr="10.png"/>
          <p:cNvPicPr>
            <a:picLocks noChangeAspect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5523382" y="865124"/>
            <a:ext cx="2158481" cy="229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1630299" y="2210380"/>
            <a:ext cx="1997869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个。</a:t>
            </a: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1630298" y="2795779"/>
            <a:ext cx="3681494" cy="13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  100</a:t>
            </a:r>
            <a:r>
              <a:rPr lang="en-US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en-US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=10000</a:t>
            </a:r>
            <a:r>
              <a:rPr lang="en-US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70000(cm</a:t>
            </a:r>
            <a:r>
              <a:rPr lang="en-US" altLang="zh-CN" sz="2100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13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7" name="Text Box 7"/>
          <p:cNvSpPr>
            <a:spLocks noChangeArrowheads="1"/>
          </p:cNvSpPr>
          <p:nvPr/>
        </p:nvSpPr>
        <p:spPr bwMode="auto">
          <a:xfrm>
            <a:off x="493521" y="602612"/>
            <a:ext cx="701201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有若干个棱长为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分米的正方体纸盒放在墙角处（如图）：</a:t>
            </a:r>
          </a:p>
        </p:txBody>
      </p:sp>
      <p:sp>
        <p:nvSpPr>
          <p:cNvPr id="9" name="Text Box 7"/>
          <p:cNvSpPr>
            <a:spLocks noChangeArrowheads="1"/>
          </p:cNvSpPr>
          <p:nvPr/>
        </p:nvSpPr>
        <p:spPr bwMode="auto">
          <a:xfrm>
            <a:off x="755570" y="1244666"/>
            <a:ext cx="776063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个面露在外面，露在外面的面积是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平方分米。</a:t>
            </a:r>
          </a:p>
        </p:txBody>
      </p:sp>
      <p:sp>
        <p:nvSpPr>
          <p:cNvPr id="10" name="Text Box 7"/>
          <p:cNvSpPr>
            <a:spLocks noChangeArrowheads="1"/>
          </p:cNvSpPr>
          <p:nvPr/>
        </p:nvSpPr>
        <p:spPr bwMode="auto">
          <a:xfrm>
            <a:off x="1651398" y="1372700"/>
            <a:ext cx="4857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7"/>
          <p:cNvSpPr>
            <a:spLocks noChangeArrowheads="1"/>
          </p:cNvSpPr>
          <p:nvPr/>
        </p:nvSpPr>
        <p:spPr bwMode="auto">
          <a:xfrm>
            <a:off x="6465265" y="1372700"/>
            <a:ext cx="100904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</a:p>
        </p:txBody>
      </p:sp>
      <p:sp>
        <p:nvSpPr>
          <p:cNvPr id="12" name="Text Box 7"/>
          <p:cNvSpPr>
            <a:spLocks noChangeArrowheads="1"/>
          </p:cNvSpPr>
          <p:nvPr/>
        </p:nvSpPr>
        <p:spPr bwMode="auto">
          <a:xfrm>
            <a:off x="2006302" y="2064051"/>
            <a:ext cx="2629585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×3 ×10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=9 ×10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90(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平方分米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72200" y="2600296"/>
            <a:ext cx="2009498" cy="1974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childTnLst>
                                    <p:set>
                                      <p:cBhvr additive="base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34" name="Text Box 7"/>
          <p:cNvSpPr>
            <a:spLocks noChangeArrowheads="1"/>
          </p:cNvSpPr>
          <p:nvPr/>
        </p:nvSpPr>
        <p:spPr bwMode="auto">
          <a:xfrm>
            <a:off x="719988" y="1158374"/>
            <a:ext cx="82101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个面露在外面，露在外面的面积是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平方分米。</a:t>
            </a:r>
          </a:p>
        </p:txBody>
      </p:sp>
      <p:sp>
        <p:nvSpPr>
          <p:cNvPr id="35" name="Text Box 7"/>
          <p:cNvSpPr>
            <a:spLocks noChangeArrowheads="1"/>
          </p:cNvSpPr>
          <p:nvPr/>
        </p:nvSpPr>
        <p:spPr bwMode="auto">
          <a:xfrm>
            <a:off x="6499677" y="1286854"/>
            <a:ext cx="106349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117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 Box 7"/>
          <p:cNvSpPr>
            <a:spLocks noChangeArrowheads="1"/>
          </p:cNvSpPr>
          <p:nvPr/>
        </p:nvSpPr>
        <p:spPr bwMode="auto">
          <a:xfrm>
            <a:off x="1563623" y="1286854"/>
            <a:ext cx="78662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 Box 7"/>
          <p:cNvSpPr>
            <a:spLocks noChangeArrowheads="1"/>
          </p:cNvSpPr>
          <p:nvPr/>
        </p:nvSpPr>
        <p:spPr bwMode="auto">
          <a:xfrm>
            <a:off x="2236891" y="1901240"/>
            <a:ext cx="2486557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3 ×3 ×13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=9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13</a:t>
            </a:r>
            <a:endParaRPr kumimoji="1" lang="en-US" altLang="zh-CN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117(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平方分米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Group 22"/>
          <p:cNvGrpSpPr/>
          <p:nvPr/>
        </p:nvGrpSpPr>
        <p:grpSpPr bwMode="auto">
          <a:xfrm>
            <a:off x="5697617" y="1673320"/>
            <a:ext cx="2061521" cy="2189348"/>
            <a:chOff x="2080" y="1313"/>
            <a:chExt cx="1832" cy="2046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 flipH="1">
              <a:off x="2080" y="3169"/>
              <a:ext cx="141" cy="19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3409" y="2886"/>
              <a:ext cx="503" cy="5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41" name="Line 15"/>
            <p:cNvSpPr>
              <a:spLocks noChangeShapeType="1"/>
            </p:cNvSpPr>
            <p:nvPr/>
          </p:nvSpPr>
          <p:spPr bwMode="auto">
            <a:xfrm flipH="1" flipV="1">
              <a:off x="2509" y="1313"/>
              <a:ext cx="0" cy="329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5963509" y="2865939"/>
            <a:ext cx="712787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6523192" y="2867565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5830376" y="3010162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6012975" y="2367672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5838122" y="2519113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6523719" y="2364652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6001814" y="1875719"/>
            <a:ext cx="670352" cy="649709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 Box 7"/>
          <p:cNvSpPr>
            <a:spLocks noChangeArrowheads="1"/>
          </p:cNvSpPr>
          <p:nvPr/>
        </p:nvSpPr>
        <p:spPr bwMode="auto">
          <a:xfrm>
            <a:off x="493521" y="602612"/>
            <a:ext cx="701201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有若干个棱长为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分米的正方体纸盒放在墙角处（如图）：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623592" y="459905"/>
            <a:ext cx="718009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的正方体放在墙角处。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⑴有几个面露在外面？露在外面的面积是多少平方厘米？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7" descr="11.png"/>
          <p:cNvPicPr>
            <a:picLocks noChangeAspect="1" noChangeArrowheads="1"/>
          </p:cNvPicPr>
          <p:nvPr/>
        </p:nvPicPr>
        <p:blipFill>
          <a:blip r:embed="rId2" cstate="email">
            <a:lum bright="-20000" contrast="40000"/>
          </a:blip>
          <a:srcRect/>
          <a:stretch>
            <a:fillRect/>
          </a:stretch>
        </p:blipFill>
        <p:spPr bwMode="auto">
          <a:xfrm>
            <a:off x="4738981" y="1463688"/>
            <a:ext cx="1900157" cy="162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文本框 16"/>
          <p:cNvSpPr txBox="1"/>
          <p:nvPr/>
        </p:nvSpPr>
        <p:spPr>
          <a:xfrm>
            <a:off x="831303" y="1432414"/>
            <a:ext cx="4464646" cy="221599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en-US" altLang="zh-CN" sz="2100" noProof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=1600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en-US" altLang="zh-CN" sz="2100" noProof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=16000</a:t>
            </a:r>
            <a:r>
              <a:rPr lang="zh-CN" altLang="en-US" sz="30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cm</a:t>
            </a:r>
            <a:r>
              <a:rPr lang="en-US" altLang="zh-CN" sz="2100" baseline="300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011777" y="4239564"/>
            <a:ext cx="3519488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会发生变化</a:t>
            </a:r>
          </a:p>
        </p:txBody>
      </p:sp>
      <p:sp>
        <p:nvSpPr>
          <p:cNvPr id="2" name="矩形 1"/>
          <p:cNvSpPr/>
          <p:nvPr/>
        </p:nvSpPr>
        <p:spPr>
          <a:xfrm>
            <a:off x="623592" y="3648405"/>
            <a:ext cx="6281038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⑵改变摆法，露在外面的面积会发生变化吗？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528105" y="488447"/>
            <a:ext cx="808779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下图是用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个小正方体拼成的，如果拿走其中的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个，它的表面积会发生变化吗？做一做，并与同伴交流。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3380329" y="3493971"/>
            <a:ext cx="268730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不会发生变化。</a:t>
            </a:r>
          </a:p>
        </p:txBody>
      </p:sp>
      <p:grpSp>
        <p:nvGrpSpPr>
          <p:cNvPr id="23" name="Group 664"/>
          <p:cNvGrpSpPr/>
          <p:nvPr/>
        </p:nvGrpSpPr>
        <p:grpSpPr bwMode="auto">
          <a:xfrm>
            <a:off x="3799129" y="1960603"/>
            <a:ext cx="539353" cy="917972"/>
            <a:chOff x="1066" y="1162"/>
            <a:chExt cx="784" cy="1374"/>
          </a:xfrm>
        </p:grpSpPr>
        <p:sp>
          <p:nvSpPr>
            <p:cNvPr id="24" name="AutoShape 58"/>
            <p:cNvSpPr>
              <a:spLocks noChangeArrowheads="1"/>
            </p:cNvSpPr>
            <p:nvPr/>
          </p:nvSpPr>
          <p:spPr bwMode="auto">
            <a:xfrm>
              <a:off x="1066" y="175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25" name="AutoShape 64"/>
            <p:cNvSpPr>
              <a:spLocks noChangeArrowheads="1"/>
            </p:cNvSpPr>
            <p:nvPr/>
          </p:nvSpPr>
          <p:spPr bwMode="auto">
            <a:xfrm>
              <a:off x="1066" y="116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  <p:grpSp>
        <p:nvGrpSpPr>
          <p:cNvPr id="26" name="Group 667"/>
          <p:cNvGrpSpPr/>
          <p:nvPr/>
        </p:nvGrpSpPr>
        <p:grpSpPr bwMode="auto">
          <a:xfrm>
            <a:off x="4177747" y="1960603"/>
            <a:ext cx="546233" cy="917972"/>
            <a:chOff x="1066" y="1162"/>
            <a:chExt cx="794" cy="1374"/>
          </a:xfrm>
        </p:grpSpPr>
        <p:sp>
          <p:nvSpPr>
            <p:cNvPr id="27" name="AutoShape 58"/>
            <p:cNvSpPr>
              <a:spLocks noChangeArrowheads="1"/>
            </p:cNvSpPr>
            <p:nvPr/>
          </p:nvSpPr>
          <p:spPr bwMode="auto">
            <a:xfrm>
              <a:off x="1066" y="175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28" name="AutoShape 64"/>
            <p:cNvSpPr>
              <a:spLocks noChangeArrowheads="1"/>
            </p:cNvSpPr>
            <p:nvPr/>
          </p:nvSpPr>
          <p:spPr bwMode="auto">
            <a:xfrm>
              <a:off x="1076" y="116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  <p:grpSp>
        <p:nvGrpSpPr>
          <p:cNvPr id="29" name="Group 670"/>
          <p:cNvGrpSpPr/>
          <p:nvPr/>
        </p:nvGrpSpPr>
        <p:grpSpPr bwMode="auto">
          <a:xfrm>
            <a:off x="3673330" y="2085505"/>
            <a:ext cx="539354" cy="917972"/>
            <a:chOff x="1066" y="1162"/>
            <a:chExt cx="784" cy="1374"/>
          </a:xfrm>
        </p:grpSpPr>
        <p:sp>
          <p:nvSpPr>
            <p:cNvPr id="30" name="AutoShape 58"/>
            <p:cNvSpPr>
              <a:spLocks noChangeArrowheads="1"/>
            </p:cNvSpPr>
            <p:nvPr/>
          </p:nvSpPr>
          <p:spPr bwMode="auto">
            <a:xfrm>
              <a:off x="1066" y="175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31" name="AutoShape 64"/>
            <p:cNvSpPr>
              <a:spLocks noChangeArrowheads="1"/>
            </p:cNvSpPr>
            <p:nvPr/>
          </p:nvSpPr>
          <p:spPr bwMode="auto">
            <a:xfrm>
              <a:off x="1066" y="1162"/>
              <a:ext cx="784" cy="784"/>
            </a:xfrm>
            <a:prstGeom prst="cube">
              <a:avLst>
                <a:gd name="adj" fmla="val 25000"/>
              </a:avLst>
            </a:prstGeom>
            <a:solidFill>
              <a:srgbClr val="CCFF66"/>
            </a:solidFill>
            <a:ln w="952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  <p:sp>
        <p:nvSpPr>
          <p:cNvPr id="33" name="AutoShape 58"/>
          <p:cNvSpPr>
            <a:spLocks noChangeArrowheads="1"/>
          </p:cNvSpPr>
          <p:nvPr/>
        </p:nvSpPr>
        <p:spPr bwMode="auto">
          <a:xfrm>
            <a:off x="4068805" y="2479685"/>
            <a:ext cx="539353" cy="523792"/>
          </a:xfrm>
          <a:prstGeom prst="cube">
            <a:avLst>
              <a:gd name="adj" fmla="val 25000"/>
            </a:avLst>
          </a:prstGeom>
          <a:solidFill>
            <a:srgbClr val="CCFF66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auto">
          <a:xfrm>
            <a:off x="4068365" y="2085504"/>
            <a:ext cx="539353" cy="523792"/>
          </a:xfrm>
          <a:prstGeom prst="cube">
            <a:avLst>
              <a:gd name="adj" fmla="val 25000"/>
            </a:avLst>
          </a:prstGeom>
          <a:solidFill>
            <a:srgbClr val="CCFF66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6375" y="565797"/>
            <a:ext cx="8485771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结合具体的情境，经历探究多个正方体堆放时露在外面的面的表面积的过程，能够准确地计算出多个正方体堆放时露在外面的面的表面积。 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观察正方体的堆放，培养学生初步的立体空间想象能力。 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让学生体会数学知识与现实生活的密切联系，激发学习数学的兴趣。</a:t>
            </a:r>
            <a:endParaRPr lang="en-US" altLang="zh-CN" sz="21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56375" y="3214687"/>
            <a:ext cx="8579617" cy="1294448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8331" y="3548402"/>
            <a:ext cx="8567339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 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能够准确地计算出多个正方体堆放时露在外面的面的表面积。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889846" y="1386637"/>
            <a:ext cx="6999748" cy="322760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露在外面的面的个数是有规律的。 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表示正方体的个数： 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平放一排     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=3n+2 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竖放一列     </a:t>
            </a:r>
            <a:endParaRPr lang="en-US" altLang="zh-CN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露在外面的面</a:t>
            </a:r>
            <a:r>
              <a:rPr lang="en-US" altLang="zh-CN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=4n+1 </a:t>
            </a:r>
            <a:endParaRPr lang="zh-CN" altLang="en-US" sz="2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493521" y="488447"/>
            <a:ext cx="773389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学校运动会的领奖台除了底面不涂漆外，其他各面都涂漆，需要涂漆的面积是多少平方厘米？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cm)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68787" y="1588169"/>
            <a:ext cx="5811535" cy="2620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0926" y="3030780"/>
            <a:ext cx="8624237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40×100+70×100+30×100)×2+40×50×2+30×50×2+50×100×3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4000+7000+3000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×2+4000+3000+15000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=28000+4000+3000+15000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=50000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cm²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2916616" y="4530752"/>
            <a:ext cx="4870343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答：需要涂漆的面积是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zh-CN" altLang="en-US" dirty="0"/>
          </a:p>
        </p:txBody>
      </p:sp>
      <p:sp>
        <p:nvSpPr>
          <p:cNvPr id="4" name="TextBox 50"/>
          <p:cNvSpPr txBox="1">
            <a:spLocks noChangeArrowheads="1"/>
          </p:cNvSpPr>
          <p:nvPr/>
        </p:nvSpPr>
        <p:spPr bwMode="auto">
          <a:xfrm>
            <a:off x="5241707" y="1097481"/>
            <a:ext cx="1143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40</a:t>
            </a:r>
            <a:endParaRPr lang="zh-CN" altLang="en-US" sz="2100">
              <a:latin typeface="+mn-ea"/>
              <a:ea typeface="+mn-ea"/>
            </a:endParaRPr>
          </a:p>
        </p:txBody>
      </p:sp>
      <p:pic>
        <p:nvPicPr>
          <p:cNvPr id="5" name="图片 4" descr="3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90060" y="1391565"/>
            <a:ext cx="20859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1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7391" y="786728"/>
            <a:ext cx="2324100" cy="204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8" descr="2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22595" y="1643978"/>
            <a:ext cx="210621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连接符 23"/>
          <p:cNvCxnSpPr>
            <a:cxnSpLocks noChangeShapeType="1"/>
          </p:cNvCxnSpPr>
          <p:nvPr/>
        </p:nvCxnSpPr>
        <p:spPr bwMode="auto">
          <a:xfrm rot="10800000">
            <a:off x="1351935" y="1835669"/>
            <a:ext cx="285750" cy="11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24"/>
          <p:cNvCxnSpPr>
            <a:cxnSpLocks noChangeShapeType="1"/>
          </p:cNvCxnSpPr>
          <p:nvPr/>
        </p:nvCxnSpPr>
        <p:spPr bwMode="auto">
          <a:xfrm rot="10800000">
            <a:off x="1330504" y="2739353"/>
            <a:ext cx="2857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箭头连接符 26"/>
          <p:cNvCxnSpPr>
            <a:cxnSpLocks noChangeShapeType="1"/>
          </p:cNvCxnSpPr>
          <p:nvPr/>
        </p:nvCxnSpPr>
        <p:spPr bwMode="auto">
          <a:xfrm rot="5400000" flipH="1" flipV="1">
            <a:off x="1362651" y="1934490"/>
            <a:ext cx="228600" cy="238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直接箭头连接符 27"/>
          <p:cNvCxnSpPr>
            <a:cxnSpLocks noChangeShapeType="1"/>
          </p:cNvCxnSpPr>
          <p:nvPr/>
        </p:nvCxnSpPr>
        <p:spPr bwMode="auto">
          <a:xfrm rot="16200000" flipH="1">
            <a:off x="1351340" y="2624458"/>
            <a:ext cx="228600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直接连接符 29"/>
          <p:cNvCxnSpPr>
            <a:cxnSpLocks noChangeShapeType="1"/>
          </p:cNvCxnSpPr>
          <p:nvPr/>
        </p:nvCxnSpPr>
        <p:spPr bwMode="auto">
          <a:xfrm rot="5400000">
            <a:off x="1493024" y="2892348"/>
            <a:ext cx="2857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接连接符 30"/>
          <p:cNvCxnSpPr>
            <a:cxnSpLocks noChangeShapeType="1"/>
          </p:cNvCxnSpPr>
          <p:nvPr/>
        </p:nvCxnSpPr>
        <p:spPr bwMode="auto">
          <a:xfrm rot="5400000">
            <a:off x="6179324" y="2872107"/>
            <a:ext cx="2857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接箭头连接符 32"/>
          <p:cNvCxnSpPr>
            <a:cxnSpLocks noChangeShapeType="1"/>
          </p:cNvCxnSpPr>
          <p:nvPr/>
        </p:nvCxnSpPr>
        <p:spPr bwMode="auto">
          <a:xfrm>
            <a:off x="2822357" y="2921519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箭头连接符 33"/>
          <p:cNvCxnSpPr>
            <a:cxnSpLocks noChangeShapeType="1"/>
          </p:cNvCxnSpPr>
          <p:nvPr/>
        </p:nvCxnSpPr>
        <p:spPr bwMode="auto">
          <a:xfrm flipH="1">
            <a:off x="1636495" y="2921519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2075835" y="2715540"/>
            <a:ext cx="7489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100</a:t>
            </a:r>
            <a:endParaRPr lang="zh-CN" altLang="en-US" sz="2100">
              <a:latin typeface="+mn-ea"/>
              <a:ea typeface="+mn-ea"/>
            </a:endParaRPr>
          </a:p>
        </p:txBody>
      </p:sp>
      <p:cxnSp>
        <p:nvCxnSpPr>
          <p:cNvPr id="17" name="直接连接符 37"/>
          <p:cNvCxnSpPr>
            <a:cxnSpLocks noChangeShapeType="1"/>
          </p:cNvCxnSpPr>
          <p:nvPr/>
        </p:nvCxnSpPr>
        <p:spPr bwMode="auto">
          <a:xfrm rot="10800000">
            <a:off x="6778804" y="2302394"/>
            <a:ext cx="285750" cy="11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直接连接符 38"/>
          <p:cNvCxnSpPr>
            <a:cxnSpLocks noChangeShapeType="1"/>
          </p:cNvCxnSpPr>
          <p:nvPr/>
        </p:nvCxnSpPr>
        <p:spPr bwMode="auto">
          <a:xfrm rot="10800000">
            <a:off x="6343035" y="2765546"/>
            <a:ext cx="2857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箭头连接符 39"/>
          <p:cNvCxnSpPr>
            <a:cxnSpLocks noChangeShapeType="1"/>
          </p:cNvCxnSpPr>
          <p:nvPr/>
        </p:nvCxnSpPr>
        <p:spPr bwMode="auto">
          <a:xfrm rot="18900000" flipH="1" flipV="1">
            <a:off x="6439476" y="2685775"/>
            <a:ext cx="228600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箭头连接符 40"/>
          <p:cNvCxnSpPr>
            <a:cxnSpLocks noChangeShapeType="1"/>
          </p:cNvCxnSpPr>
          <p:nvPr/>
        </p:nvCxnSpPr>
        <p:spPr bwMode="auto">
          <a:xfrm rot="8100000" flipH="1" flipV="1">
            <a:off x="6709748" y="2400025"/>
            <a:ext cx="228600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Box 41"/>
          <p:cNvSpPr txBox="1">
            <a:spLocks noChangeArrowheads="1"/>
          </p:cNvSpPr>
          <p:nvPr/>
        </p:nvSpPr>
        <p:spPr bwMode="auto">
          <a:xfrm>
            <a:off x="6570445" y="2390500"/>
            <a:ext cx="6012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50</a:t>
            </a:r>
            <a:endParaRPr lang="zh-CN" altLang="en-US" sz="2100">
              <a:latin typeface="+mn-ea"/>
              <a:ea typeface="+mn-ea"/>
            </a:endParaRPr>
          </a:p>
        </p:txBody>
      </p:sp>
      <p:cxnSp>
        <p:nvCxnSpPr>
          <p:cNvPr id="22" name="直接连接符 42"/>
          <p:cNvCxnSpPr>
            <a:cxnSpLocks noChangeShapeType="1"/>
          </p:cNvCxnSpPr>
          <p:nvPr/>
        </p:nvCxnSpPr>
        <p:spPr bwMode="auto">
          <a:xfrm rot="10800000">
            <a:off x="6779995" y="1773757"/>
            <a:ext cx="285750" cy="11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箭头连接符 44"/>
          <p:cNvCxnSpPr>
            <a:cxnSpLocks noChangeShapeType="1"/>
          </p:cNvCxnSpPr>
          <p:nvPr/>
        </p:nvCxnSpPr>
        <p:spPr bwMode="auto">
          <a:xfrm rot="5400000" flipH="1" flipV="1">
            <a:off x="6852623" y="1830906"/>
            <a:ext cx="134540" cy="119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直接箭头连接符 45"/>
          <p:cNvCxnSpPr>
            <a:cxnSpLocks noChangeShapeType="1"/>
          </p:cNvCxnSpPr>
          <p:nvPr/>
        </p:nvCxnSpPr>
        <p:spPr bwMode="auto">
          <a:xfrm rot="16200000" flipH="1">
            <a:off x="6864529" y="2241671"/>
            <a:ext cx="134541" cy="119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箭头连接符 49"/>
          <p:cNvCxnSpPr>
            <a:cxnSpLocks noChangeShapeType="1"/>
          </p:cNvCxnSpPr>
          <p:nvPr/>
        </p:nvCxnSpPr>
        <p:spPr bwMode="auto">
          <a:xfrm rot="16200000" flipH="1">
            <a:off x="5304215" y="1636239"/>
            <a:ext cx="228600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46"/>
          <p:cNvCxnSpPr>
            <a:cxnSpLocks noChangeShapeType="1"/>
          </p:cNvCxnSpPr>
          <p:nvPr/>
        </p:nvCxnSpPr>
        <p:spPr bwMode="auto">
          <a:xfrm rot="10800000">
            <a:off x="5284570" y="835544"/>
            <a:ext cx="285750" cy="11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直接箭头连接符 48"/>
          <p:cNvCxnSpPr>
            <a:cxnSpLocks noChangeShapeType="1"/>
          </p:cNvCxnSpPr>
          <p:nvPr/>
        </p:nvCxnSpPr>
        <p:spPr bwMode="auto">
          <a:xfrm rot="5400000" flipH="1" flipV="1">
            <a:off x="5303024" y="948057"/>
            <a:ext cx="228600" cy="119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1" name="图片 30" descr="5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25779" y="1290362"/>
            <a:ext cx="4717256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017770" y="2089448"/>
            <a:ext cx="742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2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33" name="TextBox 21"/>
          <p:cNvSpPr txBox="1">
            <a:spLocks noChangeArrowheads="1"/>
          </p:cNvSpPr>
          <p:nvPr/>
        </p:nvSpPr>
        <p:spPr bwMode="auto">
          <a:xfrm>
            <a:off x="3770095" y="1636833"/>
            <a:ext cx="742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1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34" name="TextBox 19"/>
          <p:cNvSpPr txBox="1">
            <a:spLocks noChangeArrowheads="1"/>
          </p:cNvSpPr>
          <p:nvPr/>
        </p:nvSpPr>
        <p:spPr bwMode="auto">
          <a:xfrm>
            <a:off x="5172651" y="2308838"/>
            <a:ext cx="742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3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42" name="TextBox 28"/>
          <p:cNvSpPr txBox="1">
            <a:spLocks noChangeArrowheads="1"/>
          </p:cNvSpPr>
          <p:nvPr/>
        </p:nvSpPr>
        <p:spPr bwMode="auto">
          <a:xfrm>
            <a:off x="1157864" y="2026169"/>
            <a:ext cx="6536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40</a:t>
            </a:r>
            <a:endParaRPr lang="zh-CN" altLang="en-US" sz="2100">
              <a:latin typeface="+mn-ea"/>
              <a:ea typeface="+mn-ea"/>
            </a:endParaRPr>
          </a:p>
        </p:txBody>
      </p:sp>
      <p:cxnSp>
        <p:nvCxnSpPr>
          <p:cNvPr id="45" name="直接连接符 30"/>
          <p:cNvCxnSpPr>
            <a:cxnSpLocks noChangeShapeType="1"/>
          </p:cNvCxnSpPr>
          <p:nvPr/>
        </p:nvCxnSpPr>
        <p:spPr bwMode="auto">
          <a:xfrm rot="5400000">
            <a:off x="3088462" y="2905445"/>
            <a:ext cx="285750" cy="11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直接连接符 30"/>
          <p:cNvCxnSpPr>
            <a:cxnSpLocks noChangeShapeType="1"/>
          </p:cNvCxnSpPr>
          <p:nvPr/>
        </p:nvCxnSpPr>
        <p:spPr bwMode="auto">
          <a:xfrm rot="5400000">
            <a:off x="4625559" y="2899492"/>
            <a:ext cx="285750" cy="119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直接箭头连接符 32"/>
          <p:cNvCxnSpPr>
            <a:cxnSpLocks noChangeShapeType="1"/>
          </p:cNvCxnSpPr>
          <p:nvPr/>
        </p:nvCxnSpPr>
        <p:spPr bwMode="auto">
          <a:xfrm>
            <a:off x="4366597" y="2921519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直接箭头连接符 33"/>
          <p:cNvCxnSpPr>
            <a:cxnSpLocks noChangeShapeType="1"/>
          </p:cNvCxnSpPr>
          <p:nvPr/>
        </p:nvCxnSpPr>
        <p:spPr bwMode="auto">
          <a:xfrm flipH="1">
            <a:off x="3240266" y="2921519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Box 34"/>
          <p:cNvSpPr txBox="1">
            <a:spLocks noChangeArrowheads="1"/>
          </p:cNvSpPr>
          <p:nvPr/>
        </p:nvSpPr>
        <p:spPr bwMode="auto">
          <a:xfrm>
            <a:off x="3687941" y="2714350"/>
            <a:ext cx="7489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100</a:t>
            </a:r>
            <a:endParaRPr lang="zh-CN" altLang="en-US" sz="2100">
              <a:latin typeface="+mn-ea"/>
              <a:ea typeface="+mn-ea"/>
            </a:endParaRPr>
          </a:p>
        </p:txBody>
      </p:sp>
      <p:cxnSp>
        <p:nvCxnSpPr>
          <p:cNvPr id="50" name="直接箭头连接符 32"/>
          <p:cNvCxnSpPr>
            <a:cxnSpLocks noChangeShapeType="1"/>
          </p:cNvCxnSpPr>
          <p:nvPr/>
        </p:nvCxnSpPr>
        <p:spPr bwMode="auto">
          <a:xfrm>
            <a:off x="5915601" y="2916757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接箭头连接符 33"/>
          <p:cNvCxnSpPr>
            <a:cxnSpLocks noChangeShapeType="1"/>
          </p:cNvCxnSpPr>
          <p:nvPr/>
        </p:nvCxnSpPr>
        <p:spPr bwMode="auto">
          <a:xfrm flipH="1">
            <a:off x="4794032" y="2916757"/>
            <a:ext cx="404813" cy="119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34"/>
          <p:cNvSpPr txBox="1">
            <a:spLocks noChangeArrowheads="1"/>
          </p:cNvSpPr>
          <p:nvPr/>
        </p:nvSpPr>
        <p:spPr bwMode="auto">
          <a:xfrm>
            <a:off x="5229801" y="2709587"/>
            <a:ext cx="74890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+mn-ea"/>
                <a:ea typeface="+mn-ea"/>
              </a:rPr>
              <a:t>100</a:t>
            </a:r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53" name="TextBox 43"/>
          <p:cNvSpPr txBox="1">
            <a:spLocks noChangeArrowheads="1"/>
          </p:cNvSpPr>
          <p:nvPr/>
        </p:nvSpPr>
        <p:spPr bwMode="auto">
          <a:xfrm>
            <a:off x="6739758" y="1817215"/>
            <a:ext cx="54721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30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43" name="任意多边形 4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流程图: 可选过程 25"/>
          <p:cNvSpPr/>
          <p:nvPr/>
        </p:nvSpPr>
        <p:spPr>
          <a:xfrm>
            <a:off x="493521" y="2440005"/>
            <a:ext cx="1044284" cy="462013"/>
          </a:xfrm>
          <a:prstGeom prst="flowChartAlternateProcess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11" name="矩形 10"/>
          <p:cNvSpPr/>
          <p:nvPr/>
        </p:nvSpPr>
        <p:spPr>
          <a:xfrm>
            <a:off x="591391" y="468796"/>
            <a:ext cx="7741118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把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6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个棱长</a:t>
            </a:r>
            <a:r>
              <a:rPr lang="en-US" altLang="zh-CN" sz="2100" dirty="0">
                <a:solidFill>
                  <a:srgbClr val="333333"/>
                </a:solidFill>
                <a:latin typeface="+mn-ea"/>
              </a:rPr>
              <a:t>3</a:t>
            </a:r>
            <a:r>
              <a:rPr lang="zh-CN" altLang="en-US" sz="2100" dirty="0">
                <a:solidFill>
                  <a:srgbClr val="333333"/>
                </a:solidFill>
                <a:latin typeface="+mn-ea"/>
              </a:rPr>
              <a:t>厘米的小正方体拼成一个长方体，它的表面积是多少平方厘米？</a:t>
            </a:r>
            <a:endParaRPr lang="zh-CN" altLang="en-US" sz="2100" dirty="0">
              <a:latin typeface="+mn-ea"/>
            </a:endParaRPr>
          </a:p>
        </p:txBody>
      </p:sp>
      <p:sp>
        <p:nvSpPr>
          <p:cNvPr id="8" name="AutoShape 58"/>
          <p:cNvSpPr>
            <a:spLocks noChangeArrowheads="1"/>
          </p:cNvSpPr>
          <p:nvPr/>
        </p:nvSpPr>
        <p:spPr bwMode="auto">
          <a:xfrm>
            <a:off x="493520" y="1627774"/>
            <a:ext cx="539354" cy="523792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0" name="AutoShape 64"/>
          <p:cNvSpPr>
            <a:spLocks noChangeArrowheads="1"/>
          </p:cNvSpPr>
          <p:nvPr/>
        </p:nvSpPr>
        <p:spPr bwMode="auto">
          <a:xfrm>
            <a:off x="902413" y="1627774"/>
            <a:ext cx="539354" cy="523792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3" name="AutoShape 58"/>
          <p:cNvSpPr>
            <a:spLocks noChangeArrowheads="1"/>
          </p:cNvSpPr>
          <p:nvPr/>
        </p:nvSpPr>
        <p:spPr bwMode="auto">
          <a:xfrm>
            <a:off x="1293429" y="1627774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auto">
          <a:xfrm>
            <a:off x="1684443" y="1627774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auto">
          <a:xfrm>
            <a:off x="2075457" y="1627773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auto">
          <a:xfrm>
            <a:off x="2484351" y="1627773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auto">
          <a:xfrm>
            <a:off x="5026399" y="144357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auto">
          <a:xfrm>
            <a:off x="5417413" y="144357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auto">
          <a:xfrm>
            <a:off x="5812631" y="144357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21" name="AutoShape 64"/>
          <p:cNvSpPr>
            <a:spLocks noChangeArrowheads="1"/>
          </p:cNvSpPr>
          <p:nvPr/>
        </p:nvSpPr>
        <p:spPr bwMode="auto">
          <a:xfrm>
            <a:off x="4895940" y="157351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22" name="AutoShape 64"/>
          <p:cNvSpPr>
            <a:spLocks noChangeArrowheads="1"/>
          </p:cNvSpPr>
          <p:nvPr/>
        </p:nvSpPr>
        <p:spPr bwMode="auto">
          <a:xfrm>
            <a:off x="5282583" y="157351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23" name="AutoShape 64"/>
          <p:cNvSpPr>
            <a:spLocks noChangeArrowheads="1"/>
          </p:cNvSpPr>
          <p:nvPr/>
        </p:nvSpPr>
        <p:spPr bwMode="auto">
          <a:xfrm>
            <a:off x="5691129" y="1573510"/>
            <a:ext cx="539353" cy="523793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24" name="矩形 23"/>
          <p:cNvSpPr/>
          <p:nvPr/>
        </p:nvSpPr>
        <p:spPr>
          <a:xfrm>
            <a:off x="591392" y="2455620"/>
            <a:ext cx="9464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</a:rPr>
              <a:t>方法一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7" name="流程图: 可选过程 26"/>
          <p:cNvSpPr/>
          <p:nvPr/>
        </p:nvSpPr>
        <p:spPr>
          <a:xfrm>
            <a:off x="4572001" y="2386023"/>
            <a:ext cx="1044284" cy="462013"/>
          </a:xfrm>
          <a:prstGeom prst="flowChartAlternateProcess">
            <a:avLst/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669871" y="2401638"/>
            <a:ext cx="946413" cy="392415"/>
          </a:xfrm>
          <a:prstGeom prst="rect">
            <a:avLst/>
          </a:prstGeom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b="1" dirty="0">
                <a:solidFill>
                  <a:schemeClr val="bg1"/>
                </a:solidFill>
              </a:rPr>
              <a:t>方法二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0576" y="2968268"/>
            <a:ext cx="2914500" cy="152349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  3 ×6×3 ×4+3 ×3 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=216+18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=234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（平方厘米）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371226" y="3042457"/>
            <a:ext cx="5718512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3×3×3×2+3×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3×2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×2+3×3×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3×2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×2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=54+36+108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=198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（平方厘米）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7" grpId="0" animBg="1"/>
      <p:bldP spid="28" grpId="0"/>
      <p:bldP spid="29" grpId="0"/>
      <p:bldP spid="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标注 4"/>
          <p:cNvSpPr/>
          <p:nvPr/>
        </p:nvSpPr>
        <p:spPr>
          <a:xfrm>
            <a:off x="6071397" y="1703672"/>
            <a:ext cx="2641873" cy="1335505"/>
          </a:xfrm>
          <a:prstGeom prst="wedgeRoundRectCallout">
            <a:avLst>
              <a:gd name="adj1" fmla="val -5924"/>
              <a:gd name="adj2" fmla="val 66534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493520" y="489480"/>
            <a:ext cx="804794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6cm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的正方体拼成一个长方体，长方体的表面积与原来的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个正方体的表面积之和相比，会发生变化吗？变化了多少？</a:t>
            </a:r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3616914" y="2123772"/>
            <a:ext cx="1910171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会发生变化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707165" y="2540166"/>
            <a:ext cx="2860271" cy="152349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迷你简胖头鱼" pitchFamily="65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100" noProof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=36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×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endParaRPr lang="en-US" altLang="zh-CN" sz="2100" noProof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cm</a:t>
            </a:r>
            <a:r>
              <a:rPr lang="en-US" altLang="zh-CN" sz="2100" baseline="300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en-US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8006" y="2142840"/>
            <a:ext cx="3080842" cy="190853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00429" y="1631095"/>
            <a:ext cx="2583807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将小正方体拼成一个大长方体，减少了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6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个面。</a:t>
            </a: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4980" y="4090718"/>
            <a:ext cx="3573335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表面积减少了</a:t>
            </a:r>
            <a:r>
              <a:rPr lang="en-US" altLang="zh-CN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216</a:t>
            </a:r>
            <a:r>
              <a:rPr lang="zh-CN" altLang="en-US" sz="2100" noProof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  <a:endParaRPr lang="en-US" altLang="zh-CN" sz="2100" baseline="30000" noProof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7" grpId="0"/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圆角矩形标注 24"/>
          <p:cNvSpPr/>
          <p:nvPr/>
        </p:nvSpPr>
        <p:spPr>
          <a:xfrm>
            <a:off x="7237043" y="2204674"/>
            <a:ext cx="1413175" cy="715580"/>
          </a:xfrm>
          <a:prstGeom prst="wedgeRoundRectCallout">
            <a:avLst>
              <a:gd name="adj1" fmla="val -974"/>
              <a:gd name="adj2" fmla="val 86081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p:sp>
        <p:nvSpPr>
          <p:cNvPr id="3" name="Text Box 7"/>
          <p:cNvSpPr>
            <a:spLocks noChangeArrowheads="1"/>
          </p:cNvSpPr>
          <p:nvPr/>
        </p:nvSpPr>
        <p:spPr bwMode="auto">
          <a:xfrm>
            <a:off x="615575" y="475057"/>
            <a:ext cx="7671326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如下图，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个棱长都是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厘米的正方体堆放在墙角处，露在外面的面积是多少</a:t>
            </a:r>
            <a:r>
              <a:rPr kumimoji="1" lang="zh-CN" altLang="en-US" sz="2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 </a:t>
            </a:r>
            <a:endParaRPr kumimoji="1"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7"/>
          <p:cNvSpPr>
            <a:spLocks noChangeArrowheads="1"/>
          </p:cNvSpPr>
          <p:nvPr/>
        </p:nvSpPr>
        <p:spPr bwMode="auto">
          <a:xfrm>
            <a:off x="1612852" y="1737878"/>
            <a:ext cx="2997932" cy="152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20×20×9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=400×9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＝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3600(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1" lang="zh-CN" altLang="en-US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7"/>
          <p:cNvSpPr>
            <a:spLocks noChangeArrowheads="1"/>
          </p:cNvSpPr>
          <p:nvPr/>
        </p:nvSpPr>
        <p:spPr bwMode="auto">
          <a:xfrm>
            <a:off x="1700238" y="3692870"/>
            <a:ext cx="452094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答：露在外面的面积是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3600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平方厘米。</a:t>
            </a:r>
          </a:p>
        </p:txBody>
      </p:sp>
      <p:sp>
        <p:nvSpPr>
          <p:cNvPr id="6" name="Text Box 7"/>
          <p:cNvSpPr>
            <a:spLocks noChangeArrowheads="1"/>
          </p:cNvSpPr>
          <p:nvPr/>
        </p:nvSpPr>
        <p:spPr bwMode="auto">
          <a:xfrm>
            <a:off x="7354936" y="2192425"/>
            <a:ext cx="1295282" cy="71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露在外面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个面。</a:t>
            </a:r>
          </a:p>
        </p:txBody>
      </p:sp>
      <p:grpSp>
        <p:nvGrpSpPr>
          <p:cNvPr id="7" name="Group 22"/>
          <p:cNvGrpSpPr/>
          <p:nvPr/>
        </p:nvGrpSpPr>
        <p:grpSpPr bwMode="auto">
          <a:xfrm>
            <a:off x="4623785" y="1221269"/>
            <a:ext cx="2254273" cy="1708466"/>
            <a:chOff x="1998" y="1387"/>
            <a:chExt cx="2779" cy="2199"/>
          </a:xfrm>
        </p:grpSpPr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1998" y="3212"/>
              <a:ext cx="277" cy="374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 flipV="1">
              <a:off x="3553" y="3058"/>
              <a:ext cx="1224" cy="23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 flipV="1">
              <a:off x="2422" y="1387"/>
              <a:ext cx="0" cy="795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830622" y="2192424"/>
            <a:ext cx="513825" cy="471727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5198797" y="2192424"/>
            <a:ext cx="483235" cy="471727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830622" y="1838727"/>
            <a:ext cx="483235" cy="471727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5547197" y="2192424"/>
            <a:ext cx="483235" cy="471727"/>
          </a:xfrm>
          <a:prstGeom prst="cube">
            <a:avLst>
              <a:gd name="adj" fmla="val 25000"/>
            </a:avLst>
          </a:prstGeom>
          <a:solidFill>
            <a:schemeClr val="accent4">
              <a:lumMod val="20000"/>
              <a:lumOff val="80000"/>
            </a:schemeClr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823921" y="2340908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800" dirty="0"/>
          </a:p>
        </p:txBody>
      </p:sp>
      <p:sp>
        <p:nvSpPr>
          <p:cNvPr id="17" name="矩形 16"/>
          <p:cNvSpPr/>
          <p:nvPr/>
        </p:nvSpPr>
        <p:spPr>
          <a:xfrm>
            <a:off x="5219500" y="2346392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800" dirty="0"/>
          </a:p>
        </p:txBody>
      </p:sp>
      <p:sp>
        <p:nvSpPr>
          <p:cNvPr id="18" name="矩形 17"/>
          <p:cNvSpPr/>
          <p:nvPr/>
        </p:nvSpPr>
        <p:spPr>
          <a:xfrm>
            <a:off x="5586494" y="2337280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5840356" y="2216215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800" dirty="0"/>
          </a:p>
        </p:txBody>
      </p:sp>
      <p:sp>
        <p:nvSpPr>
          <p:cNvPr id="20" name="矩形 19"/>
          <p:cNvSpPr/>
          <p:nvPr/>
        </p:nvSpPr>
        <p:spPr>
          <a:xfrm>
            <a:off x="5664172" y="2027791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800" dirty="0"/>
          </a:p>
        </p:txBody>
      </p:sp>
      <p:sp>
        <p:nvSpPr>
          <p:cNvPr id="21" name="矩形 20"/>
          <p:cNvSpPr/>
          <p:nvPr/>
        </p:nvSpPr>
        <p:spPr>
          <a:xfrm>
            <a:off x="5319855" y="2045174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1800" dirty="0"/>
          </a:p>
        </p:txBody>
      </p:sp>
      <p:sp>
        <p:nvSpPr>
          <p:cNvPr id="22" name="矩形 21"/>
          <p:cNvSpPr/>
          <p:nvPr/>
        </p:nvSpPr>
        <p:spPr>
          <a:xfrm>
            <a:off x="5146316" y="1939229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1800" dirty="0"/>
          </a:p>
        </p:txBody>
      </p:sp>
      <p:sp>
        <p:nvSpPr>
          <p:cNvPr id="23" name="矩形 22"/>
          <p:cNvSpPr/>
          <p:nvPr/>
        </p:nvSpPr>
        <p:spPr>
          <a:xfrm>
            <a:off x="4835297" y="1970663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1800" dirty="0"/>
          </a:p>
        </p:txBody>
      </p:sp>
      <p:sp>
        <p:nvSpPr>
          <p:cNvPr id="24" name="矩形 23"/>
          <p:cNvSpPr/>
          <p:nvPr/>
        </p:nvSpPr>
        <p:spPr>
          <a:xfrm>
            <a:off x="4950357" y="1637625"/>
            <a:ext cx="27435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  <p:bldP spid="5" grpId="0"/>
      <p:bldP spid="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2"/>
          <p:cNvGrpSpPr/>
          <p:nvPr/>
        </p:nvGrpSpPr>
        <p:grpSpPr bwMode="auto">
          <a:xfrm>
            <a:off x="2019911" y="1008136"/>
            <a:ext cx="2453207" cy="2079712"/>
            <a:chOff x="2175" y="1825"/>
            <a:chExt cx="1568" cy="1558"/>
          </a:xfrm>
        </p:grpSpPr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H="1">
              <a:off x="2175" y="3193"/>
              <a:ext cx="141" cy="19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392" y="2941"/>
              <a:ext cx="351" cy="17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 flipV="1">
              <a:off x="2557" y="1825"/>
              <a:ext cx="4" cy="23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2214328" y="1282022"/>
            <a:ext cx="1766138" cy="160102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5745957" y="1425416"/>
            <a:ext cx="3151346" cy="1881188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这样放在墙角有几个面露在外面了？从正面、上面、侧面看它的形状是什么样子的？</a:t>
            </a:r>
            <a:endParaRPr lang="zh-CN" altLang="en-US" sz="21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3817" y="640203"/>
            <a:ext cx="28315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正方体一共有几个面？</a:t>
            </a:r>
            <a:endParaRPr lang="zh-CN" altLang="en-US" dirty="0"/>
          </a:p>
        </p:txBody>
      </p:sp>
      <p:sp>
        <p:nvSpPr>
          <p:cNvPr id="11" name="Text Box 41"/>
          <p:cNvSpPr>
            <a:spLocks noChangeArrowheads="1"/>
          </p:cNvSpPr>
          <p:nvPr/>
        </p:nvSpPr>
        <p:spPr bwMode="auto">
          <a:xfrm>
            <a:off x="1212769" y="4401174"/>
            <a:ext cx="2376488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从正面看：</a:t>
            </a:r>
          </a:p>
        </p:txBody>
      </p:sp>
      <p:sp>
        <p:nvSpPr>
          <p:cNvPr id="12" name="Text Box 42"/>
          <p:cNvSpPr>
            <a:spLocks noChangeArrowheads="1"/>
          </p:cNvSpPr>
          <p:nvPr/>
        </p:nvSpPr>
        <p:spPr bwMode="auto">
          <a:xfrm>
            <a:off x="3670478" y="4401174"/>
            <a:ext cx="128081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从右面看：</a:t>
            </a:r>
          </a:p>
        </p:txBody>
      </p:sp>
      <p:sp>
        <p:nvSpPr>
          <p:cNvPr id="13" name="Text Box 43"/>
          <p:cNvSpPr>
            <a:spLocks noChangeArrowheads="1"/>
          </p:cNvSpPr>
          <p:nvPr/>
        </p:nvSpPr>
        <p:spPr bwMode="auto">
          <a:xfrm>
            <a:off x="6152438" y="4416809"/>
            <a:ext cx="155218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从上面看：</a:t>
            </a:r>
          </a:p>
        </p:txBody>
      </p:sp>
      <p:sp>
        <p:nvSpPr>
          <p:cNvPr id="14" name="Rectangle 51"/>
          <p:cNvSpPr>
            <a:spLocks noChangeArrowheads="1"/>
          </p:cNvSpPr>
          <p:nvPr/>
        </p:nvSpPr>
        <p:spPr bwMode="auto">
          <a:xfrm>
            <a:off x="2893256" y="4442218"/>
            <a:ext cx="345945" cy="351371"/>
          </a:xfrm>
          <a:prstGeom prst="rect">
            <a:avLst/>
          </a:prstGeom>
          <a:noFill/>
          <a:ln w="2857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5" name="Rectangle 51"/>
          <p:cNvSpPr>
            <a:spLocks noChangeArrowheads="1"/>
          </p:cNvSpPr>
          <p:nvPr/>
        </p:nvSpPr>
        <p:spPr bwMode="auto">
          <a:xfrm>
            <a:off x="7785842" y="4442218"/>
            <a:ext cx="345945" cy="351371"/>
          </a:xfrm>
          <a:prstGeom prst="rect">
            <a:avLst/>
          </a:prstGeom>
          <a:noFill/>
          <a:ln w="2857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auto">
          <a:xfrm>
            <a:off x="5350964" y="4449044"/>
            <a:ext cx="345945" cy="345679"/>
          </a:xfrm>
          <a:prstGeom prst="rect">
            <a:avLst/>
          </a:prstGeom>
          <a:noFill/>
          <a:ln w="2857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400"/>
          </a:p>
        </p:txBody>
      </p:sp>
      <p:sp>
        <p:nvSpPr>
          <p:cNvPr id="17" name="矩形 16"/>
          <p:cNvSpPr/>
          <p:nvPr/>
        </p:nvSpPr>
        <p:spPr>
          <a:xfrm>
            <a:off x="1157102" y="3684234"/>
            <a:ext cx="2166820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SzPct val="100000"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个面露在外面。</a:t>
            </a:r>
          </a:p>
        </p:txBody>
      </p:sp>
      <p:sp>
        <p:nvSpPr>
          <p:cNvPr id="3" name="矩形 2"/>
          <p:cNvSpPr/>
          <p:nvPr/>
        </p:nvSpPr>
        <p:spPr>
          <a:xfrm>
            <a:off x="2720039" y="209408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87507" y="129563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3684470" y="188632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4"/>
          <p:cNvSpPr>
            <a:spLocks noChangeArrowheads="1"/>
          </p:cNvSpPr>
          <p:nvPr/>
        </p:nvSpPr>
        <p:spPr bwMode="auto">
          <a:xfrm>
            <a:off x="2415503" y="737030"/>
            <a:ext cx="2959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" name="Text Box 40"/>
          <p:cNvSpPr>
            <a:spLocks noChangeArrowheads="1"/>
          </p:cNvSpPr>
          <p:nvPr/>
        </p:nvSpPr>
        <p:spPr bwMode="auto">
          <a:xfrm>
            <a:off x="4297574" y="1190042"/>
            <a:ext cx="768479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7500</a:t>
            </a:r>
          </a:p>
        </p:txBody>
      </p:sp>
      <p:sp>
        <p:nvSpPr>
          <p:cNvPr id="4" name="Text Box 40"/>
          <p:cNvSpPr>
            <a:spLocks noChangeArrowheads="1"/>
          </p:cNvSpPr>
          <p:nvPr/>
        </p:nvSpPr>
        <p:spPr bwMode="auto">
          <a:xfrm>
            <a:off x="968430" y="1908511"/>
            <a:ext cx="2304958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=2500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7500(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623162" y="610072"/>
            <a:ext cx="7235729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现在一共有（       ）个面露在外面。小正方体的棱长为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厘米，露在外面的面的面积是（             ）平方厘米。</a:t>
            </a:r>
          </a:p>
        </p:txBody>
      </p:sp>
      <p:grpSp>
        <p:nvGrpSpPr>
          <p:cNvPr id="6" name="Group 22"/>
          <p:cNvGrpSpPr/>
          <p:nvPr/>
        </p:nvGrpSpPr>
        <p:grpSpPr bwMode="auto">
          <a:xfrm>
            <a:off x="5008471" y="2997217"/>
            <a:ext cx="1337872" cy="1231067"/>
            <a:chOff x="2149" y="1794"/>
            <a:chExt cx="1638" cy="1599"/>
          </a:xfrm>
        </p:grpSpPr>
        <p:sp>
          <p:nvSpPr>
            <p:cNvPr id="7" name="Line 13"/>
            <p:cNvSpPr>
              <a:spLocks noChangeShapeType="1"/>
            </p:cNvSpPr>
            <p:nvPr/>
          </p:nvSpPr>
          <p:spPr bwMode="auto">
            <a:xfrm flipH="1">
              <a:off x="2149" y="3203"/>
              <a:ext cx="141" cy="19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3436" y="2903"/>
              <a:ext cx="351" cy="17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H="1" flipV="1">
              <a:off x="2571" y="1794"/>
              <a:ext cx="4" cy="230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132022" y="3169159"/>
            <a:ext cx="922013" cy="923411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8"/>
          <p:cNvSpPr txBox="1"/>
          <p:nvPr/>
        </p:nvSpPr>
        <p:spPr>
          <a:xfrm>
            <a:off x="283835" y="500112"/>
            <a:ext cx="8400449" cy="10387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100" spc="-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spc="-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个棱长为</a:t>
            </a:r>
            <a:r>
              <a:rPr lang="en-US" altLang="zh-CN" sz="2100" spc="-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100" spc="-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厘米的纸箱堆在墙角处，（如下图）有几个面露在外面？露在外面的面积是多少平方厘米？</a:t>
            </a:r>
          </a:p>
        </p:txBody>
      </p:sp>
      <p:pic>
        <p:nvPicPr>
          <p:cNvPr id="54" name="图片 5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99513" y="2015892"/>
            <a:ext cx="3472487" cy="2067674"/>
          </a:xfrm>
          <a:prstGeom prst="rect">
            <a:avLst/>
          </a:prstGeom>
        </p:spPr>
      </p:pic>
      <p:grpSp>
        <p:nvGrpSpPr>
          <p:cNvPr id="55" name="组合 18"/>
          <p:cNvGrpSpPr/>
          <p:nvPr/>
        </p:nvGrpSpPr>
        <p:grpSpPr bwMode="auto">
          <a:xfrm>
            <a:off x="3935778" y="3016166"/>
            <a:ext cx="361107" cy="527239"/>
            <a:chOff x="5619674" y="3493028"/>
            <a:chExt cx="268404" cy="792000"/>
          </a:xfrm>
        </p:grpSpPr>
        <p:cxnSp>
          <p:nvCxnSpPr>
            <p:cNvPr id="56" name="直接箭头连接符 55"/>
            <p:cNvCxnSpPr/>
            <p:nvPr/>
          </p:nvCxnSpPr>
          <p:spPr>
            <a:xfrm>
              <a:off x="5748318" y="3493028"/>
              <a:ext cx="0" cy="792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5619674" y="3508900"/>
              <a:ext cx="252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5635556" y="4285028"/>
              <a:ext cx="252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10"/>
          <p:cNvSpPr txBox="1">
            <a:spLocks noChangeArrowheads="1"/>
          </p:cNvSpPr>
          <p:nvPr/>
        </p:nvSpPr>
        <p:spPr bwMode="auto">
          <a:xfrm>
            <a:off x="4127015" y="3105734"/>
            <a:ext cx="1281587" cy="39241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+mn-ea"/>
                <a:ea typeface="+mn-ea"/>
              </a:rPr>
              <a:t>50cm</a:t>
            </a:r>
            <a:endParaRPr lang="zh-CN" altLang="en-US" sz="2100" dirty="0">
              <a:latin typeface="+mn-ea"/>
              <a:ea typeface="+mn-ea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599748" y="2416969"/>
            <a:ext cx="3151346" cy="1012508"/>
          </a:xfrm>
          <a:prstGeom prst="roundRect">
            <a:avLst>
              <a:gd name="adj" fmla="val 8426"/>
            </a:avLst>
          </a:prstGeom>
          <a:solidFill>
            <a:srgbClr val="F4C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r>
              <a:rPr lang="en-US" altLang="zh-CN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个面露在外面了</a:t>
            </a:r>
            <a:endParaRPr lang="zh-CN" altLang="en-US" sz="2100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913881" y="1984073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38170" y="2408602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72511" y="2376488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79182" y="2768903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30384" y="2760080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237360" y="3170140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97377" y="3172515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103948" y="3214117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50575" y="3214117"/>
            <a:ext cx="27675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spc="-1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4322" y="2309290"/>
            <a:ext cx="8065291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现在一共有（        ）个面露在外面。小正方体的棱长为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厘米，露在外面的面的面积是（                ）平方厘米。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 Box 40"/>
          <p:cNvSpPr>
            <a:spLocks noChangeArrowheads="1"/>
          </p:cNvSpPr>
          <p:nvPr/>
        </p:nvSpPr>
        <p:spPr bwMode="auto">
          <a:xfrm>
            <a:off x="3286122" y="2904441"/>
            <a:ext cx="92597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22500</a:t>
            </a:r>
          </a:p>
        </p:txBody>
      </p:sp>
      <p:sp>
        <p:nvSpPr>
          <p:cNvPr id="3" name="Text Box 44"/>
          <p:cNvSpPr>
            <a:spLocks noChangeArrowheads="1"/>
          </p:cNvSpPr>
          <p:nvPr/>
        </p:nvSpPr>
        <p:spPr bwMode="auto">
          <a:xfrm>
            <a:off x="2188706" y="2412735"/>
            <a:ext cx="2959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sp>
        <p:nvSpPr>
          <p:cNvPr id="4" name="Text Box 40"/>
          <p:cNvSpPr>
            <a:spLocks noChangeArrowheads="1"/>
          </p:cNvSpPr>
          <p:nvPr/>
        </p:nvSpPr>
        <p:spPr bwMode="auto">
          <a:xfrm>
            <a:off x="1638148" y="3280862"/>
            <a:ext cx="2462453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50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9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=2500 </a:t>
            </a: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9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 22500(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平方厘米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7" name="Text Box 42"/>
          <p:cNvSpPr>
            <a:spLocks noChangeArrowheads="1"/>
          </p:cNvSpPr>
          <p:nvPr/>
        </p:nvSpPr>
        <p:spPr bwMode="auto">
          <a:xfrm>
            <a:off x="483006" y="558533"/>
            <a:ext cx="155400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从正面看：</a:t>
            </a:r>
          </a:p>
        </p:txBody>
      </p:sp>
      <p:sp>
        <p:nvSpPr>
          <p:cNvPr id="8" name="Text Box 44"/>
          <p:cNvSpPr>
            <a:spLocks noChangeArrowheads="1"/>
          </p:cNvSpPr>
          <p:nvPr/>
        </p:nvSpPr>
        <p:spPr bwMode="auto">
          <a:xfrm>
            <a:off x="4100601" y="581148"/>
            <a:ext cx="164926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从侧面看：</a:t>
            </a:r>
          </a:p>
        </p:txBody>
      </p:sp>
      <p:sp>
        <p:nvSpPr>
          <p:cNvPr id="9" name="Text Box 45"/>
          <p:cNvSpPr>
            <a:spLocks noChangeArrowheads="1"/>
          </p:cNvSpPr>
          <p:nvPr/>
        </p:nvSpPr>
        <p:spPr bwMode="auto">
          <a:xfrm>
            <a:off x="472166" y="1569321"/>
            <a:ext cx="1716717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从上面看：</a:t>
            </a:r>
          </a:p>
        </p:txBody>
      </p:sp>
      <p:grpSp>
        <p:nvGrpSpPr>
          <p:cNvPr id="10" name="Group 289"/>
          <p:cNvGrpSpPr/>
          <p:nvPr/>
        </p:nvGrpSpPr>
        <p:grpSpPr bwMode="auto">
          <a:xfrm>
            <a:off x="2402542" y="399805"/>
            <a:ext cx="704753" cy="638728"/>
            <a:chOff x="3696" y="249"/>
            <a:chExt cx="992" cy="1004"/>
          </a:xfrm>
        </p:grpSpPr>
        <p:sp>
          <p:nvSpPr>
            <p:cNvPr id="11" name="Rectangle 63"/>
            <p:cNvSpPr>
              <a:spLocks noChangeArrowheads="1"/>
            </p:cNvSpPr>
            <p:nvPr/>
          </p:nvSpPr>
          <p:spPr bwMode="auto">
            <a:xfrm>
              <a:off x="3696" y="754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12" name="Rectangle 64"/>
            <p:cNvSpPr>
              <a:spLocks noChangeArrowheads="1"/>
            </p:cNvSpPr>
            <p:nvPr/>
          </p:nvSpPr>
          <p:spPr bwMode="auto">
            <a:xfrm>
              <a:off x="4189" y="754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13" name="Rectangle 65"/>
            <p:cNvSpPr>
              <a:spLocks noChangeArrowheads="1"/>
            </p:cNvSpPr>
            <p:nvPr/>
          </p:nvSpPr>
          <p:spPr bwMode="auto">
            <a:xfrm>
              <a:off x="3696" y="249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  <p:grpSp>
        <p:nvGrpSpPr>
          <p:cNvPr id="14" name="Group 293"/>
          <p:cNvGrpSpPr/>
          <p:nvPr/>
        </p:nvGrpSpPr>
        <p:grpSpPr bwMode="auto">
          <a:xfrm>
            <a:off x="5971051" y="407667"/>
            <a:ext cx="706782" cy="739377"/>
            <a:chOff x="4046" y="1493"/>
            <a:chExt cx="1005" cy="991"/>
          </a:xfrm>
        </p:grpSpPr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4046" y="1985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16" name="Rectangle 68"/>
            <p:cNvSpPr>
              <a:spLocks noChangeArrowheads="1"/>
            </p:cNvSpPr>
            <p:nvPr/>
          </p:nvSpPr>
          <p:spPr bwMode="auto">
            <a:xfrm>
              <a:off x="4552" y="1985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17" name="Rectangle 69"/>
            <p:cNvSpPr>
              <a:spLocks noChangeArrowheads="1"/>
            </p:cNvSpPr>
            <p:nvPr/>
          </p:nvSpPr>
          <p:spPr bwMode="auto">
            <a:xfrm>
              <a:off x="4545" y="1493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  <p:grpSp>
        <p:nvGrpSpPr>
          <p:cNvPr id="18" name="Group 297"/>
          <p:cNvGrpSpPr/>
          <p:nvPr/>
        </p:nvGrpSpPr>
        <p:grpSpPr bwMode="auto">
          <a:xfrm>
            <a:off x="2311687" y="1412447"/>
            <a:ext cx="795608" cy="706164"/>
            <a:chOff x="3606" y="3339"/>
            <a:chExt cx="992" cy="994"/>
          </a:xfrm>
        </p:grpSpPr>
        <p:sp>
          <p:nvSpPr>
            <p:cNvPr id="19" name="Rectangle 71"/>
            <p:cNvSpPr>
              <a:spLocks noChangeArrowheads="1"/>
            </p:cNvSpPr>
            <p:nvPr/>
          </p:nvSpPr>
          <p:spPr bwMode="auto">
            <a:xfrm>
              <a:off x="3606" y="3339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20" name="Rectangle 72"/>
            <p:cNvSpPr>
              <a:spLocks noChangeArrowheads="1"/>
            </p:cNvSpPr>
            <p:nvPr/>
          </p:nvSpPr>
          <p:spPr bwMode="auto">
            <a:xfrm>
              <a:off x="4099" y="3339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  <p:sp>
          <p:nvSpPr>
            <p:cNvPr id="21" name="Rectangle 73"/>
            <p:cNvSpPr>
              <a:spLocks noChangeArrowheads="1"/>
            </p:cNvSpPr>
            <p:nvPr/>
          </p:nvSpPr>
          <p:spPr bwMode="auto">
            <a:xfrm>
              <a:off x="3606" y="3834"/>
              <a:ext cx="499" cy="499"/>
            </a:xfrm>
            <a:prstGeom prst="rect">
              <a:avLst/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399277" y="593580"/>
            <a:ext cx="8083637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把这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个纸箱换一种方式放在墙角处，可以怎样摆，各有几个面露在外面？想一想，与同伴交流。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386138" y="1709247"/>
            <a:ext cx="1354549" cy="1793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03467" y="2931411"/>
            <a:ext cx="6477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06284" y="3024317"/>
            <a:ext cx="62194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31303" y="2920706"/>
            <a:ext cx="64770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26773" y="3626896"/>
            <a:ext cx="8104382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相同个数的正方体摆法不同，露在外面的面的个数（         ），面积也（        ）。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83887" y="3735319"/>
            <a:ext cx="75766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不同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04462" y="4218889"/>
            <a:ext cx="75766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不同</a:t>
            </a:r>
          </a:p>
        </p:txBody>
      </p:sp>
      <p:grpSp>
        <p:nvGrpSpPr>
          <p:cNvPr id="11" name="Group 22"/>
          <p:cNvGrpSpPr/>
          <p:nvPr/>
        </p:nvGrpSpPr>
        <p:grpSpPr bwMode="auto">
          <a:xfrm>
            <a:off x="1325563" y="688719"/>
            <a:ext cx="1986973" cy="2389400"/>
            <a:chOff x="2234" y="1338"/>
            <a:chExt cx="1270" cy="1790"/>
          </a:xfrm>
        </p:grpSpPr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>
              <a:off x="2234" y="2787"/>
              <a:ext cx="315" cy="341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2539" y="2779"/>
              <a:ext cx="965" cy="8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H="1" flipV="1">
              <a:off x="2539" y="1338"/>
              <a:ext cx="0" cy="1449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669321" y="2240532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668541" y="1841726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667760" y="1466192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1667760" y="1079021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08272" y="2378194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1981654" y="232344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695748" y="200019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991743" y="197414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1703672" y="1581717"/>
            <a:ext cx="282144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1981654" y="153064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1708272" y="124134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2027368" y="115978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>
          <a:xfrm>
            <a:off x="1782625" y="90367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dirty="0"/>
          </a:p>
        </p:txBody>
      </p:sp>
      <p:grpSp>
        <p:nvGrpSpPr>
          <p:cNvPr id="34" name="Group 22"/>
          <p:cNvGrpSpPr/>
          <p:nvPr/>
        </p:nvGrpSpPr>
        <p:grpSpPr bwMode="auto">
          <a:xfrm>
            <a:off x="3462686" y="752321"/>
            <a:ext cx="1986973" cy="2389400"/>
            <a:chOff x="2234" y="1338"/>
            <a:chExt cx="1270" cy="1790"/>
          </a:xfrm>
        </p:grpSpPr>
        <p:sp>
          <p:nvSpPr>
            <p:cNvPr id="35" name="Line 13"/>
            <p:cNvSpPr>
              <a:spLocks noChangeShapeType="1"/>
            </p:cNvSpPr>
            <p:nvPr/>
          </p:nvSpPr>
          <p:spPr bwMode="auto">
            <a:xfrm flipH="1">
              <a:off x="2234" y="2787"/>
              <a:ext cx="315" cy="341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2539" y="2779"/>
              <a:ext cx="965" cy="8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 flipH="1" flipV="1">
              <a:off x="2539" y="1338"/>
              <a:ext cx="0" cy="1449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3818830" y="2268011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4193310" y="2273256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3821549" y="1893490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4199917" y="1891516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857780" y="240567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4209890" y="2386935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4554336" y="233844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4551167" y="2018097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4243385" y="2027601"/>
            <a:ext cx="282144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3914966" y="2041831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3922251" y="168816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4284544" y="1733879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dirty="0"/>
          </a:p>
        </p:txBody>
      </p:sp>
      <p:grpSp>
        <p:nvGrpSpPr>
          <p:cNvPr id="69" name="Group 22"/>
          <p:cNvGrpSpPr/>
          <p:nvPr/>
        </p:nvGrpSpPr>
        <p:grpSpPr bwMode="auto">
          <a:xfrm>
            <a:off x="5900163" y="634917"/>
            <a:ext cx="1986973" cy="2389400"/>
            <a:chOff x="2234" y="1338"/>
            <a:chExt cx="1270" cy="1790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H="1">
              <a:off x="2234" y="2787"/>
              <a:ext cx="315" cy="341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14"/>
            <p:cNvSpPr>
              <a:spLocks noChangeShapeType="1"/>
            </p:cNvSpPr>
            <p:nvPr/>
          </p:nvSpPr>
          <p:spPr bwMode="auto">
            <a:xfrm>
              <a:off x="2539" y="2779"/>
              <a:ext cx="965" cy="8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Line 15"/>
            <p:cNvSpPr>
              <a:spLocks noChangeShapeType="1"/>
            </p:cNvSpPr>
            <p:nvPr/>
          </p:nvSpPr>
          <p:spPr bwMode="auto">
            <a:xfrm flipH="1" flipV="1">
              <a:off x="2539" y="1338"/>
              <a:ext cx="0" cy="1449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</p:grpSp>
      <p:sp>
        <p:nvSpPr>
          <p:cNvPr id="73" name="AutoShape 4"/>
          <p:cNvSpPr>
            <a:spLocks noChangeArrowheads="1"/>
          </p:cNvSpPr>
          <p:nvPr/>
        </p:nvSpPr>
        <p:spPr bwMode="auto">
          <a:xfrm>
            <a:off x="6256306" y="2150607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AutoShape 4"/>
          <p:cNvSpPr>
            <a:spLocks noChangeArrowheads="1"/>
          </p:cNvSpPr>
          <p:nvPr/>
        </p:nvSpPr>
        <p:spPr bwMode="auto">
          <a:xfrm>
            <a:off x="6630787" y="2155852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AutoShape 4"/>
          <p:cNvSpPr>
            <a:spLocks noChangeArrowheads="1"/>
          </p:cNvSpPr>
          <p:nvPr/>
        </p:nvSpPr>
        <p:spPr bwMode="auto">
          <a:xfrm>
            <a:off x="6138118" y="2273455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6499510" y="2269531"/>
            <a:ext cx="525725" cy="524832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195085" y="241051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/>
          </a:p>
        </p:txBody>
      </p:sp>
      <p:sp>
        <p:nvSpPr>
          <p:cNvPr id="78" name="矩形 77"/>
          <p:cNvSpPr/>
          <p:nvPr/>
        </p:nvSpPr>
        <p:spPr>
          <a:xfrm>
            <a:off x="6567997" y="2421242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/>
          </a:p>
        </p:txBody>
      </p:sp>
      <p:sp>
        <p:nvSpPr>
          <p:cNvPr id="79" name="矩形 78"/>
          <p:cNvSpPr/>
          <p:nvPr/>
        </p:nvSpPr>
        <p:spPr>
          <a:xfrm>
            <a:off x="6810400" y="2343411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/>
          </a:p>
        </p:txBody>
      </p:sp>
      <p:sp>
        <p:nvSpPr>
          <p:cNvPr id="80" name="矩形 79"/>
          <p:cNvSpPr/>
          <p:nvPr/>
        </p:nvSpPr>
        <p:spPr>
          <a:xfrm>
            <a:off x="6994880" y="2247536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6225779" y="2097511"/>
            <a:ext cx="282144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6567997" y="2097601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6346917" y="195355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6794730" y="1961748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2" grpId="0"/>
      <p:bldP spid="33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>
            <a:spLocks noChangeArrowheads="1"/>
          </p:cNvSpPr>
          <p:nvPr/>
        </p:nvSpPr>
        <p:spPr bwMode="auto">
          <a:xfrm>
            <a:off x="836108" y="1208387"/>
            <a:ext cx="5076825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kumimoji="1"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）将小正方体按下图方式摆放在地上。</a:t>
            </a:r>
          </a:p>
        </p:txBody>
      </p:sp>
      <p:sp>
        <p:nvSpPr>
          <p:cNvPr id="3" name="Text Box 9"/>
          <p:cNvSpPr>
            <a:spLocks noChangeArrowheads="1"/>
          </p:cNvSpPr>
          <p:nvPr/>
        </p:nvSpPr>
        <p:spPr bwMode="auto">
          <a:xfrm>
            <a:off x="948817" y="609746"/>
            <a:ext cx="523875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找规律：有多少个面露在外面？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479925" y="2089409"/>
            <a:ext cx="4778114" cy="1364949"/>
          </a:xfrm>
          <a:prstGeom prst="parallelogram">
            <a:avLst>
              <a:gd name="adj" fmla="val 42016"/>
            </a:avLst>
          </a:prstGeom>
          <a:solidFill>
            <a:srgbClr val="BBE0E3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996968" y="2566150"/>
            <a:ext cx="701279" cy="648891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374521" y="2386254"/>
            <a:ext cx="673894" cy="665671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228131" y="2542297"/>
            <a:ext cx="680123" cy="665671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859230" y="2241110"/>
            <a:ext cx="701279" cy="64889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697305" y="2403035"/>
            <a:ext cx="701279" cy="648890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535380" y="2566150"/>
            <a:ext cx="701279" cy="648891"/>
          </a:xfrm>
          <a:prstGeom prst="cube">
            <a:avLst>
              <a:gd name="adj" fmla="val 25000"/>
            </a:avLst>
          </a:prstGeom>
          <a:solidFill>
            <a:srgbClr val="00B0F0"/>
          </a:solidFill>
          <a:ln w="9525" cap="flat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全屏显示(16:9)</PresentationFormat>
  <Paragraphs>229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2023-01-16T15:14:35Z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D551CC6EED0145FFA5B3ADFC740DB885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