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483"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25915599-A2BE-45AA-B28B-F6F7FA215086}"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2023-01-16</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AB420723-B08A-4511-9273-015F604E101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4CE83A-AD5E-48B9-9195-783AC0E7CABA}"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187C99-F2B1-4969-BBE2-C275A87006B5}"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13F27B-A0ED-4AF4-8D9F-769BCD71C1C4}"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098B14-9F72-484C-81C7-1D39F40F842A}"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C71C6F4-7B65-405E-9F11-AAAAF9741960}"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7BCA90-0703-4A54-AF30-DAD0931AE6A6}" type="slidenum">
              <a:rPr lang="zh-CN" altLang="en-US"/>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smtClean="0"/>
          </a:p>
        </p:txBody>
      </p:sp>
      <p:sp>
        <p:nvSpPr>
          <p:cNvPr id="399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84E322-5E8F-4D19-8B80-158826EF93FF}" type="slidenum">
              <a:rPr lang="zh-CN" altLang="en-US"/>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smtClean="0"/>
          </a:p>
        </p:txBody>
      </p:sp>
      <p:sp>
        <p:nvSpPr>
          <p:cNvPr id="419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218503-0839-4D3E-BD84-CFA54D4D4829}" type="slidenum">
              <a:rPr lang="zh-CN" altLang="en-US"/>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smtClean="0"/>
          </a:p>
        </p:txBody>
      </p:sp>
      <p:sp>
        <p:nvSpPr>
          <p:cNvPr id="440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AB2B28-5100-44B5-B1A0-3F1BEBDE3379}" type="slidenum">
              <a:rPr lang="zh-CN" altLang="en-US"/>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smtClean="0"/>
          </a:p>
        </p:txBody>
      </p:sp>
      <p:sp>
        <p:nvSpPr>
          <p:cNvPr id="460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08BAE4-A6A7-4721-8774-9A4E6B303778}" type="slidenum">
              <a:rPr lang="zh-CN" altLang="en-US"/>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83EB89-1110-41E3-9BD9-68D372298A5A}" type="slidenum">
              <a:rPr lang="zh-CN" altLang="en-US"/>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E9E02C-85CE-480F-90E8-7C348ECDF4DF}" type="slidenum">
              <a:rPr lang="zh-CN" altLang="en-US"/>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smtClean="0"/>
          </a:p>
        </p:txBody>
      </p:sp>
      <p:sp>
        <p:nvSpPr>
          <p:cNvPr id="5017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CECF81-EB04-44D2-87F9-D3DE3CE64135}" type="slidenum">
              <a:rPr lang="zh-CN" altLang="en-US"/>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smtClean="0"/>
          </a:p>
        </p:txBody>
      </p:sp>
      <p:sp>
        <p:nvSpPr>
          <p:cNvPr id="5222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25953E-0EAF-4FA7-A775-E009031FA3B6}" type="slidenum">
              <a:rPr lang="zh-CN" altLang="en-US"/>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smtClean="0"/>
          </a:p>
        </p:txBody>
      </p:sp>
      <p:sp>
        <p:nvSpPr>
          <p:cNvPr id="5427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2BF05C9-8951-4745-9987-D2D8F28B76D8}" type="slidenum">
              <a:rPr lang="zh-CN" altLang="en-US"/>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smtClean="0"/>
          </a:p>
        </p:txBody>
      </p:sp>
      <p:sp>
        <p:nvSpPr>
          <p:cNvPr id="5632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2415BB-682C-4BC8-AC9A-59459A2ABD50}" type="slidenum">
              <a:rPr lang="zh-CN" altLang="en-US"/>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smtClean="0"/>
          </a:p>
        </p:txBody>
      </p:sp>
      <p:sp>
        <p:nvSpPr>
          <p:cNvPr id="5837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301E85-6AC1-453C-B42A-F5B9578D2F84}" type="slidenum">
              <a:rPr lang="zh-CN" altLang="en-US"/>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noTextEdit="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smtClean="0"/>
          </a:p>
        </p:txBody>
      </p:sp>
      <p:sp>
        <p:nvSpPr>
          <p:cNvPr id="6041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E62D4-ABE2-477D-B699-1E46654AAA19}" type="slidenum">
              <a:rPr lang="zh-CN" altLang="en-US"/>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noTextEdit="1"/>
          </p:cNvSpPr>
          <p:nvPr>
            <p:ph type="sldImg" idx="4294967295"/>
          </p:nvPr>
        </p:nvSpPr>
        <p:spPr>
          <a:ln>
            <a:miter lim="800000"/>
          </a:ln>
        </p:spPr>
      </p:sp>
      <p:sp>
        <p:nvSpPr>
          <p:cNvPr id="62466" name="备注占位符 2"/>
          <p:cNvSpPr>
            <a:spLocks noGrp="1" noChangeArrowheads="1"/>
          </p:cNvSpPr>
          <p:nvPr>
            <p:ph type="body" idx="4294967295"/>
          </p:nvPr>
        </p:nvSpPr>
        <p:spPr/>
        <p:txBody>
          <a:bodyPr/>
          <a:lstStyle/>
          <a:p>
            <a:endParaRPr lang="zh-CN" altLang="en-US" smtClean="0"/>
          </a:p>
        </p:txBody>
      </p:sp>
      <p:sp>
        <p:nvSpPr>
          <p:cNvPr id="624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42EBFF-0D1D-4D29-864A-AFF94AAAEA7B}" type="slidenum">
              <a:rPr lang="zh-CN" altLang="en-US"/>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noTextEdit="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smtClean="0"/>
          </a:p>
        </p:txBody>
      </p:sp>
      <p:sp>
        <p:nvSpPr>
          <p:cNvPr id="645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5F99A4-56A3-4A86-96A3-9406D8E7C927}" type="slidenum">
              <a:rPr lang="zh-CN" altLang="en-US"/>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noTextEdit="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smtClean="0"/>
          </a:p>
        </p:txBody>
      </p:sp>
      <p:sp>
        <p:nvSpPr>
          <p:cNvPr id="665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5D67B70-2BB8-4218-8235-D4967F14CB1F}" type="slidenum">
              <a:rPr lang="zh-CN" altLang="en-US"/>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noTextEdit="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smtClean="0"/>
          </a:p>
        </p:txBody>
      </p:sp>
      <p:sp>
        <p:nvSpPr>
          <p:cNvPr id="686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68A3413-D750-4098-A22C-D3D8F6778240}" type="slidenum">
              <a:rPr lang="zh-CN" altLang="en-US"/>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36210B-D0A5-4B4D-9D7C-CD88C9C9721B}" type="slidenum">
              <a:rPr lang="zh-CN" altLang="en-US"/>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noTextEdit="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smtClean="0"/>
          </a:p>
        </p:txBody>
      </p:sp>
      <p:sp>
        <p:nvSpPr>
          <p:cNvPr id="706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D79FC8-1F32-437D-AC47-9817803FAFE9}" type="slidenum">
              <a:rPr lang="zh-CN" altLang="en-US"/>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ChangeArrowheads="1" noTextEdit="1"/>
          </p:cNvSpPr>
          <p:nvPr>
            <p:ph type="sldImg" idx="4294967295"/>
          </p:nvPr>
        </p:nvSpPr>
        <p:spPr>
          <a:ln>
            <a:miter lim="800000"/>
          </a:ln>
        </p:spPr>
      </p:sp>
      <p:sp>
        <p:nvSpPr>
          <p:cNvPr id="72706" name="备注占位符 2"/>
          <p:cNvSpPr>
            <a:spLocks noGrp="1" noChangeArrowheads="1"/>
          </p:cNvSpPr>
          <p:nvPr>
            <p:ph type="body" idx="4294967295"/>
          </p:nvPr>
        </p:nvSpPr>
        <p:spPr/>
        <p:txBody>
          <a:bodyPr/>
          <a:lstStyle/>
          <a:p>
            <a:endParaRPr lang="zh-CN" altLang="en-US" smtClean="0"/>
          </a:p>
        </p:txBody>
      </p:sp>
      <p:sp>
        <p:nvSpPr>
          <p:cNvPr id="727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F6EE7CB-5760-40D1-A48F-CAC3088F98CE}" type="slidenum">
              <a:rPr lang="zh-CN" altLang="en-US"/>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ChangeArrowheads="1" noTextEdit="1"/>
          </p:cNvSpPr>
          <p:nvPr>
            <p:ph type="sldImg" idx="4294967295"/>
          </p:nvPr>
        </p:nvSpPr>
        <p:spPr>
          <a:ln>
            <a:miter lim="800000"/>
          </a:ln>
        </p:spPr>
      </p:sp>
      <p:sp>
        <p:nvSpPr>
          <p:cNvPr id="74754" name="备注占位符 2"/>
          <p:cNvSpPr>
            <a:spLocks noGrp="1" noChangeArrowheads="1"/>
          </p:cNvSpPr>
          <p:nvPr>
            <p:ph type="body" idx="4294967295"/>
          </p:nvPr>
        </p:nvSpPr>
        <p:spPr/>
        <p:txBody>
          <a:bodyPr/>
          <a:lstStyle/>
          <a:p>
            <a:endParaRPr lang="zh-CN" altLang="en-US" smtClean="0"/>
          </a:p>
        </p:txBody>
      </p:sp>
      <p:sp>
        <p:nvSpPr>
          <p:cNvPr id="747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5D8F6D2-B7F2-4A1A-B1A9-2E0B0DE3CD60}" type="slidenum">
              <a:rPr lang="zh-CN" altLang="en-US"/>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ChangeArrowheads="1" noTextEdit="1"/>
          </p:cNvSpPr>
          <p:nvPr>
            <p:ph type="sldImg" idx="4294967295"/>
          </p:nvPr>
        </p:nvSpPr>
        <p:spPr>
          <a:ln>
            <a:miter lim="800000"/>
          </a:ln>
        </p:spPr>
      </p:sp>
      <p:sp>
        <p:nvSpPr>
          <p:cNvPr id="76802" name="备注占位符 2"/>
          <p:cNvSpPr>
            <a:spLocks noGrp="1" noChangeArrowheads="1"/>
          </p:cNvSpPr>
          <p:nvPr>
            <p:ph type="body" idx="4294967295"/>
          </p:nvPr>
        </p:nvSpPr>
        <p:spPr/>
        <p:txBody>
          <a:bodyPr/>
          <a:lstStyle/>
          <a:p>
            <a:endParaRPr lang="zh-CN" altLang="en-US" smtClean="0"/>
          </a:p>
        </p:txBody>
      </p:sp>
      <p:sp>
        <p:nvSpPr>
          <p:cNvPr id="768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E4302C-CAF6-4422-9676-DAEE544AED24}" type="slidenum">
              <a:rPr lang="zh-CN" altLang="en-US"/>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ChangeArrowheads="1" noTextEdit="1"/>
          </p:cNvSpPr>
          <p:nvPr>
            <p:ph type="sldImg" idx="4294967295"/>
          </p:nvPr>
        </p:nvSpPr>
        <p:spPr>
          <a:ln>
            <a:miter lim="800000"/>
          </a:ln>
        </p:spPr>
      </p:sp>
      <p:sp>
        <p:nvSpPr>
          <p:cNvPr id="78850" name="备注占位符 2"/>
          <p:cNvSpPr>
            <a:spLocks noGrp="1" noChangeArrowheads="1"/>
          </p:cNvSpPr>
          <p:nvPr>
            <p:ph type="body" idx="4294967295"/>
          </p:nvPr>
        </p:nvSpPr>
        <p:spPr/>
        <p:txBody>
          <a:bodyPr/>
          <a:lstStyle/>
          <a:p>
            <a:endParaRPr lang="zh-CN" altLang="en-US" smtClean="0"/>
          </a:p>
        </p:txBody>
      </p:sp>
      <p:sp>
        <p:nvSpPr>
          <p:cNvPr id="788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369C77-567B-476F-9379-7027755BA7C7}" type="slidenum">
              <a:rPr lang="zh-CN" altLang="en-US"/>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ChangeArrowheads="1" noTextEdit="1"/>
          </p:cNvSpPr>
          <p:nvPr>
            <p:ph type="sldImg" idx="4294967295"/>
          </p:nvPr>
        </p:nvSpPr>
        <p:spPr>
          <a:ln>
            <a:miter lim="800000"/>
          </a:ln>
        </p:spPr>
      </p:sp>
      <p:sp>
        <p:nvSpPr>
          <p:cNvPr id="80898" name="备注占位符 2"/>
          <p:cNvSpPr>
            <a:spLocks noGrp="1" noChangeArrowheads="1"/>
          </p:cNvSpPr>
          <p:nvPr>
            <p:ph type="body" idx="4294967295"/>
          </p:nvPr>
        </p:nvSpPr>
        <p:spPr/>
        <p:txBody>
          <a:bodyPr/>
          <a:lstStyle/>
          <a:p>
            <a:endParaRPr lang="zh-CN" altLang="en-US" smtClean="0"/>
          </a:p>
        </p:txBody>
      </p:sp>
      <p:sp>
        <p:nvSpPr>
          <p:cNvPr id="808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318BE1-922F-470E-95D8-AF2492A3043A}" type="slidenum">
              <a:rPr lang="zh-CN" altLang="en-US"/>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noTextEdit="1"/>
          </p:cNvSpPr>
          <p:nvPr>
            <p:ph type="sldImg" idx="4294967295"/>
          </p:nvPr>
        </p:nvSpPr>
        <p:spPr>
          <a:ln>
            <a:miter lim="800000"/>
          </a:ln>
        </p:spPr>
      </p:sp>
      <p:sp>
        <p:nvSpPr>
          <p:cNvPr id="82946" name="备注占位符 2"/>
          <p:cNvSpPr>
            <a:spLocks noGrp="1" noChangeArrowheads="1"/>
          </p:cNvSpPr>
          <p:nvPr>
            <p:ph type="body" idx="4294967295"/>
          </p:nvPr>
        </p:nvSpPr>
        <p:spPr/>
        <p:txBody>
          <a:bodyPr/>
          <a:lstStyle/>
          <a:p>
            <a:endParaRPr lang="zh-CN" altLang="en-US" smtClean="0"/>
          </a:p>
        </p:txBody>
      </p:sp>
      <p:sp>
        <p:nvSpPr>
          <p:cNvPr id="829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B46833-1F87-4AE0-8A6E-36969CE17A18}" type="slidenum">
              <a:rPr lang="zh-CN" altLang="en-US"/>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ChangeArrowheads="1" noTextEdit="1"/>
          </p:cNvSpPr>
          <p:nvPr>
            <p:ph type="sldImg" idx="4294967295"/>
          </p:nvPr>
        </p:nvSpPr>
        <p:spPr>
          <a:ln>
            <a:miter lim="800000"/>
          </a:ln>
        </p:spPr>
      </p:sp>
      <p:sp>
        <p:nvSpPr>
          <p:cNvPr id="84994" name="备注占位符 2"/>
          <p:cNvSpPr>
            <a:spLocks noGrp="1" noChangeArrowheads="1"/>
          </p:cNvSpPr>
          <p:nvPr>
            <p:ph type="body" idx="4294967295"/>
          </p:nvPr>
        </p:nvSpPr>
        <p:spPr/>
        <p:txBody>
          <a:bodyPr/>
          <a:lstStyle/>
          <a:p>
            <a:endParaRPr lang="zh-CN" altLang="en-US" smtClean="0"/>
          </a:p>
        </p:txBody>
      </p:sp>
      <p:sp>
        <p:nvSpPr>
          <p:cNvPr id="849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B28CCF-5699-41B7-98E2-7B9618302E66}" type="slidenum">
              <a:rPr lang="zh-CN" altLang="en-US"/>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noChangeArrowheads="1" noTextEdit="1"/>
          </p:cNvSpPr>
          <p:nvPr>
            <p:ph type="sldImg" idx="4294967295"/>
          </p:nvPr>
        </p:nvSpPr>
        <p:spPr>
          <a:ln>
            <a:miter lim="800000"/>
          </a:ln>
        </p:spPr>
      </p:sp>
      <p:sp>
        <p:nvSpPr>
          <p:cNvPr id="87042" name="备注占位符 2"/>
          <p:cNvSpPr>
            <a:spLocks noGrp="1" noChangeArrowheads="1"/>
          </p:cNvSpPr>
          <p:nvPr>
            <p:ph type="body" idx="4294967295"/>
          </p:nvPr>
        </p:nvSpPr>
        <p:spPr/>
        <p:txBody>
          <a:bodyPr/>
          <a:lstStyle/>
          <a:p>
            <a:endParaRPr lang="zh-CN" altLang="en-US" smtClean="0"/>
          </a:p>
        </p:txBody>
      </p:sp>
      <p:sp>
        <p:nvSpPr>
          <p:cNvPr id="870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F23669-1949-4C8F-AC0C-B701861B5973}" type="slidenum">
              <a:rPr lang="zh-CN" altLang="en-US"/>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ChangeArrowheads="1" noTextEdit="1"/>
          </p:cNvSpPr>
          <p:nvPr>
            <p:ph type="sldImg" idx="4294967295"/>
          </p:nvPr>
        </p:nvSpPr>
        <p:spPr>
          <a:ln>
            <a:miter lim="800000"/>
          </a:ln>
        </p:spPr>
      </p:sp>
      <p:sp>
        <p:nvSpPr>
          <p:cNvPr id="89090" name="备注占位符 2"/>
          <p:cNvSpPr>
            <a:spLocks noGrp="1" noChangeArrowheads="1"/>
          </p:cNvSpPr>
          <p:nvPr>
            <p:ph type="body" idx="4294967295"/>
          </p:nvPr>
        </p:nvSpPr>
        <p:spPr/>
        <p:txBody>
          <a:bodyPr/>
          <a:lstStyle/>
          <a:p>
            <a:endParaRPr lang="zh-CN" altLang="en-US" smtClean="0"/>
          </a:p>
        </p:txBody>
      </p:sp>
      <p:sp>
        <p:nvSpPr>
          <p:cNvPr id="890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D3AD1C-0EE6-4EDB-BF77-E8F957CCF33A}" type="slidenum">
              <a:rPr lang="zh-CN" altLang="en-US"/>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B0641E-30D7-4C4D-BDAB-1998A9182BB9}" type="slidenum">
              <a:rPr lang="zh-CN" altLang="en-US"/>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noTextEdit="1"/>
          </p:cNvSpPr>
          <p:nvPr>
            <p:ph type="sldImg" idx="4294967295"/>
          </p:nvPr>
        </p:nvSpPr>
        <p:spPr>
          <a:ln>
            <a:miter lim="800000"/>
          </a:ln>
        </p:spPr>
      </p:sp>
      <p:sp>
        <p:nvSpPr>
          <p:cNvPr id="91138" name="备注占位符 2"/>
          <p:cNvSpPr>
            <a:spLocks noGrp="1" noChangeArrowheads="1"/>
          </p:cNvSpPr>
          <p:nvPr>
            <p:ph type="body" idx="4294967295"/>
          </p:nvPr>
        </p:nvSpPr>
        <p:spPr/>
        <p:txBody>
          <a:bodyPr/>
          <a:lstStyle/>
          <a:p>
            <a:endParaRPr lang="zh-CN" altLang="en-US" smtClean="0"/>
          </a:p>
        </p:txBody>
      </p:sp>
      <p:sp>
        <p:nvSpPr>
          <p:cNvPr id="911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2BF94-D7AA-4029-AB5F-C65A1A38A45D}" type="slidenum">
              <a:rPr lang="zh-CN" altLang="en-US"/>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ChangeArrowheads="1" noTextEdit="1"/>
          </p:cNvSpPr>
          <p:nvPr>
            <p:ph type="sldImg" idx="4294967295"/>
          </p:nvPr>
        </p:nvSpPr>
        <p:spPr>
          <a:ln>
            <a:miter lim="800000"/>
          </a:ln>
        </p:spPr>
      </p:sp>
      <p:sp>
        <p:nvSpPr>
          <p:cNvPr id="93186" name="备注占位符 2"/>
          <p:cNvSpPr>
            <a:spLocks noGrp="1" noChangeArrowheads="1"/>
          </p:cNvSpPr>
          <p:nvPr>
            <p:ph type="body" idx="4294967295"/>
          </p:nvPr>
        </p:nvSpPr>
        <p:spPr/>
        <p:txBody>
          <a:bodyPr/>
          <a:lstStyle/>
          <a:p>
            <a:endParaRPr lang="zh-CN" altLang="en-US" smtClean="0"/>
          </a:p>
        </p:txBody>
      </p:sp>
      <p:sp>
        <p:nvSpPr>
          <p:cNvPr id="931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BDB6BCC-02E0-4334-B8FF-F7603BB23A4E}" type="slidenum">
              <a:rPr lang="zh-CN" altLang="en-US"/>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ChangeArrowheads="1" noTextEdit="1"/>
          </p:cNvSpPr>
          <p:nvPr>
            <p:ph type="sldImg" idx="4294967295"/>
          </p:nvPr>
        </p:nvSpPr>
        <p:spPr>
          <a:ln>
            <a:miter lim="800000"/>
          </a:ln>
        </p:spPr>
      </p:sp>
      <p:sp>
        <p:nvSpPr>
          <p:cNvPr id="95234" name="备注占位符 2"/>
          <p:cNvSpPr>
            <a:spLocks noGrp="1" noChangeArrowheads="1"/>
          </p:cNvSpPr>
          <p:nvPr>
            <p:ph type="body" idx="4294967295"/>
          </p:nvPr>
        </p:nvSpPr>
        <p:spPr/>
        <p:txBody>
          <a:bodyPr/>
          <a:lstStyle/>
          <a:p>
            <a:endParaRPr lang="zh-CN" altLang="en-US" smtClean="0"/>
          </a:p>
        </p:txBody>
      </p:sp>
      <p:sp>
        <p:nvSpPr>
          <p:cNvPr id="952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B416BE-8A91-4060-A43A-BBE391FD2E63}" type="slidenum">
              <a:rPr lang="zh-CN" altLang="en-US"/>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noTextEdit="1"/>
          </p:cNvSpPr>
          <p:nvPr>
            <p:ph type="sldImg" idx="4294967295"/>
          </p:nvPr>
        </p:nvSpPr>
        <p:spPr>
          <a:ln>
            <a:miter lim="800000"/>
          </a:ln>
        </p:spPr>
      </p:sp>
      <p:sp>
        <p:nvSpPr>
          <p:cNvPr id="97282" name="备注占位符 2"/>
          <p:cNvSpPr>
            <a:spLocks noGrp="1" noChangeArrowheads="1"/>
          </p:cNvSpPr>
          <p:nvPr>
            <p:ph type="body" idx="4294967295"/>
          </p:nvPr>
        </p:nvSpPr>
        <p:spPr/>
        <p:txBody>
          <a:bodyPr/>
          <a:lstStyle/>
          <a:p>
            <a:endParaRPr lang="zh-CN" altLang="en-US" smtClean="0"/>
          </a:p>
        </p:txBody>
      </p:sp>
      <p:sp>
        <p:nvSpPr>
          <p:cNvPr id="972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C5ACF6-40C4-41E1-95D0-6810E51407D4}" type="slidenum">
              <a:rPr lang="zh-CN" altLang="en-US"/>
              <a:t>44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ChangeArrowheads="1" noTextEdit="1"/>
          </p:cNvSpPr>
          <p:nvPr>
            <p:ph type="sldImg" idx="4294967295"/>
          </p:nvPr>
        </p:nvSpPr>
        <p:spPr>
          <a:ln>
            <a:miter lim="800000"/>
          </a:ln>
        </p:spPr>
      </p:sp>
      <p:sp>
        <p:nvSpPr>
          <p:cNvPr id="99330" name="备注占位符 2"/>
          <p:cNvSpPr>
            <a:spLocks noGrp="1" noChangeArrowheads="1"/>
          </p:cNvSpPr>
          <p:nvPr>
            <p:ph type="body" idx="4294967295"/>
          </p:nvPr>
        </p:nvSpPr>
        <p:spPr/>
        <p:txBody>
          <a:bodyPr/>
          <a:lstStyle/>
          <a:p>
            <a:endParaRPr lang="zh-CN" altLang="en-US" smtClean="0"/>
          </a:p>
        </p:txBody>
      </p:sp>
      <p:sp>
        <p:nvSpPr>
          <p:cNvPr id="9933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DB814C-0B08-4B58-80B1-00BF99EA9738}" type="slidenum">
              <a:rPr lang="zh-CN" altLang="en-US"/>
              <a:t>45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ChangeArrowheads="1" noTextEdit="1"/>
          </p:cNvSpPr>
          <p:nvPr>
            <p:ph type="sldImg" idx="4294967295"/>
          </p:nvPr>
        </p:nvSpPr>
        <p:spPr>
          <a:ln>
            <a:miter lim="800000"/>
          </a:ln>
        </p:spPr>
      </p:sp>
      <p:sp>
        <p:nvSpPr>
          <p:cNvPr id="101378" name="备注占位符 2"/>
          <p:cNvSpPr>
            <a:spLocks noGrp="1" noChangeArrowheads="1"/>
          </p:cNvSpPr>
          <p:nvPr>
            <p:ph type="body" idx="4294967295"/>
          </p:nvPr>
        </p:nvSpPr>
        <p:spPr/>
        <p:txBody>
          <a:bodyPr/>
          <a:lstStyle/>
          <a:p>
            <a:endParaRPr lang="zh-CN" altLang="en-US" smtClean="0"/>
          </a:p>
        </p:txBody>
      </p:sp>
      <p:sp>
        <p:nvSpPr>
          <p:cNvPr id="10137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2099B3-F6F6-4EEF-B04D-0CA125E02348}" type="slidenum">
              <a:rPr lang="zh-CN" altLang="en-US"/>
              <a:t>46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noChangeArrowheads="1" noTextEdit="1"/>
          </p:cNvSpPr>
          <p:nvPr>
            <p:ph type="sldImg" idx="4294967295"/>
          </p:nvPr>
        </p:nvSpPr>
        <p:spPr>
          <a:ln>
            <a:miter lim="800000"/>
          </a:ln>
        </p:spPr>
      </p:sp>
      <p:sp>
        <p:nvSpPr>
          <p:cNvPr id="103426" name="备注占位符 2"/>
          <p:cNvSpPr>
            <a:spLocks noGrp="1" noChangeArrowheads="1"/>
          </p:cNvSpPr>
          <p:nvPr>
            <p:ph type="body" idx="4294967295"/>
          </p:nvPr>
        </p:nvSpPr>
        <p:spPr/>
        <p:txBody>
          <a:bodyPr/>
          <a:lstStyle/>
          <a:p>
            <a:endParaRPr lang="zh-CN" altLang="en-US" smtClean="0"/>
          </a:p>
        </p:txBody>
      </p:sp>
      <p:sp>
        <p:nvSpPr>
          <p:cNvPr id="10342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5776DE-9934-47B6-A15A-E1018CDE2924}" type="slidenum">
              <a:rPr lang="zh-CN" altLang="en-US"/>
              <a:t>47</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noChangeArrowheads="1" noTextEdit="1"/>
          </p:cNvSpPr>
          <p:nvPr>
            <p:ph type="sldImg" idx="4294967295"/>
          </p:nvPr>
        </p:nvSpPr>
        <p:spPr>
          <a:ln>
            <a:miter lim="800000"/>
          </a:ln>
        </p:spPr>
      </p:sp>
      <p:sp>
        <p:nvSpPr>
          <p:cNvPr id="105474" name="备注占位符 2"/>
          <p:cNvSpPr>
            <a:spLocks noGrp="1" noChangeArrowheads="1"/>
          </p:cNvSpPr>
          <p:nvPr>
            <p:ph type="body" idx="4294967295"/>
          </p:nvPr>
        </p:nvSpPr>
        <p:spPr/>
        <p:txBody>
          <a:bodyPr/>
          <a:lstStyle/>
          <a:p>
            <a:endParaRPr lang="zh-CN" altLang="en-US" smtClean="0"/>
          </a:p>
        </p:txBody>
      </p:sp>
      <p:sp>
        <p:nvSpPr>
          <p:cNvPr id="10547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ED8C212-9BC2-4069-B0DC-E833524B057E}" type="slidenum">
              <a:rPr lang="zh-CN" altLang="en-US"/>
              <a:t>48</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p:cNvSpPr>
            <a:spLocks noGrp="1" noRot="1" noChangeAspect="1" noChangeArrowheads="1" noTextEdit="1"/>
          </p:cNvSpPr>
          <p:nvPr>
            <p:ph type="sldImg" idx="4294967295"/>
          </p:nvPr>
        </p:nvSpPr>
        <p:spPr>
          <a:ln>
            <a:miter lim="800000"/>
          </a:ln>
        </p:spPr>
      </p:sp>
      <p:sp>
        <p:nvSpPr>
          <p:cNvPr id="107522" name="备注占位符 2"/>
          <p:cNvSpPr>
            <a:spLocks noGrp="1" noChangeArrowheads="1"/>
          </p:cNvSpPr>
          <p:nvPr>
            <p:ph type="body" idx="4294967295"/>
          </p:nvPr>
        </p:nvSpPr>
        <p:spPr/>
        <p:txBody>
          <a:bodyPr/>
          <a:lstStyle/>
          <a:p>
            <a:endParaRPr lang="zh-CN" altLang="en-US" smtClean="0"/>
          </a:p>
        </p:txBody>
      </p:sp>
      <p:sp>
        <p:nvSpPr>
          <p:cNvPr id="10752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DC56FCC-4863-4907-BDA1-ABB30C4160F3}" type="slidenum">
              <a:rPr lang="zh-CN" altLang="en-US"/>
              <a:t>49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noChangeArrowheads="1" noTextEdit="1"/>
          </p:cNvSpPr>
          <p:nvPr>
            <p:ph type="sldImg" idx="4294967295"/>
          </p:nvPr>
        </p:nvSpPr>
        <p:spPr>
          <a:ln>
            <a:miter lim="800000"/>
          </a:ln>
        </p:spPr>
      </p:sp>
      <p:sp>
        <p:nvSpPr>
          <p:cNvPr id="109570" name="备注占位符 2"/>
          <p:cNvSpPr>
            <a:spLocks noGrp="1" noChangeArrowheads="1"/>
          </p:cNvSpPr>
          <p:nvPr>
            <p:ph type="body" idx="4294967295"/>
          </p:nvPr>
        </p:nvSpPr>
        <p:spPr/>
        <p:txBody>
          <a:bodyPr/>
          <a:lstStyle/>
          <a:p>
            <a:endParaRPr lang="zh-CN" altLang="en-US" smtClean="0"/>
          </a:p>
        </p:txBody>
      </p:sp>
      <p:sp>
        <p:nvSpPr>
          <p:cNvPr id="10957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C16223-A8F7-4DC6-8ADB-139823A01200}" type="slidenum">
              <a:rPr lang="zh-CN" altLang="en-US"/>
              <a:t>50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1192F-8726-47FB-A739-2EA78629E7F4}" type="slidenum">
              <a:rPr lang="zh-CN" altLang="en-US"/>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31CE02-DA2A-491B-91D5-A4FEFDE1FAB3}"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550EB5-6D5E-4E4D-997C-7FB128902B8F}"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E0F52F-142F-4815-B15C-7E5E5EDFEDE1}" type="slidenum">
              <a:rPr lang="zh-CN" altLang="en-US"/>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0256CC-0458-448A-B980-B66B13A0E9C9}"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5B9D8E27-67D9-4F77-90D6-9FD9B1785121}"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675D6A0A-81A0-41F5-BA27-AF55EB9F52A5}"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EEA924DA-072F-47B0-A726-1A30928E50F1}"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149510"/>
            <a:ext cx="91440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lnSpc>
                <a:spcPct val="150000"/>
              </a:lnSpc>
              <a:spcAft>
                <a:spcPts val="0"/>
              </a:spcAft>
              <a:defRPr/>
            </a:pPr>
            <a:r>
              <a:rPr lang="en-US" altLang="zh-CN" sz="3600" b="1" kern="100" dirty="0">
                <a:latin typeface="Times New Roman" panose="02020603050405020304"/>
                <a:cs typeface="Courier New" panose="02070309020205020404"/>
              </a:rPr>
              <a:t>Unit 3</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cs typeface="Courier New" panose="02070309020205020404"/>
              </a:rPr>
              <a:t>The Internet</a:t>
            </a:r>
            <a:endParaRPr lang="zh-CN" altLang="zh-CN" sz="3000" kern="100" dirty="0">
              <a:latin typeface="宋体" panose="02010600030101010101" pitchFamily="2" charset="-122"/>
              <a:cs typeface="Courier New" panose="02070309020205020404"/>
            </a:endParaRPr>
          </a:p>
        </p:txBody>
      </p:sp>
      <p:pic>
        <p:nvPicPr>
          <p:cNvPr id="4" name="Picture 4" descr="网络"/>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30597" y="2116931"/>
            <a:ext cx="19097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2440360" y="2733770"/>
            <a:ext cx="5534050"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a:latin typeface="宋体" panose="02010600030101010101" pitchFamily="2" charset="-122"/>
                <a:cs typeface="Times New Roman" panose="02020603050405020304"/>
              </a:rPr>
              <a:t>Ⅲ</a:t>
            </a:r>
            <a:r>
              <a:rPr lang="zh-CN"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Reading and Thinking</a:t>
            </a:r>
            <a:r>
              <a:rPr lang="en-US" altLang="zh-CN" sz="2400" kern="100" dirty="0">
                <a:latin typeface="Times New Roman" panose="02020603050405020304"/>
                <a:cs typeface="Courier New" panose="02070309020205020404"/>
              </a:rPr>
              <a:t>(</a:t>
            </a:r>
            <a:r>
              <a:rPr lang="en-US" altLang="zh-CN" sz="2400" b="1" kern="100" dirty="0">
                <a:latin typeface="Times New Roman" panose="02020603050405020304"/>
                <a:cs typeface="Courier New" panose="02070309020205020404"/>
              </a:rPr>
              <a:t>2</a:t>
            </a:r>
            <a:r>
              <a:rPr lang="en-US" altLang="zh-CN" sz="2400" kern="100" dirty="0">
                <a:latin typeface="Times New Roman" panose="02020603050405020304"/>
                <a:cs typeface="Courier New" panose="02070309020205020404"/>
              </a:rPr>
              <a:t>)</a:t>
            </a:r>
            <a:endParaRPr lang="zh-CN" altLang="zh-CN" sz="2400" kern="100" dirty="0">
              <a:latin typeface="宋体" panose="02010600030101010101" pitchFamily="2" charset="-122"/>
              <a:cs typeface="Courier New" panose="02070309020205020404"/>
            </a:endParaRPr>
          </a:p>
        </p:txBody>
      </p:sp>
      <p:sp>
        <p:nvSpPr>
          <p:cNvPr id="6" name="矩形 5"/>
          <p:cNvSpPr/>
          <p:nvPr/>
        </p:nvSpPr>
        <p:spPr>
          <a:xfrm>
            <a:off x="0" y="4487331"/>
            <a:ext cx="9144000" cy="372745"/>
          </a:xfrm>
          <a:prstGeom prst="rect">
            <a:avLst/>
          </a:prstGeom>
        </p:spPr>
        <p:txBody>
          <a:bodyPr wrap="square" lIns="68580" tIns="34290" rIns="68580" bIns="34290">
            <a:spAutoFit/>
          </a:bodyPr>
          <a:lstStyle/>
          <a:p>
            <a:pPr marL="257175" indent="-257175" algn="ctr">
              <a:lnSpc>
                <a:spcPct val="110000"/>
              </a:lnSpc>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1"/>
          <p:cNvSpPr>
            <a:spLocks noChangeArrowheads="1"/>
          </p:cNvSpPr>
          <p:nvPr/>
        </p:nvSpPr>
        <p:spPr bwMode="auto">
          <a:xfrm>
            <a:off x="251222" y="885825"/>
            <a:ext cx="8428434" cy="394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40000"/>
              </a:lnSpc>
              <a:spcAft>
                <a:spcPts val="0"/>
              </a:spcAft>
              <a:defRPr/>
            </a:pPr>
            <a:r>
              <a:rPr lang="en-US" altLang="zh-CN" b="1" kern="100" dirty="0">
                <a:latin typeface="Times New Roman" panose="02020603050405020304"/>
                <a:cs typeface="Courier New" panose="02070309020205020404"/>
              </a:rPr>
              <a:t>Understanding in context</a:t>
            </a:r>
          </a:p>
          <a:p>
            <a:pPr algn="ctr">
              <a:lnSpc>
                <a:spcPct val="140000"/>
              </a:lnSpc>
              <a:spcAft>
                <a:spcPts val="0"/>
              </a:spcAft>
              <a:defRPr/>
            </a:pPr>
            <a:r>
              <a:rPr lang="en-US" altLang="zh-CN" b="1" kern="100" dirty="0">
                <a:latin typeface="Times New Roman" panose="02020603050405020304"/>
                <a:cs typeface="Courier New" panose="02070309020205020404"/>
              </a:rPr>
              <a:t>STRONGER TOGETHER</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ctr">
              <a:lnSpc>
                <a:spcPct val="140000"/>
              </a:lnSpc>
              <a:spcAft>
                <a:spcPts val="0"/>
              </a:spcAft>
              <a:defRPr/>
            </a:pPr>
            <a:r>
              <a:rPr lang="en-US" altLang="zh-CN" b="1" kern="100" dirty="0">
                <a:latin typeface="Times New Roman" panose="02020603050405020304"/>
                <a:cs typeface="Courier New" panose="02070309020205020404"/>
              </a:rPr>
              <a:t>HOW WE HAVE BEEN CHANGED BY THE INTERNET</a:t>
            </a:r>
            <a:endParaRPr lang="zh-CN" altLang="zh-CN" kern="100" dirty="0">
              <a:latin typeface="宋体" panose="02010600030101010101" pitchFamily="2" charset="-122"/>
              <a:cs typeface="Courier New" panose="02070309020205020404"/>
            </a:endParaRPr>
          </a:p>
          <a:p>
            <a:pPr indent="485775" algn="just">
              <a:lnSpc>
                <a:spcPct val="140000"/>
              </a:lnSpc>
              <a:spcAft>
                <a:spcPts val="0"/>
              </a:spcAft>
              <a:defRPr/>
            </a:pPr>
            <a:r>
              <a:rPr lang="en-US" altLang="zh-CN" kern="100" dirty="0">
                <a:latin typeface="Times New Roman" panose="02020603050405020304"/>
                <a:cs typeface="Courier New" panose="02070309020205020404"/>
              </a:rPr>
              <a:t>Much has been written about the wonders of the World Wide </a:t>
            </a:r>
            <a:r>
              <a:rPr lang="en-US" altLang="zh-CN" kern="100" dirty="0" err="1">
                <a:latin typeface="Times New Roman" panose="02020603050405020304"/>
                <a:cs typeface="Courier New" panose="02070309020205020404"/>
              </a:rPr>
              <a:t>Web.There</a:t>
            </a:r>
            <a:r>
              <a:rPr lang="en-US" altLang="zh-CN" kern="100" dirty="0">
                <a:latin typeface="Times New Roman" panose="02020603050405020304"/>
                <a:cs typeface="Courier New" panose="02070309020205020404"/>
              </a:rPr>
              <a:t> are countless articles telling us how the Internet has made our lives more </a:t>
            </a:r>
            <a:r>
              <a:rPr lang="en-US" altLang="zh-CN" b="1" kern="100" dirty="0" err="1">
                <a:latin typeface="Times New Roman" panose="02020603050405020304"/>
                <a:cs typeface="Courier New" panose="02070309020205020404"/>
              </a:rPr>
              <a:t>convenient</a:t>
            </a:r>
            <a:r>
              <a:rPr lang="en-US" altLang="zh-CN" kern="100" dirty="0" err="1">
                <a:latin typeface="Times New Roman" panose="02020603050405020304"/>
                <a:cs typeface="Courier New" panose="02070309020205020404"/>
              </a:rPr>
              <a:t>.We</a:t>
            </a:r>
            <a:r>
              <a:rPr lang="en-US" altLang="zh-CN" kern="100" dirty="0">
                <a:latin typeface="Times New Roman" panose="02020603050405020304"/>
                <a:cs typeface="Courier New" panose="02070309020205020404"/>
              </a:rPr>
              <a:t> no long have to wait in line or carry cash around when we go </a:t>
            </a:r>
            <a:r>
              <a:rPr lang="en-US" altLang="zh-CN" kern="100" dirty="0" err="1">
                <a:latin typeface="Times New Roman" panose="02020603050405020304"/>
                <a:cs typeface="Courier New" panose="02070309020205020404"/>
              </a:rPr>
              <a:t>shopping.We</a:t>
            </a:r>
            <a:r>
              <a:rPr lang="en-US" altLang="zh-CN" kern="100" dirty="0">
                <a:latin typeface="Times New Roman" panose="02020603050405020304"/>
                <a:cs typeface="Courier New" panose="02070309020205020404"/>
              </a:rPr>
              <a:t> can get the most </a:t>
            </a:r>
            <a:r>
              <a:rPr lang="en-US" altLang="zh-CN" b="1" kern="100" dirty="0">
                <a:latin typeface="Times New Roman" panose="02020603050405020304"/>
                <a:cs typeface="Courier New" panose="02070309020205020404"/>
              </a:rPr>
              <a:t>updated</a:t>
            </a:r>
            <a:r>
              <a:rPr lang="en-US" altLang="zh-CN" kern="100" dirty="0">
                <a:latin typeface="Times New Roman" panose="02020603050405020304"/>
                <a:cs typeface="Courier New" panose="02070309020205020404"/>
              </a:rPr>
              <a:t> information from large </a:t>
            </a:r>
            <a:r>
              <a:rPr lang="en-US" altLang="zh-CN" kern="100" dirty="0" err="1">
                <a:latin typeface="Times New Roman" panose="02020603050405020304"/>
                <a:cs typeface="Courier New" panose="02070309020205020404"/>
              </a:rPr>
              <a:t>databases.We</a:t>
            </a:r>
            <a:r>
              <a:rPr lang="en-US" altLang="zh-CN" kern="100" dirty="0">
                <a:latin typeface="Times New Roman" panose="02020603050405020304"/>
                <a:cs typeface="Courier New" panose="02070309020205020404"/>
              </a:rPr>
              <a:t> can download software, documents, and images whenever we need </a:t>
            </a:r>
            <a:r>
              <a:rPr lang="en-US" altLang="zh-CN" kern="100" dirty="0" err="1">
                <a:latin typeface="Times New Roman" panose="02020603050405020304"/>
                <a:cs typeface="Courier New" panose="02070309020205020404"/>
              </a:rPr>
              <a:t>them.But</a:t>
            </a:r>
            <a:r>
              <a:rPr lang="en-US" altLang="zh-CN" kern="100" dirty="0">
                <a:latin typeface="Times New Roman" panose="02020603050405020304"/>
                <a:cs typeface="Courier New" panose="02070309020205020404"/>
              </a:rPr>
              <a:t> the Internet has done much more for people than simply make life more </a:t>
            </a:r>
            <a:r>
              <a:rPr lang="en-US" altLang="zh-CN" kern="100" dirty="0" err="1">
                <a:latin typeface="Times New Roman" panose="02020603050405020304"/>
                <a:cs typeface="Courier New" panose="02070309020205020404"/>
              </a:rPr>
              <a:t>convenient.People’s</a:t>
            </a:r>
            <a:r>
              <a:rPr lang="en-US" altLang="zh-CN" kern="100" dirty="0">
                <a:latin typeface="Times New Roman" panose="02020603050405020304"/>
                <a:cs typeface="Courier New" panose="02070309020205020404"/>
              </a:rPr>
              <a:t> lives have been changed by online communities and social </a:t>
            </a:r>
            <a:r>
              <a:rPr lang="en-US" altLang="zh-CN" b="1" kern="100" dirty="0">
                <a:latin typeface="Times New Roman" panose="02020603050405020304"/>
                <a:cs typeface="Courier New" panose="02070309020205020404"/>
              </a:rPr>
              <a:t>networks</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pic>
        <p:nvPicPr>
          <p:cNvPr id="26626" name="Picture 5" descr="课文整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78607" y="400050"/>
            <a:ext cx="859988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1"/>
          <p:cNvSpPr>
            <a:spLocks noChangeArrowheads="1"/>
          </p:cNvSpPr>
          <p:nvPr/>
        </p:nvSpPr>
        <p:spPr bwMode="auto">
          <a:xfrm>
            <a:off x="355997" y="100488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21507" name="矩形 11"/>
          <p:cNvSpPr>
            <a:spLocks noChangeArrowheads="1"/>
          </p:cNvSpPr>
          <p:nvPr/>
        </p:nvSpPr>
        <p:spPr bwMode="auto">
          <a:xfrm>
            <a:off x="359569" y="1433512"/>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en-US" altLang="zh-CN" kern="100" dirty="0">
                <a:latin typeface="Times New Roman" panose="02020603050405020304"/>
                <a:ea typeface="楷体_GB2312"/>
                <a:cs typeface="Courier New" panose="02070309020205020404"/>
              </a:rPr>
              <a:t>World Wide Web</a:t>
            </a:r>
            <a:r>
              <a:rPr lang="zh-CN" altLang="zh-CN" kern="100" dirty="0">
                <a:latin typeface="Times New Roman" panose="02020603050405020304"/>
                <a:ea typeface="楷体_GB2312"/>
                <a:cs typeface="Times New Roman" panose="02020603050405020304"/>
              </a:rPr>
              <a:t>的意思是环球网，又称万维网，通常缩写为</a:t>
            </a:r>
            <a:r>
              <a:rPr lang="en-US" altLang="zh-CN" kern="100" dirty="0">
                <a:latin typeface="Times New Roman" panose="02020603050405020304"/>
                <a:ea typeface="楷体_GB2312"/>
                <a:cs typeface="Courier New" panose="02070309020205020404"/>
              </a:rPr>
              <a:t>www</a:t>
            </a:r>
            <a:r>
              <a:rPr lang="zh-CN" altLang="zh-CN" kern="100" dirty="0">
                <a:latin typeface="Times New Roman" panose="02020603050405020304"/>
                <a:ea typeface="楷体_GB2312"/>
                <a:cs typeface="Times New Roman" panose="02020603050405020304"/>
              </a:rPr>
              <a:t>或</a:t>
            </a:r>
            <a:r>
              <a:rPr lang="en-US" altLang="zh-CN" kern="100" dirty="0">
                <a:latin typeface="Times New Roman" panose="02020603050405020304"/>
                <a:ea typeface="楷体_GB2312"/>
                <a:cs typeface="Courier New" panose="02070309020205020404"/>
              </a:rPr>
              <a:t>w3</a:t>
            </a:r>
            <a:r>
              <a:rPr lang="zh-CN" altLang="zh-CN" kern="100" dirty="0">
                <a:latin typeface="Times New Roman" panose="02020603050405020304"/>
                <a:ea typeface="楷体_GB2312"/>
                <a:cs typeface="Times New Roman" panose="02020603050405020304"/>
              </a:rPr>
              <a:t>，有时简称</a:t>
            </a:r>
            <a:r>
              <a:rPr lang="en-US" altLang="zh-CN" kern="100" dirty="0">
                <a:latin typeface="Times New Roman" panose="02020603050405020304"/>
                <a:ea typeface="楷体_GB2312"/>
                <a:cs typeface="Courier New" panose="02070309020205020404"/>
              </a:rPr>
              <a:t>Web</a:t>
            </a:r>
            <a:r>
              <a:rPr lang="zh-CN" altLang="zh-CN" kern="100" dirty="0">
                <a:latin typeface="Times New Roman" panose="02020603050405020304"/>
                <a:ea typeface="楷体_GB2312"/>
                <a:cs typeface="Times New Roman" panose="02020603050405020304"/>
              </a:rPr>
              <a:t>。它是一个由许多互相链接的超文本组成的系统，通过互联网访问。万维网的发明者是英国的蒂姆·伯纳斯·李。</a:t>
            </a:r>
            <a:r>
              <a:rPr lang="en-US" altLang="zh-CN" kern="100" dirty="0">
                <a:latin typeface="Times New Roman" panose="02020603050405020304"/>
                <a:ea typeface="楷体_GB2312"/>
                <a:cs typeface="Courier New" panose="02070309020205020404"/>
              </a:rPr>
              <a:t>1991</a:t>
            </a:r>
            <a:r>
              <a:rPr lang="zh-CN" altLang="zh-CN" kern="100" dirty="0">
                <a:latin typeface="Times New Roman" panose="02020603050405020304"/>
                <a:ea typeface="楷体_GB2312"/>
                <a:cs typeface="Times New Roman" panose="02020603050405020304"/>
              </a:rPr>
              <a:t>年末，他把欧洲核物理实验室的服务器与成长中的因特网连接起来，从而诞生了万维网。</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1.convenient </a:t>
            </a:r>
            <a:r>
              <a:rPr lang="en-US" altLang="zh-CN" b="1" i="1" kern="100" dirty="0">
                <a:latin typeface="Times New Roman" panose="02020603050405020304"/>
              </a:rPr>
              <a:t>adj</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方便的；近便的　</a:t>
            </a:r>
            <a:r>
              <a:rPr lang="en-US" altLang="zh-CN" b="1" kern="100" dirty="0">
                <a:latin typeface="Times New Roman" panose="02020603050405020304"/>
                <a:ea typeface="黑体" panose="02010609060101010101" charset="-122"/>
              </a:rPr>
              <a:t>convenience </a:t>
            </a:r>
            <a:r>
              <a:rPr lang="en-US" altLang="zh-CN" b="1" i="1" kern="100" dirty="0">
                <a:latin typeface="Times New Roman" panose="02020603050405020304"/>
                <a:ea typeface="黑体" panose="02010609060101010101" charset="-122"/>
              </a:rPr>
              <a:t>n</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方便；便利</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2531" name="矩形 11"/>
          <p:cNvSpPr>
            <a:spLocks noChangeArrowheads="1"/>
          </p:cNvSpPr>
          <p:nvPr/>
        </p:nvSpPr>
        <p:spPr bwMode="auto">
          <a:xfrm>
            <a:off x="454819" y="11132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convenient</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If it’s </a:t>
            </a:r>
            <a:r>
              <a:rPr lang="en-US" altLang="zh-CN" b="1" kern="100" dirty="0">
                <a:latin typeface="Times New Roman" panose="02020603050405020304"/>
                <a:cs typeface="Courier New" panose="02070309020205020404"/>
              </a:rPr>
              <a:t>convenient for you, </a:t>
            </a:r>
            <a:r>
              <a:rPr lang="en-US" altLang="zh-CN" kern="100" dirty="0">
                <a:latin typeface="Times New Roman" panose="02020603050405020304"/>
                <a:cs typeface="Courier New" panose="02070309020205020404"/>
              </a:rPr>
              <a:t>let’s meet at 8</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30 outside the school gate.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如果你方便的话，我们</a:t>
            </a:r>
            <a:r>
              <a:rPr lang="en-US" altLang="zh-CN" kern="100" dirty="0">
                <a:latin typeface="Times New Roman" panose="02020603050405020304"/>
                <a:cs typeface="Courier New" panose="02070309020205020404"/>
              </a:rPr>
              <a:t>8</a:t>
            </a:r>
            <a:r>
              <a:rPr lang="zh-CN" altLang="zh-CN" kern="100" dirty="0">
                <a:latin typeface="Times New Roman" panose="02020603050405020304"/>
                <a:cs typeface="Times New Roman" panose="02020603050405020304"/>
              </a:rPr>
              <a:t>点半在校门口见。</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Besides, on some occasions, it is more </a:t>
            </a:r>
            <a:r>
              <a:rPr lang="en-US" altLang="zh-CN" b="1" kern="100" dirty="0">
                <a:latin typeface="Times New Roman" panose="02020603050405020304"/>
                <a:cs typeface="Courier New" panose="02070309020205020404"/>
              </a:rPr>
              <a:t>convenient to use</a:t>
            </a:r>
            <a:r>
              <a:rPr lang="en-US" altLang="zh-CN" kern="100" dirty="0">
                <a:latin typeface="Times New Roman" panose="02020603050405020304"/>
                <a:cs typeface="Courier New" panose="02070309020205020404"/>
              </a:rPr>
              <a:t> English words.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此外，在某些情况下，使用英语词汇更方便。</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Please send her the book </a:t>
            </a:r>
            <a:r>
              <a:rPr lang="en-US" altLang="zh-CN" b="1" kern="100" dirty="0">
                <a:latin typeface="Times New Roman" panose="02020603050405020304"/>
                <a:cs typeface="Courier New" panose="02070309020205020404"/>
              </a:rPr>
              <a:t>at your convenience</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这本书，请你方便时捎给她。</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be convenient ____________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某人方便时</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某物很便利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 convenient ____________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做某事很方便或合适</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 one’s convenience  </a:t>
            </a:r>
            <a:r>
              <a:rPr lang="zh-CN" altLang="zh-CN" kern="100" dirty="0">
                <a:latin typeface="Times New Roman" panose="02020603050405020304"/>
                <a:cs typeface="Times New Roman" panose="02020603050405020304"/>
              </a:rPr>
              <a:t>在某人方便时</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2432448" y="1569244"/>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to/for</a:t>
            </a:r>
            <a:endParaRPr lang="zh-CN" altLang="en-US" dirty="0"/>
          </a:p>
        </p:txBody>
      </p:sp>
      <p:sp>
        <p:nvSpPr>
          <p:cNvPr id="4" name="矩形 3"/>
          <p:cNvSpPr/>
          <p:nvPr/>
        </p:nvSpPr>
        <p:spPr>
          <a:xfrm>
            <a:off x="2472929" y="1997869"/>
            <a:ext cx="60657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do</a:t>
            </a:r>
            <a:endParaRPr lang="zh-CN" altLang="en-US" dirty="0"/>
          </a:p>
        </p:txBody>
      </p:sp>
      <p:sp>
        <p:nvSpPr>
          <p:cNvPr id="5" name="矩形 4"/>
          <p:cNvSpPr/>
          <p:nvPr/>
        </p:nvSpPr>
        <p:spPr>
          <a:xfrm>
            <a:off x="1253729" y="2399110"/>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11"/>
          <p:cNvSpPr>
            <a:spLocks noChangeArrowheads="1"/>
          </p:cNvSpPr>
          <p:nvPr/>
        </p:nvSpPr>
        <p:spPr bwMode="auto">
          <a:xfrm>
            <a:off x="366713" y="453628"/>
            <a:ext cx="8428435"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词块积累</a:t>
            </a:r>
            <a:r>
              <a:rPr lang="en-US" altLang="zh-CN" dirty="0">
                <a:latin typeface="Times New Roman" panose="02020603050405020304" pitchFamily="18" charset="0"/>
                <a:ea typeface="黑体" panose="02010609060101010101" charset="-122"/>
              </a:rPr>
              <a:t>]</a:t>
            </a:r>
          </a:p>
          <a:p>
            <a:pPr algn="just">
              <a:lnSpc>
                <a:spcPct val="150000"/>
              </a:lnSpc>
            </a:pPr>
            <a:r>
              <a:rPr lang="en-US" altLang="zh-CN" dirty="0">
                <a:solidFill>
                  <a:srgbClr val="000000"/>
                </a:solidFill>
                <a:latin typeface="Times New Roman" panose="02020603050405020304" pitchFamily="18" charset="0"/>
                <a:ea typeface="楷体_GB2312"/>
                <a:cs typeface="楷体_GB2312"/>
              </a:rPr>
              <a:t>convenience store</a:t>
            </a:r>
            <a:r>
              <a:rPr lang="zh-CN" altLang="zh-CN" dirty="0">
                <a:solidFill>
                  <a:srgbClr val="000000"/>
                </a:solidFill>
                <a:latin typeface="Times New Roman" panose="02020603050405020304" pitchFamily="18" charset="0"/>
                <a:ea typeface="楷体_GB2312"/>
                <a:cs typeface="楷体_GB2312"/>
              </a:rPr>
              <a:t>　便利店</a:t>
            </a:r>
            <a:endParaRPr lang="zh-CN" altLang="zh-CN" dirty="0">
              <a:solidFill>
                <a:srgbClr val="000000"/>
              </a:solidFill>
              <a:latin typeface="宋体" panose="02010600030101010101" pitchFamily="2" charset="-122"/>
              <a:ea typeface="楷体_GB2312"/>
              <a:cs typeface="楷体_GB2312"/>
            </a:endParaRPr>
          </a:p>
          <a:p>
            <a:pPr algn="just">
              <a:lnSpc>
                <a:spcPct val="150000"/>
              </a:lnSpc>
            </a:pPr>
            <a:r>
              <a:rPr lang="en-US" altLang="zh-CN" dirty="0">
                <a:solidFill>
                  <a:srgbClr val="000000"/>
                </a:solidFill>
                <a:latin typeface="Times New Roman" panose="02020603050405020304" pitchFamily="18" charset="0"/>
                <a:ea typeface="黑体" panose="02010609060101010101" charset="-122"/>
              </a:rPr>
              <a:t>[</a:t>
            </a:r>
            <a:r>
              <a:rPr lang="zh-CN" altLang="zh-CN" dirty="0">
                <a:solidFill>
                  <a:srgbClr val="000000"/>
                </a:solidFill>
                <a:latin typeface="Times New Roman" panose="02020603050405020304" pitchFamily="18" charset="0"/>
                <a:ea typeface="黑体" panose="02010609060101010101" charset="-122"/>
              </a:rPr>
              <a:t>巩固内化</a:t>
            </a:r>
            <a:r>
              <a:rPr lang="en-US" altLang="zh-CN" dirty="0">
                <a:solidFill>
                  <a:srgbClr val="000000"/>
                </a:solidFill>
                <a:latin typeface="Times New Roman" panose="02020603050405020304" pitchFamily="18" charset="0"/>
                <a:ea typeface="黑体" panose="02010609060101010101" charset="-122"/>
              </a:rPr>
              <a:t>]</a:t>
            </a:r>
            <a:r>
              <a:rPr lang="zh-CN" altLang="zh-CN" dirty="0">
                <a:solidFill>
                  <a:srgbClr val="000000"/>
                </a:solidFill>
                <a:latin typeface="Times New Roman" panose="02020603050405020304" pitchFamily="18" charset="0"/>
              </a:rPr>
              <a:t>　</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Times New Roman" panose="02020603050405020304" pitchFamily="18" charset="0"/>
              </a:rPr>
              <a:t>(1)</a:t>
            </a:r>
            <a:r>
              <a:rPr lang="zh-CN" altLang="zh-CN" dirty="0">
                <a:solidFill>
                  <a:srgbClr val="000000"/>
                </a:solidFill>
                <a:latin typeface="Times New Roman" panose="02020603050405020304" pitchFamily="18" charset="0"/>
              </a:rPr>
              <a:t>单句语法填空</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宋体" panose="02010600030101010101" pitchFamily="2" charset="-122"/>
                <a:ea typeface="楷体_GB2312"/>
                <a:cs typeface="楷体_GB2312"/>
              </a:rPr>
              <a:t>①</a:t>
            </a:r>
            <a:r>
              <a:rPr lang="en-US" altLang="zh-CN" dirty="0">
                <a:solidFill>
                  <a:srgbClr val="000000"/>
                </a:solidFill>
                <a:latin typeface="Times New Roman" panose="02020603050405020304" pitchFamily="18" charset="0"/>
                <a:ea typeface="楷体_GB2312"/>
                <a:cs typeface="楷体_GB2312"/>
              </a:rPr>
              <a:t>I</a:t>
            </a:r>
            <a:r>
              <a:rPr lang="en-US" altLang="zh-CN" dirty="0">
                <a:solidFill>
                  <a:srgbClr val="000000"/>
                </a:solidFill>
                <a:latin typeface="Times New Roman" panose="02020603050405020304" pitchFamily="18" charset="0"/>
              </a:rPr>
              <a:t>’</a:t>
            </a:r>
            <a:r>
              <a:rPr lang="en-US" altLang="zh-CN" dirty="0">
                <a:solidFill>
                  <a:srgbClr val="000000"/>
                </a:solidFill>
                <a:latin typeface="Times New Roman" panose="02020603050405020304" pitchFamily="18" charset="0"/>
                <a:ea typeface="楷体_GB2312"/>
                <a:cs typeface="楷体_GB2312"/>
              </a:rPr>
              <a:t>m looking forward to your reply at your earliest ____________ (convenient).</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Times New Roman" panose="02020603050405020304" pitchFamily="18" charset="0"/>
              </a:rPr>
              <a:t>(2)</a:t>
            </a:r>
            <a:r>
              <a:rPr lang="zh-CN" altLang="zh-CN" dirty="0">
                <a:solidFill>
                  <a:srgbClr val="000000"/>
                </a:solidFill>
                <a:latin typeface="Times New Roman" panose="02020603050405020304" pitchFamily="18" charset="0"/>
              </a:rPr>
              <a:t>翻译句子</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宋体" panose="02010600030101010101" pitchFamily="2" charset="-122"/>
                <a:ea typeface="楷体_GB2312"/>
                <a:cs typeface="楷体_GB2312"/>
              </a:rPr>
              <a:t>②</a:t>
            </a:r>
            <a:r>
              <a:rPr lang="zh-CN" altLang="zh-CN" dirty="0">
                <a:solidFill>
                  <a:srgbClr val="000000"/>
                </a:solidFill>
                <a:latin typeface="Times New Roman" panose="02020603050405020304" pitchFamily="18" charset="0"/>
                <a:ea typeface="楷体_GB2312"/>
                <a:cs typeface="楷体_GB2312"/>
              </a:rPr>
              <a:t>你若方便，我就来。</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Times New Roman" panose="02020603050405020304" pitchFamily="18" charset="0"/>
                <a:ea typeface="楷体_GB2312"/>
                <a:cs typeface="楷体_GB2312"/>
              </a:rPr>
              <a:t>________________________________________________________________________</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宋体" panose="02010600030101010101" pitchFamily="2" charset="-122"/>
                <a:ea typeface="楷体_GB2312"/>
                <a:cs typeface="楷体_GB2312"/>
              </a:rPr>
              <a:t>③</a:t>
            </a:r>
            <a:r>
              <a:rPr lang="zh-CN" altLang="zh-CN" dirty="0">
                <a:solidFill>
                  <a:srgbClr val="000000"/>
                </a:solidFill>
                <a:latin typeface="Times New Roman" panose="02020603050405020304" pitchFamily="18" charset="0"/>
                <a:ea typeface="楷体_GB2312"/>
                <a:cs typeface="楷体_GB2312"/>
              </a:rPr>
              <a:t>你明天方便开始工作吗？</a:t>
            </a:r>
            <a:endParaRPr lang="zh-CN" altLang="zh-CN" dirty="0">
              <a:solidFill>
                <a:srgbClr val="000000"/>
              </a:solidFill>
              <a:latin typeface="宋体" panose="02010600030101010101" pitchFamily="2" charset="-122"/>
            </a:endParaRPr>
          </a:p>
          <a:p>
            <a:pPr algn="just">
              <a:lnSpc>
                <a:spcPct val="150000"/>
              </a:lnSpc>
            </a:pPr>
            <a:r>
              <a:rPr lang="en-US" altLang="zh-CN" dirty="0">
                <a:solidFill>
                  <a:srgbClr val="000000"/>
                </a:solidFill>
                <a:latin typeface="Times New Roman" panose="02020603050405020304" pitchFamily="18" charset="0"/>
                <a:ea typeface="楷体_GB2312"/>
                <a:cs typeface="楷体_GB2312"/>
              </a:rPr>
              <a:t>________________________________________________________________________</a:t>
            </a:r>
            <a:endParaRPr lang="zh-CN" altLang="zh-CN" dirty="0">
              <a:latin typeface="宋体" panose="02010600030101010101" pitchFamily="2" charset="-122"/>
              <a:ea typeface="黑体" panose="02010609060101010101" charset="-122"/>
            </a:endParaRPr>
          </a:p>
        </p:txBody>
      </p:sp>
      <p:sp>
        <p:nvSpPr>
          <p:cNvPr id="3" name="矩形 2"/>
          <p:cNvSpPr/>
          <p:nvPr/>
        </p:nvSpPr>
        <p:spPr>
          <a:xfrm>
            <a:off x="5303044" y="2163367"/>
            <a:ext cx="129266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convenience</a:t>
            </a:r>
            <a:endParaRPr lang="zh-CN" altLang="en-US" dirty="0"/>
          </a:p>
        </p:txBody>
      </p:sp>
      <p:sp>
        <p:nvSpPr>
          <p:cNvPr id="4" name="矩形 3"/>
          <p:cNvSpPr/>
          <p:nvPr/>
        </p:nvSpPr>
        <p:spPr>
          <a:xfrm>
            <a:off x="545306" y="3381376"/>
            <a:ext cx="367793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I’ll come if it is convenient for/to you.</a:t>
            </a:r>
            <a:endParaRPr lang="zh-CN" altLang="en-US" dirty="0"/>
          </a:p>
        </p:txBody>
      </p:sp>
      <p:sp>
        <p:nvSpPr>
          <p:cNvPr id="5" name="矩形 4"/>
          <p:cNvSpPr/>
          <p:nvPr/>
        </p:nvSpPr>
        <p:spPr>
          <a:xfrm>
            <a:off x="521494" y="4200526"/>
            <a:ext cx="509857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Will it be convenient for you to start work tomorrow?</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1"/>
          <p:cNvSpPr>
            <a:spLocks noChangeArrowheads="1"/>
          </p:cNvSpPr>
          <p:nvPr/>
        </p:nvSpPr>
        <p:spPr bwMode="auto">
          <a:xfrm>
            <a:off x="251222" y="465535"/>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2.update </a:t>
            </a:r>
            <a:r>
              <a:rPr lang="en-US" altLang="zh-CN" b="1" i="1" kern="100" dirty="0" err="1">
                <a:latin typeface="Times New Roman" panose="02020603050405020304"/>
              </a:rPr>
              <a:t>vt</a:t>
            </a:r>
            <a:r>
              <a:rPr lang="en-US" altLang="zh-CN" b="1" kern="100" dirty="0" err="1">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更新；向</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提供最新信息</a:t>
            </a:r>
            <a:r>
              <a:rPr lang="en-US" altLang="zh-CN" b="1" i="1" kern="100" dirty="0">
                <a:latin typeface="Times New Roman" panose="02020603050405020304"/>
                <a:ea typeface="黑体" panose="02010609060101010101" charset="-122"/>
              </a:rPr>
              <a:t>n</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更新；最新消息</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5603" name="矩形 11"/>
          <p:cNvSpPr>
            <a:spLocks noChangeArrowheads="1"/>
          </p:cNvSpPr>
          <p:nvPr/>
        </p:nvSpPr>
        <p:spPr bwMode="auto">
          <a:xfrm>
            <a:off x="454819" y="897732"/>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update</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Knowledge is </a:t>
            </a:r>
            <a:r>
              <a:rPr lang="en-US" altLang="zh-CN" b="1" kern="100" dirty="0">
                <a:latin typeface="Times New Roman" panose="02020603050405020304"/>
                <a:cs typeface="Courier New" panose="02070309020205020404"/>
              </a:rPr>
              <a:t>updated</a:t>
            </a:r>
            <a:r>
              <a:rPr lang="en-US" altLang="zh-CN" kern="100" dirty="0">
                <a:latin typeface="Times New Roman" panose="02020603050405020304"/>
                <a:cs typeface="Courier New" panose="02070309020205020404"/>
              </a:rPr>
              <a:t> rapidly and new techniques are created all the time.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知识</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迅速，新技术不断涌现。</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He was back in the office, </a:t>
            </a:r>
            <a:r>
              <a:rPr lang="en-US" altLang="zh-CN" b="1" kern="100" dirty="0">
                <a:latin typeface="Times New Roman" panose="02020603050405020304"/>
                <a:cs typeface="Courier New" panose="02070309020205020404"/>
              </a:rPr>
              <a:t>updating</a:t>
            </a:r>
            <a:r>
              <a:rPr lang="en-US" altLang="zh-CN" kern="100" dirty="0">
                <a:latin typeface="Times New Roman" panose="02020603050405020304"/>
                <a:cs typeface="Courier New" panose="02070309020205020404"/>
              </a:rPr>
              <a:t> the work schedule on the computer.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他已回到办公室，正在电脑上</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工作日程。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updated the committee on</a:t>
            </a:r>
            <a:r>
              <a:rPr lang="en-US" altLang="zh-CN" kern="100" dirty="0">
                <a:latin typeface="Times New Roman" panose="02020603050405020304"/>
                <a:cs typeface="Courier New" panose="02070309020205020404"/>
              </a:rPr>
              <a:t> our progress yesterday.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昨天我</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委员会</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我们的进展情况。</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They issue an </a:t>
            </a:r>
            <a:r>
              <a:rPr lang="en-US" altLang="zh-CN" b="1" kern="100" dirty="0">
                <a:latin typeface="Times New Roman" panose="02020603050405020304"/>
                <a:cs typeface="Courier New" panose="02070309020205020404"/>
              </a:rPr>
              <a:t>update</a:t>
            </a:r>
            <a:r>
              <a:rPr lang="en-US" altLang="zh-CN" kern="100" dirty="0">
                <a:latin typeface="Times New Roman" panose="02020603050405020304"/>
                <a:cs typeface="Courier New" panose="02070309020205020404"/>
              </a:rPr>
              <a:t> on the snow forecast.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他们发布了降雪预报的</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360885" y="1769269"/>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更新</a:t>
            </a:r>
            <a:endParaRPr lang="zh-CN" altLang="en-US" dirty="0"/>
          </a:p>
        </p:txBody>
      </p:sp>
      <p:sp>
        <p:nvSpPr>
          <p:cNvPr id="5" name="矩形 4"/>
          <p:cNvSpPr/>
          <p:nvPr/>
        </p:nvSpPr>
        <p:spPr>
          <a:xfrm>
            <a:off x="3798094" y="259199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更新</a:t>
            </a:r>
            <a:endParaRPr lang="zh-CN" altLang="en-US" dirty="0"/>
          </a:p>
        </p:txBody>
      </p:sp>
      <p:sp>
        <p:nvSpPr>
          <p:cNvPr id="6" name="矩形 5"/>
          <p:cNvSpPr/>
          <p:nvPr/>
        </p:nvSpPr>
        <p:spPr>
          <a:xfrm>
            <a:off x="1693069" y="3413523"/>
            <a:ext cx="36933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向</a:t>
            </a:r>
            <a:endParaRPr lang="zh-CN" altLang="en-US" dirty="0"/>
          </a:p>
        </p:txBody>
      </p:sp>
      <p:sp>
        <p:nvSpPr>
          <p:cNvPr id="7" name="矩形 6"/>
          <p:cNvSpPr/>
          <p:nvPr/>
        </p:nvSpPr>
        <p:spPr>
          <a:xfrm>
            <a:off x="3586163" y="3436144"/>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报告了</a:t>
            </a:r>
            <a:endParaRPr lang="zh-CN" altLang="en-US" dirty="0"/>
          </a:p>
        </p:txBody>
      </p:sp>
      <p:sp>
        <p:nvSpPr>
          <p:cNvPr id="8" name="矩形 7"/>
          <p:cNvSpPr/>
          <p:nvPr/>
        </p:nvSpPr>
        <p:spPr>
          <a:xfrm>
            <a:off x="2946797" y="4245769"/>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最新消息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11"/>
          <p:cNvSpPr>
            <a:spLocks noChangeArrowheads="1"/>
          </p:cNvSpPr>
          <p:nvPr/>
        </p:nvSpPr>
        <p:spPr bwMode="auto">
          <a:xfrm>
            <a:off x="454819" y="111323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Times New Roman" panose="02020603050405020304"/>
                <a:cs typeface="Courier New" panose="02070309020205020404"/>
              </a:rPr>
              <a:t> </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update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____________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向某人提供</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报告关于某事的最新信息</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⑥</a:t>
            </a:r>
            <a:r>
              <a:rPr lang="en-US" altLang="zh-CN" kern="100" dirty="0">
                <a:latin typeface="Times New Roman" panose="02020603050405020304"/>
                <a:cs typeface="Courier New" panose="02070309020205020404"/>
              </a:rPr>
              <a:t>____________ update on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关于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最新消息</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2169319" y="1576388"/>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a:t>
            </a:r>
            <a:endParaRPr lang="zh-CN" altLang="en-US" dirty="0"/>
          </a:p>
        </p:txBody>
      </p:sp>
      <p:sp>
        <p:nvSpPr>
          <p:cNvPr id="4" name="矩形 3"/>
          <p:cNvSpPr/>
          <p:nvPr/>
        </p:nvSpPr>
        <p:spPr>
          <a:xfrm>
            <a:off x="1223963" y="1997869"/>
            <a:ext cx="3565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1"/>
          <p:cNvSpPr>
            <a:spLocks noChangeArrowheads="1"/>
          </p:cNvSpPr>
          <p:nvPr/>
        </p:nvSpPr>
        <p:spPr bwMode="auto">
          <a:xfrm>
            <a:off x="359569" y="81796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27651" name="矩形 11"/>
          <p:cNvSpPr>
            <a:spLocks noChangeArrowheads="1"/>
          </p:cNvSpPr>
          <p:nvPr/>
        </p:nvSpPr>
        <p:spPr bwMode="auto">
          <a:xfrm>
            <a:off x="383382" y="1250157"/>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It’s necessary for us to check our social media apps for the latest ____________ (update).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They have to ______________________________________ (</a:t>
            </a:r>
            <a:r>
              <a:rPr lang="zh-CN" altLang="zh-CN" kern="100" dirty="0">
                <a:latin typeface="Times New Roman" panose="02020603050405020304"/>
                <a:ea typeface="楷体_GB2312"/>
                <a:cs typeface="Times New Roman" panose="02020603050405020304"/>
              </a:rPr>
              <a:t>更新他们的设备</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Otherwise, they won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be able to compete with other companies.</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7639050" y="1695451"/>
            <a:ext cx="8358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updates</a:t>
            </a:r>
            <a:endParaRPr lang="zh-CN" altLang="en-US" dirty="0"/>
          </a:p>
        </p:txBody>
      </p:sp>
      <p:sp>
        <p:nvSpPr>
          <p:cNvPr id="5" name="矩形 4"/>
          <p:cNvSpPr/>
          <p:nvPr/>
        </p:nvSpPr>
        <p:spPr>
          <a:xfrm>
            <a:off x="3011091" y="2895601"/>
            <a:ext cx="226728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update their equipment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1"/>
          <p:cNvSpPr>
            <a:spLocks noChangeArrowheads="1"/>
          </p:cNvSpPr>
          <p:nvPr/>
        </p:nvSpPr>
        <p:spPr bwMode="auto">
          <a:xfrm>
            <a:off x="251222" y="519113"/>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tabLst>
                <a:tab pos="2025015" algn="l"/>
              </a:tabLst>
              <a:defRPr/>
            </a:pPr>
            <a:r>
              <a:rPr lang="en-US" altLang="zh-CN" b="1" kern="100" dirty="0">
                <a:latin typeface="Times New Roman" panose="02020603050405020304"/>
              </a:rPr>
              <a:t>3.network </a:t>
            </a:r>
            <a:r>
              <a:rPr lang="en-US" altLang="zh-CN" b="1" i="1" kern="100" dirty="0">
                <a:latin typeface="Times New Roman" panose="02020603050405020304"/>
              </a:rPr>
              <a:t>n</a:t>
            </a:r>
            <a:r>
              <a:rPr lang="en-US" altLang="zh-CN" b="1" kern="100" dirty="0">
                <a:latin typeface="Times New Roman" panose="02020603050405020304"/>
              </a:rPr>
              <a:t>.</a:t>
            </a:r>
            <a:r>
              <a:rPr lang="en-US" altLang="zh-CN" kern="100" dirty="0">
                <a:latin typeface="Times New Roman" panose="02020603050405020304"/>
                <a:ea typeface="黑体" panose="02010609060101010101" charset="-122"/>
              </a:rPr>
              <a:t> (</a:t>
            </a:r>
            <a:r>
              <a:rPr lang="zh-CN" altLang="zh-CN" kern="100" dirty="0">
                <a:latin typeface="Times New Roman" panose="02020603050405020304"/>
                <a:ea typeface="黑体" panose="02010609060101010101" charset="-122"/>
                <a:cs typeface="Times New Roman" panose="02020603050405020304"/>
              </a:rPr>
              <a:t>互联</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网络；网状系统；人际网</a:t>
            </a:r>
            <a:r>
              <a:rPr lang="en-US" altLang="zh-CN" b="1" i="1" kern="100" dirty="0" err="1">
                <a:latin typeface="Times New Roman" panose="02020603050405020304"/>
                <a:ea typeface="黑体" panose="02010609060101010101" charset="-122"/>
              </a:rPr>
              <a:t>vt</a:t>
            </a:r>
            <a:r>
              <a:rPr lang="en-US" altLang="zh-CN" b="1" kern="100" dirty="0" err="1">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将</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连接成网络；联播</a:t>
            </a:r>
            <a:r>
              <a:rPr lang="en-US" altLang="zh-CN" b="1" i="1" kern="100" dirty="0">
                <a:latin typeface="Times New Roman" panose="02020603050405020304"/>
                <a:ea typeface="黑体" panose="02010609060101010101" charset="-122"/>
              </a:rPr>
              <a:t>vi</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建立工作关系</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8675" name="矩形 11"/>
          <p:cNvSpPr>
            <a:spLocks noChangeArrowheads="1"/>
          </p:cNvSpPr>
          <p:nvPr/>
        </p:nvSpPr>
        <p:spPr bwMode="auto">
          <a:xfrm>
            <a:off x="454819" y="1318023"/>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network</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best way of selling is to build up a sales </a:t>
            </a:r>
            <a:r>
              <a:rPr lang="en-US" altLang="zh-CN" b="1" kern="100" dirty="0">
                <a:latin typeface="Times New Roman" panose="02020603050405020304"/>
                <a:cs typeface="Courier New" panose="02070309020205020404"/>
              </a:rPr>
              <a:t>network</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销售的最佳办法是建立一个销售</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You need to make sure all the connections you need to </a:t>
            </a:r>
            <a:r>
              <a:rPr lang="en-US" altLang="zh-CN" b="1" kern="100" dirty="0">
                <a:latin typeface="Times New Roman" panose="02020603050405020304"/>
                <a:cs typeface="Courier New" panose="02070309020205020404"/>
              </a:rPr>
              <a:t>network</a:t>
            </a:r>
            <a:r>
              <a:rPr lang="en-US" altLang="zh-CN" kern="100" dirty="0">
                <a:latin typeface="Times New Roman" panose="02020603050405020304"/>
                <a:cs typeface="Courier New" panose="02070309020205020404"/>
              </a:rPr>
              <a:t> the computers in your house.</a:t>
            </a:r>
            <a:r>
              <a:rPr lang="zh-CN" altLang="zh-CN" kern="100" dirty="0">
                <a:latin typeface="Times New Roman" panose="02020603050405020304"/>
                <a:cs typeface="Times New Roman" panose="02020603050405020304"/>
              </a:rPr>
              <a:t>你需要确认</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你室内所有计算机</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In business, it is important to </a:t>
            </a:r>
            <a:r>
              <a:rPr lang="en-US" altLang="zh-CN" b="1" kern="100" dirty="0">
                <a:latin typeface="Times New Roman" panose="02020603050405020304"/>
                <a:cs typeface="Courier New" panose="02070309020205020404"/>
              </a:rPr>
              <a:t>network with</a:t>
            </a:r>
            <a:r>
              <a:rPr lang="en-US" altLang="zh-CN" kern="100" dirty="0">
                <a:latin typeface="Times New Roman" panose="02020603050405020304"/>
                <a:cs typeface="Courier New" panose="02070309020205020404"/>
              </a:rPr>
              <a:t> as many people as possible on a face to face basis.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在生意场上，通过与尽可能多的人面对面地打交道来</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很重要。</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3971926" y="219313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网络</a:t>
            </a:r>
            <a:endParaRPr lang="zh-CN" altLang="en-US" dirty="0"/>
          </a:p>
        </p:txBody>
      </p:sp>
      <p:sp>
        <p:nvSpPr>
          <p:cNvPr id="5" name="矩形 4"/>
          <p:cNvSpPr/>
          <p:nvPr/>
        </p:nvSpPr>
        <p:spPr>
          <a:xfrm>
            <a:off x="2516982" y="3005138"/>
            <a:ext cx="36933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把</a:t>
            </a:r>
            <a:endParaRPr lang="zh-CN" altLang="en-US" dirty="0"/>
          </a:p>
        </p:txBody>
      </p:sp>
      <p:sp>
        <p:nvSpPr>
          <p:cNvPr id="6" name="矩形 5"/>
          <p:cNvSpPr/>
          <p:nvPr/>
        </p:nvSpPr>
        <p:spPr>
          <a:xfrm>
            <a:off x="5048251" y="3024188"/>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连接成网络</a:t>
            </a:r>
            <a:endParaRPr lang="zh-CN" altLang="en-US" dirty="0"/>
          </a:p>
        </p:txBody>
      </p:sp>
      <p:sp>
        <p:nvSpPr>
          <p:cNvPr id="7" name="矩形 6"/>
          <p:cNvSpPr/>
          <p:nvPr/>
        </p:nvSpPr>
        <p:spPr>
          <a:xfrm>
            <a:off x="5675710" y="4266010"/>
            <a:ext cx="152349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建立工作关系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矩形 11"/>
          <p:cNvSpPr>
            <a:spLocks noChangeArrowheads="1"/>
          </p:cNvSpPr>
          <p:nvPr/>
        </p:nvSpPr>
        <p:spPr bwMode="auto">
          <a:xfrm>
            <a:off x="454819" y="1113234"/>
            <a:ext cx="842843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ea typeface="黑体" panose="02010609060101010101" charset="-122"/>
                <a:cs typeface="Courier New" panose="02070309020205020404"/>
              </a:rPr>
              <a:t>[</a:t>
            </a:r>
            <a:r>
              <a:rPr lang="zh-CN" altLang="zh-CN" kern="100" dirty="0">
                <a:solidFill>
                  <a:prstClr val="black"/>
                </a:solidFill>
                <a:latin typeface="Times New Roman" panose="02020603050405020304"/>
                <a:ea typeface="黑体" panose="02010609060101010101" charset="-122"/>
                <a:cs typeface="Times New Roman" panose="02020603050405020304"/>
              </a:rPr>
              <a:t>自主发现</a:t>
            </a:r>
            <a:r>
              <a:rPr lang="en-US" altLang="zh-CN" kern="100" dirty="0">
                <a:solidFill>
                  <a:prstClr val="black"/>
                </a:solidFill>
                <a:latin typeface="Times New Roman" panose="02020603050405020304"/>
                <a:ea typeface="黑体" panose="02010609060101010101" charset="-122"/>
                <a:cs typeface="Courier New" panose="02070309020205020404"/>
              </a:rPr>
              <a: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④</a:t>
            </a:r>
            <a:r>
              <a:rPr lang="en-US" altLang="zh-CN" kern="100" dirty="0">
                <a:solidFill>
                  <a:prstClr val="black"/>
                </a:solidFill>
                <a:latin typeface="Times New Roman" panose="02020603050405020304"/>
                <a:cs typeface="Courier New" panose="02070309020205020404"/>
              </a:rPr>
              <a:t>network ____________</a:t>
            </a:r>
            <a:r>
              <a:rPr lang="zh-CN" altLang="zh-CN" kern="100" dirty="0">
                <a:solidFill>
                  <a:prstClr val="black"/>
                </a:solidFill>
                <a:latin typeface="Times New Roman" panose="02020603050405020304"/>
                <a:cs typeface="Times New Roman" panose="02020603050405020304"/>
              </a:rPr>
              <a:t>　　　　与</a:t>
            </a:r>
            <a:r>
              <a:rPr lang="en-US" altLang="zh-CN" kern="100" dirty="0">
                <a:solidFill>
                  <a:prstClr val="black"/>
                </a:solidFill>
                <a:latin typeface="宋体" panose="02010600030101010101" pitchFamily="2" charset="-122"/>
                <a:cs typeface="Times New Roman" panose="02020603050405020304"/>
              </a:rPr>
              <a:t>……</a:t>
            </a:r>
            <a:r>
              <a:rPr lang="zh-CN" altLang="zh-CN" kern="100" dirty="0">
                <a:solidFill>
                  <a:prstClr val="black"/>
                </a:solidFill>
                <a:latin typeface="Times New Roman" panose="02020603050405020304"/>
                <a:cs typeface="Times New Roman" panose="02020603050405020304"/>
              </a:rPr>
              <a:t>建立工作关系</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871663" y="1600201"/>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矩形 11"/>
          <p:cNvSpPr>
            <a:spLocks noChangeArrowheads="1"/>
          </p:cNvSpPr>
          <p:nvPr/>
        </p:nvSpPr>
        <p:spPr bwMode="auto">
          <a:xfrm>
            <a:off x="305991" y="1683544"/>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Ⅰ</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单词语境记忆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根据汉语提示写出单词的适当形式</a:t>
            </a:r>
            <a:endParaRPr lang="zh-CN" altLang="zh-CN" kern="100" dirty="0">
              <a:latin typeface="宋体" panose="02010600030101010101" pitchFamily="2" charset="-122"/>
              <a:cs typeface="Courier New" panose="02070309020205020404"/>
            </a:endParaRPr>
          </a:p>
        </p:txBody>
      </p:sp>
      <p:pic>
        <p:nvPicPr>
          <p:cNvPr id="10243" name="Picture 6" descr="课时基础过关"/>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92894" y="627516"/>
            <a:ext cx="859988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397669" y="2115741"/>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dist">
              <a:lnSpc>
                <a:spcPct val="150000"/>
              </a:lnSpc>
              <a:spcAft>
                <a:spcPts val="0"/>
              </a:spcAft>
              <a:defRPr/>
            </a:pPr>
            <a:r>
              <a:rPr lang="en-US" altLang="zh-CN" kern="100" dirty="0">
                <a:latin typeface="Times New Roman" panose="02020603050405020304"/>
                <a:cs typeface="Courier New" panose="02070309020205020404"/>
              </a:rPr>
              <a:t>1.It is really ____________(</a:t>
            </a:r>
            <a:r>
              <a:rPr lang="zh-CN" altLang="zh-CN" kern="100" dirty="0">
                <a:latin typeface="Times New Roman" panose="02020603050405020304"/>
                <a:cs typeface="Times New Roman" panose="02020603050405020304"/>
              </a:rPr>
              <a:t>方便的</a:t>
            </a:r>
            <a:r>
              <a:rPr lang="en-US" altLang="zh-CN" kern="100" dirty="0">
                <a:latin typeface="Times New Roman" panose="02020603050405020304"/>
                <a:cs typeface="Courier New" panose="02070309020205020404"/>
              </a:rPr>
              <a:t>) to shop online because of the development of the </a:t>
            </a: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	e-business.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2.If you use your phone’s data connection to ____________ (</a:t>
            </a:r>
            <a:r>
              <a:rPr lang="zh-CN" altLang="zh-CN" kern="100" dirty="0">
                <a:latin typeface="Times New Roman" panose="02020603050405020304"/>
                <a:cs typeface="Times New Roman" panose="02020603050405020304"/>
              </a:rPr>
              <a:t>更新</a:t>
            </a:r>
            <a:r>
              <a:rPr lang="en-US" altLang="zh-CN" kern="100" dirty="0">
                <a:latin typeface="Times New Roman" panose="02020603050405020304"/>
                <a:cs typeface="Courier New" panose="02070309020205020404"/>
              </a:rPr>
              <a:t>) the software, you may have to pay data charges.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3.He once kicked the ball so hard that it got ____________ (</a:t>
            </a:r>
            <a:r>
              <a:rPr lang="zh-CN" altLang="zh-CN" kern="100" dirty="0">
                <a:latin typeface="Times New Roman" panose="02020603050405020304"/>
                <a:cs typeface="Times New Roman" panose="02020603050405020304"/>
              </a:rPr>
              <a:t>卡住</a:t>
            </a:r>
            <a:r>
              <a:rPr lang="en-US" altLang="zh-CN" kern="100" dirty="0">
                <a:latin typeface="Times New Roman" panose="02020603050405020304"/>
                <a:cs typeface="Courier New" panose="02070309020205020404"/>
              </a:rPr>
              <a:t>) between two branches of a tree.</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1783556" y="2159794"/>
            <a:ext cx="11515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convenient</a:t>
            </a:r>
            <a:endParaRPr lang="zh-CN" altLang="en-US" dirty="0"/>
          </a:p>
        </p:txBody>
      </p:sp>
      <p:sp>
        <p:nvSpPr>
          <p:cNvPr id="8" name="矩形 7"/>
          <p:cNvSpPr/>
          <p:nvPr/>
        </p:nvSpPr>
        <p:spPr>
          <a:xfrm>
            <a:off x="4899422" y="2981326"/>
            <a:ext cx="7540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update</a:t>
            </a:r>
            <a:endParaRPr lang="zh-CN" altLang="en-US" dirty="0"/>
          </a:p>
        </p:txBody>
      </p:sp>
      <p:sp>
        <p:nvSpPr>
          <p:cNvPr id="9" name="矩形 8"/>
          <p:cNvSpPr/>
          <p:nvPr/>
        </p:nvSpPr>
        <p:spPr>
          <a:xfrm>
            <a:off x="4950619" y="3821907"/>
            <a:ext cx="62581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stuck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11"/>
          <p:cNvSpPr>
            <a:spLocks noChangeArrowheads="1"/>
          </p:cNvSpPr>
          <p:nvPr/>
        </p:nvSpPr>
        <p:spPr bwMode="auto">
          <a:xfrm>
            <a:off x="395288" y="663179"/>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词块积累</a:t>
            </a:r>
            <a:r>
              <a:rPr lang="en-US"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social network  </a:t>
            </a:r>
            <a:r>
              <a:rPr lang="zh-CN" altLang="zh-CN">
                <a:latin typeface="Times New Roman" panose="02020603050405020304" pitchFamily="18" charset="0"/>
                <a:ea typeface="楷体_GB2312"/>
                <a:cs typeface="楷体_GB2312"/>
              </a:rPr>
              <a:t>社交网络</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sale network  </a:t>
            </a:r>
            <a:r>
              <a:rPr lang="zh-CN" altLang="zh-CN">
                <a:latin typeface="Times New Roman" panose="02020603050405020304" pitchFamily="18" charset="0"/>
                <a:ea typeface="楷体_GB2312"/>
                <a:cs typeface="楷体_GB2312"/>
              </a:rPr>
              <a:t>销售网络</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巩固内化</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补全句子</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In addition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___________________________ who are in the industry already.</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此外，与已经在该行业工作的人建立工作联系。</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________________________________ is defined as a chain of individuals and their personal connections.</a:t>
            </a:r>
          </a:p>
          <a:p>
            <a:pPr algn="just">
              <a:lnSpc>
                <a:spcPct val="150000"/>
              </a:lnSpc>
            </a:pPr>
            <a:r>
              <a:rPr lang="zh-CN" altLang="zh-CN">
                <a:latin typeface="Times New Roman" panose="02020603050405020304" pitchFamily="18" charset="0"/>
                <a:ea typeface="楷体_GB2312"/>
                <a:cs typeface="楷体_GB2312"/>
              </a:rPr>
              <a:t>社交网络被定义为一系列的个体及其个人联系。</a:t>
            </a:r>
            <a:endParaRPr lang="zh-CN" altLang="zh-CN">
              <a:latin typeface="宋体" panose="02010600030101010101" pitchFamily="2" charset="-122"/>
              <a:cs typeface="Courier New" panose="02070309020205020404" pitchFamily="49" charset="0"/>
            </a:endParaRPr>
          </a:p>
        </p:txBody>
      </p:sp>
      <p:sp>
        <p:nvSpPr>
          <p:cNvPr id="3" name="矩形 2"/>
          <p:cNvSpPr/>
          <p:nvPr/>
        </p:nvSpPr>
        <p:spPr>
          <a:xfrm>
            <a:off x="2399110" y="2333626"/>
            <a:ext cx="203645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network with people</a:t>
            </a:r>
            <a:endParaRPr lang="zh-CN" altLang="en-US" dirty="0"/>
          </a:p>
        </p:txBody>
      </p:sp>
      <p:sp>
        <p:nvSpPr>
          <p:cNvPr id="4" name="矩形 3"/>
          <p:cNvSpPr/>
          <p:nvPr/>
        </p:nvSpPr>
        <p:spPr>
          <a:xfrm>
            <a:off x="1709738" y="3198019"/>
            <a:ext cx="170309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social network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1"/>
          <p:cNvSpPr>
            <a:spLocks noChangeArrowheads="1"/>
          </p:cNvSpPr>
          <p:nvPr/>
        </p:nvSpPr>
        <p:spPr bwMode="auto">
          <a:xfrm>
            <a:off x="344091" y="627460"/>
            <a:ext cx="8428434"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Understanding in context</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Jan </a:t>
            </a:r>
            <a:r>
              <a:rPr lang="en-US" altLang="zh-CN" kern="100" dirty="0" err="1">
                <a:latin typeface="Times New Roman" panose="02020603050405020304"/>
                <a:cs typeface="Courier New" panose="02070309020205020404"/>
              </a:rPr>
              <a:t>Tchamani</a:t>
            </a:r>
            <a:r>
              <a:rPr lang="en-US" altLang="zh-CN" kern="100" dirty="0">
                <a:latin typeface="Times New Roman" panose="02020603050405020304"/>
                <a:cs typeface="Courier New" panose="02070309020205020404"/>
              </a:rPr>
              <a:t>, an English teacher in Birmingham, UK, suddenly developed a serious illness and had to quit her </a:t>
            </a:r>
            <a:r>
              <a:rPr lang="en-US" altLang="zh-CN" kern="100" dirty="0" err="1">
                <a:latin typeface="Times New Roman" panose="02020603050405020304"/>
                <a:cs typeface="Courier New" panose="02070309020205020404"/>
              </a:rPr>
              <a:t>job.At</a:t>
            </a:r>
            <a:r>
              <a:rPr lang="en-US" altLang="zh-CN" kern="100" dirty="0">
                <a:latin typeface="Times New Roman" panose="02020603050405020304"/>
                <a:cs typeface="Courier New" panose="02070309020205020404"/>
              </a:rPr>
              <a:t> age 50, she found herself out of work and </a:t>
            </a:r>
            <a:r>
              <a:rPr lang="en-US" altLang="zh-CN" b="1" kern="100" dirty="0">
                <a:latin typeface="Times New Roman" panose="02020603050405020304"/>
                <a:cs typeface="Courier New" panose="02070309020205020404"/>
              </a:rPr>
              <a:t>stuck</a:t>
            </a:r>
            <a:r>
              <a:rPr lang="en-US" altLang="zh-CN" kern="100" dirty="0">
                <a:latin typeface="Times New Roman" panose="02020603050405020304"/>
                <a:cs typeface="Courier New" panose="02070309020205020404"/>
              </a:rPr>
              <a:t> at home with only her computer to </a:t>
            </a:r>
            <a:r>
              <a:rPr lang="en-US" altLang="zh-CN" b="1" kern="100" dirty="0">
                <a:latin typeface="Times New Roman" panose="02020603050405020304"/>
                <a:cs typeface="Courier New" panose="02070309020205020404"/>
              </a:rPr>
              <a:t>keep her </a:t>
            </a:r>
            <a:r>
              <a:rPr lang="en-US" altLang="zh-CN" b="1" kern="100" dirty="0" err="1">
                <a:latin typeface="Times New Roman" panose="02020603050405020304"/>
                <a:cs typeface="Courier New" panose="02070309020205020404"/>
              </a:rPr>
              <a:t>company</a:t>
            </a:r>
            <a:r>
              <a:rPr lang="en-US" altLang="zh-CN" kern="100" dirty="0" err="1">
                <a:latin typeface="Times New Roman" panose="02020603050405020304"/>
                <a:cs typeface="Courier New" panose="02070309020205020404"/>
              </a:rPr>
              <a:t>.After</a:t>
            </a:r>
            <a:r>
              <a:rPr lang="en-US" altLang="zh-CN" kern="100" dirty="0">
                <a:latin typeface="Times New Roman" panose="02020603050405020304"/>
                <a:cs typeface="Courier New" panose="02070309020205020404"/>
              </a:rPr>
              <a:t> a while, she discovered that surfing the Internet could help her feel less lonely and </a:t>
            </a:r>
            <a:r>
              <a:rPr lang="en-US" altLang="zh-CN" kern="100" dirty="0" err="1">
                <a:latin typeface="Times New Roman" panose="02020603050405020304"/>
                <a:cs typeface="Courier New" panose="02070309020205020404"/>
              </a:rPr>
              <a:t>bored.She</a:t>
            </a:r>
            <a:r>
              <a:rPr lang="en-US" altLang="zh-CN" kern="100" dirty="0">
                <a:latin typeface="Times New Roman" panose="02020603050405020304"/>
                <a:cs typeface="Courier New" panose="02070309020205020404"/>
              </a:rPr>
              <a:t> could listen to music, watch films, play games, and explore the </a:t>
            </a:r>
            <a:r>
              <a:rPr lang="en-US" altLang="zh-CN" kern="100" dirty="0" err="1">
                <a:latin typeface="Times New Roman" panose="02020603050405020304"/>
                <a:cs typeface="Courier New" panose="02070309020205020404"/>
              </a:rPr>
              <a:t>world.She</a:t>
            </a:r>
            <a:r>
              <a:rPr lang="en-US" altLang="zh-CN" kern="100" dirty="0">
                <a:latin typeface="Times New Roman" panose="02020603050405020304"/>
                <a:cs typeface="Courier New" panose="02070309020205020404"/>
              </a:rPr>
              <a:t> also joined an online group where she could talk about her problems and get support and advice from </a:t>
            </a:r>
            <a:r>
              <a:rPr lang="en-US" altLang="zh-CN" kern="100" dirty="0" err="1">
                <a:latin typeface="Times New Roman" panose="02020603050405020304"/>
                <a:cs typeface="Courier New" panose="02070309020205020404"/>
              </a:rPr>
              <a:t>others.She</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realised</a:t>
            </a:r>
            <a:r>
              <a:rPr lang="en-US" altLang="zh-CN" kern="100" dirty="0">
                <a:latin typeface="Times New Roman" panose="02020603050405020304"/>
                <a:cs typeface="Courier New" panose="02070309020205020404"/>
              </a:rPr>
              <a:t> that one of the greatest </a:t>
            </a:r>
            <a:r>
              <a:rPr lang="en-US" altLang="zh-CN" b="1" kern="100" dirty="0">
                <a:latin typeface="Times New Roman" panose="02020603050405020304"/>
                <a:cs typeface="Courier New" panose="02070309020205020404"/>
              </a:rPr>
              <a:t>benefits</a:t>
            </a:r>
            <a:r>
              <a:rPr lang="en-US" altLang="zh-CN" kern="100" dirty="0">
                <a:latin typeface="Times New Roman" panose="02020603050405020304"/>
                <a:cs typeface="Courier New" panose="02070309020205020404"/>
              </a:rPr>
              <a:t> of the Internet was its ability to remove the </a:t>
            </a:r>
            <a:r>
              <a:rPr lang="en-US" altLang="zh-CN" b="1" kern="100" dirty="0">
                <a:latin typeface="Times New Roman" panose="02020603050405020304"/>
                <a:cs typeface="Courier New" panose="02070309020205020404"/>
              </a:rPr>
              <a:t>distance</a:t>
            </a:r>
            <a:r>
              <a:rPr lang="en-US" altLang="zh-CN" kern="100" dirty="0">
                <a:latin typeface="Times New Roman" panose="02020603050405020304"/>
                <a:cs typeface="Courier New" panose="02070309020205020404"/>
              </a:rPr>
              <a:t> that usually exists between people.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矩形 11"/>
          <p:cNvSpPr>
            <a:spLocks noChangeArrowheads="1"/>
          </p:cNvSpPr>
          <p:nvPr/>
        </p:nvSpPr>
        <p:spPr bwMode="auto">
          <a:xfrm>
            <a:off x="359569" y="844154"/>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en-US" altLang="zh-CN" kern="100" dirty="0">
                <a:latin typeface="Times New Roman" panose="02020603050405020304"/>
                <a:cs typeface="Courier New" panose="02070309020205020404"/>
              </a:rPr>
              <a:t>She was </a:t>
            </a:r>
            <a:r>
              <a:rPr lang="en-US" altLang="zh-CN" b="1" kern="100" dirty="0">
                <a:latin typeface="Times New Roman" panose="02020603050405020304"/>
                <a:cs typeface="Courier New" panose="02070309020205020404"/>
              </a:rPr>
              <a:t>so inspired</a:t>
            </a:r>
            <a:r>
              <a:rPr lang="en-US" altLang="zh-CN" kern="100" dirty="0">
                <a:latin typeface="Times New Roman" panose="02020603050405020304"/>
                <a:cs typeface="Courier New" panose="02070309020205020404"/>
              </a:rPr>
              <a:t> by the people she met online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she decided to start an IT club to teach older people how to use computers and the </a:t>
            </a:r>
            <a:r>
              <a:rPr lang="en-US" altLang="zh-CN" kern="100" dirty="0" err="1">
                <a:latin typeface="Times New Roman" panose="02020603050405020304"/>
                <a:cs typeface="Courier New" panose="02070309020205020404"/>
              </a:rPr>
              <a:t>Internet.She</a:t>
            </a:r>
            <a:r>
              <a:rPr lang="en-US" altLang="zh-CN" kern="100" dirty="0">
                <a:latin typeface="Times New Roman" panose="02020603050405020304"/>
                <a:cs typeface="Courier New" panose="02070309020205020404"/>
              </a:rPr>
              <a:t> and her friends now organize events and collect money to pay for private </a:t>
            </a:r>
            <a:r>
              <a:rPr lang="en-US" altLang="zh-CN" kern="100" dirty="0" err="1">
                <a:latin typeface="Times New Roman" panose="02020603050405020304"/>
                <a:cs typeface="Courier New" panose="02070309020205020404"/>
              </a:rPr>
              <a:t>teachers.Many</a:t>
            </a:r>
            <a:r>
              <a:rPr lang="en-US" altLang="zh-CN" kern="100" dirty="0">
                <a:latin typeface="Times New Roman" panose="02020603050405020304"/>
                <a:cs typeface="Courier New" panose="02070309020205020404"/>
              </a:rPr>
              <a:t> people have been helped by the </a:t>
            </a:r>
            <a:r>
              <a:rPr lang="en-US" altLang="zh-CN" kern="100" dirty="0" err="1">
                <a:latin typeface="Times New Roman" panose="02020603050405020304"/>
                <a:cs typeface="Courier New" panose="02070309020205020404"/>
              </a:rPr>
              <a:t>club.A</a:t>
            </a:r>
            <a:r>
              <a:rPr lang="en-US" altLang="zh-CN" kern="100" dirty="0">
                <a:latin typeface="Times New Roman" panose="02020603050405020304"/>
                <a:cs typeface="Courier New" panose="02070309020205020404"/>
              </a:rPr>
              <a:t> 59-year-old man learnt how to apply for work online and found a great </a:t>
            </a:r>
            <a:r>
              <a:rPr lang="en-US" altLang="zh-CN" kern="100" dirty="0" err="1">
                <a:latin typeface="Times New Roman" panose="02020603050405020304"/>
                <a:cs typeface="Courier New" panose="02070309020205020404"/>
              </a:rPr>
              <a:t>job.</a:t>
            </a:r>
            <a:r>
              <a:rPr lang="en-US" altLang="zh-CN" b="1" kern="100" dirty="0" err="1">
                <a:latin typeface="Times New Roman" panose="02020603050405020304"/>
                <a:cs typeface="Courier New" panose="02070309020205020404"/>
              </a:rPr>
              <a:t>Now</a:t>
            </a:r>
            <a:r>
              <a:rPr lang="en-US" altLang="zh-CN" b="1" kern="100" dirty="0">
                <a:latin typeface="Times New Roman" panose="02020603050405020304"/>
                <a:cs typeface="Courier New" panose="02070309020205020404"/>
              </a:rPr>
              <a:t> that</a:t>
            </a:r>
            <a:r>
              <a:rPr lang="en-US" altLang="zh-CN" kern="100" dirty="0">
                <a:latin typeface="Times New Roman" panose="02020603050405020304"/>
                <a:cs typeface="Courier New" panose="02070309020205020404"/>
              </a:rPr>
              <a:t> he works and can take care of himself, his daughter has time to study at </a:t>
            </a:r>
            <a:r>
              <a:rPr lang="en-US" altLang="zh-CN" kern="100" dirty="0" err="1">
                <a:latin typeface="Times New Roman" panose="02020603050405020304"/>
                <a:cs typeface="Courier New" panose="02070309020205020404"/>
              </a:rPr>
              <a:t>university.A</a:t>
            </a:r>
            <a:r>
              <a:rPr lang="en-US" altLang="zh-CN" kern="100" dirty="0">
                <a:latin typeface="Times New Roman" panose="02020603050405020304"/>
                <a:cs typeface="Courier New" panose="02070309020205020404"/>
              </a:rPr>
              <a:t> 61-year-old woman who was living alone has started a small online company together with two </a:t>
            </a:r>
            <a:r>
              <a:rPr lang="en-US" altLang="zh-CN" kern="100" dirty="0" err="1">
                <a:latin typeface="Times New Roman" panose="02020603050405020304"/>
                <a:cs typeface="Courier New" panose="02070309020205020404"/>
              </a:rPr>
              <a:t>friends.She</a:t>
            </a:r>
            <a:r>
              <a:rPr lang="en-US" altLang="zh-CN" kern="100" dirty="0">
                <a:latin typeface="Times New Roman" panose="02020603050405020304"/>
                <a:cs typeface="Courier New" panose="02070309020205020404"/>
              </a:rPr>
              <a:t> no longer feels lonely, and her company has become quite successful.</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矩形 11"/>
          <p:cNvSpPr>
            <a:spLocks noChangeArrowheads="1"/>
          </p:cNvSpPr>
          <p:nvPr/>
        </p:nvSpPr>
        <p:spPr bwMode="auto">
          <a:xfrm>
            <a:off x="386954" y="789385"/>
            <a:ext cx="842843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en-US" altLang="zh-CN" kern="100" dirty="0">
                <a:latin typeface="Times New Roman" panose="02020603050405020304"/>
                <a:cs typeface="Courier New" panose="02070309020205020404"/>
              </a:rPr>
              <a:t>Jan has started taking online classes to learn more about how to use the Internet to make society </a:t>
            </a:r>
            <a:r>
              <a:rPr lang="en-US" altLang="zh-CN" kern="100" dirty="0" err="1">
                <a:latin typeface="Times New Roman" panose="02020603050405020304"/>
                <a:cs typeface="Courier New" panose="02070309020205020404"/>
              </a:rPr>
              <a:t>better.She</a:t>
            </a:r>
            <a:r>
              <a:rPr lang="en-US" altLang="zh-CN" kern="100" dirty="0">
                <a:latin typeface="Times New Roman" panose="02020603050405020304"/>
                <a:cs typeface="Courier New" panose="02070309020205020404"/>
              </a:rPr>
              <a:t> believes that it is highly important to bridge the digital divide and make sure that everyone has </a:t>
            </a:r>
            <a:r>
              <a:rPr lang="en-US" altLang="zh-CN" b="1" kern="100" dirty="0">
                <a:latin typeface="Times New Roman" panose="02020603050405020304"/>
                <a:cs typeface="Courier New" panose="02070309020205020404"/>
              </a:rPr>
              <a:t>access</a:t>
            </a:r>
            <a:r>
              <a:rPr lang="en-US" altLang="zh-CN" kern="100" dirty="0">
                <a:latin typeface="Times New Roman" panose="02020603050405020304"/>
                <a:cs typeface="Courier New" panose="02070309020205020404"/>
              </a:rPr>
              <a:t> to the Internet and knows how to use new </a:t>
            </a:r>
            <a:r>
              <a:rPr lang="en-US" altLang="zh-CN" kern="100" dirty="0" err="1">
                <a:latin typeface="Times New Roman" panose="02020603050405020304"/>
                <a:cs typeface="Courier New" panose="02070309020205020404"/>
              </a:rPr>
              <a:t>technology.Her</a:t>
            </a:r>
            <a:r>
              <a:rPr lang="en-US" altLang="zh-CN" kern="100" dirty="0">
                <a:latin typeface="Times New Roman" panose="02020603050405020304"/>
                <a:cs typeface="Courier New" panose="02070309020205020404"/>
              </a:rPr>
              <a:t> goal is to start a charity website to raise money for children in poor countries.</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Jan’s life has been greatly improved by the </a:t>
            </a:r>
            <a:r>
              <a:rPr lang="en-US" altLang="zh-CN" kern="100" dirty="0" err="1">
                <a:latin typeface="Times New Roman" panose="02020603050405020304"/>
                <a:cs typeface="Courier New" panose="02070309020205020404"/>
              </a:rPr>
              <a:t>Internet.</a:t>
            </a:r>
            <a:r>
              <a:rPr lang="en-US" altLang="zh-CN" kern="100" dirty="0" err="1">
                <a:latin typeface="宋体" panose="02010600030101010101" pitchFamily="2" charset="-122"/>
                <a:cs typeface="Times New Roman" panose="02020603050405020304"/>
              </a:rPr>
              <a:t>“</a:t>
            </a:r>
            <a:r>
              <a:rPr lang="en-US" altLang="zh-CN" kern="100" dirty="0" err="1">
                <a:latin typeface="Times New Roman" panose="02020603050405020304"/>
                <a:cs typeface="Courier New" panose="02070309020205020404"/>
              </a:rPr>
              <a:t>When</a:t>
            </a:r>
            <a:r>
              <a:rPr lang="en-US" altLang="zh-CN" kern="100" dirty="0">
                <a:latin typeface="Times New Roman" panose="02020603050405020304"/>
                <a:cs typeface="Courier New" panose="02070309020205020404"/>
              </a:rPr>
              <a:t> you </a:t>
            </a:r>
            <a:r>
              <a:rPr lang="en-US" altLang="zh-CN" b="1" kern="100" dirty="0">
                <a:latin typeface="Times New Roman" panose="02020603050405020304"/>
                <a:cs typeface="Courier New" panose="02070309020205020404"/>
              </a:rPr>
              <a:t>go through</a:t>
            </a:r>
            <a:r>
              <a:rPr lang="en-US" altLang="zh-CN" kern="100" dirty="0">
                <a:latin typeface="Times New Roman" panose="02020603050405020304"/>
                <a:cs typeface="Courier New" panose="02070309020205020404"/>
              </a:rPr>
              <a:t> tough times, you meet others who are facing similar challenges</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Jan </a:t>
            </a:r>
            <a:r>
              <a:rPr lang="en-US" altLang="zh-CN" kern="100" dirty="0" err="1">
                <a:latin typeface="Times New Roman" panose="02020603050405020304"/>
                <a:cs typeface="Courier New" panose="02070309020205020404"/>
              </a:rPr>
              <a:t>says.</a:t>
            </a:r>
            <a:r>
              <a:rPr lang="en-US" altLang="zh-CN" kern="100" dirty="0" err="1">
                <a:latin typeface="宋体" panose="02010600030101010101" pitchFamily="2" charset="-122"/>
                <a:cs typeface="Times New Roman" panose="02020603050405020304"/>
              </a:rPr>
              <a:t>“</a:t>
            </a:r>
            <a:r>
              <a:rPr lang="en-US" altLang="zh-CN" kern="100" dirty="0" err="1">
                <a:latin typeface="Times New Roman" panose="02020603050405020304"/>
                <a:cs typeface="Courier New" panose="02070309020205020404"/>
              </a:rPr>
              <a:t>Thinking</a:t>
            </a:r>
            <a:r>
              <a:rPr lang="en-US" altLang="zh-CN" kern="100" dirty="0">
                <a:latin typeface="Times New Roman" panose="02020603050405020304"/>
                <a:cs typeface="Courier New" panose="02070309020205020404"/>
              </a:rPr>
              <a:t> about other people’s situations inspired me to offer help.</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1"/>
          <p:cNvSpPr>
            <a:spLocks noChangeArrowheads="1"/>
          </p:cNvSpPr>
          <p:nvPr/>
        </p:nvSpPr>
        <p:spPr bwMode="auto">
          <a:xfrm>
            <a:off x="369094" y="472679"/>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4819" name="矩形 11"/>
          <p:cNvSpPr>
            <a:spLocks noChangeArrowheads="1"/>
          </p:cNvSpPr>
          <p:nvPr/>
        </p:nvSpPr>
        <p:spPr bwMode="auto">
          <a:xfrm>
            <a:off x="359569" y="904875"/>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kern="100" dirty="0">
                <a:latin typeface="Times New Roman" panose="02020603050405020304"/>
                <a:cs typeface="Times New Roman" panose="02020603050405020304"/>
              </a:rPr>
              <a:t>中老年人网络知识的主要来源</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根据一项调查结果，中老年人主要是通过自学或者亲友教授来学习使用互联网的。其中通过自学学习使用互联网的中老年网民占整体的</a:t>
            </a:r>
            <a:r>
              <a:rPr lang="en-US" altLang="zh-CN" kern="100" dirty="0">
                <a:latin typeface="Times New Roman" panose="02020603050405020304"/>
                <a:ea typeface="楷体_GB2312"/>
                <a:cs typeface="Courier New" panose="02070309020205020404"/>
              </a:rPr>
              <a:t>43.3%</a:t>
            </a:r>
            <a:r>
              <a:rPr lang="zh-CN" altLang="zh-CN" kern="100" dirty="0">
                <a:latin typeface="Times New Roman" panose="02020603050405020304"/>
                <a:ea typeface="楷体_GB2312"/>
                <a:cs typeface="Times New Roman" panose="02020603050405020304"/>
              </a:rPr>
              <a:t>，通过亲友教授学习使用互联网的中老年网民占整体的</a:t>
            </a:r>
            <a:r>
              <a:rPr lang="en-US" altLang="zh-CN" kern="100" dirty="0">
                <a:latin typeface="Times New Roman" panose="02020603050405020304"/>
                <a:ea typeface="楷体_GB2312"/>
                <a:cs typeface="Courier New" panose="02070309020205020404"/>
              </a:rPr>
              <a:t>45.0%</a:t>
            </a:r>
            <a:r>
              <a:rPr lang="zh-CN" altLang="zh-CN" kern="100" dirty="0">
                <a:latin typeface="Times New Roman" panose="02020603050405020304"/>
                <a:ea typeface="楷体_GB2312"/>
                <a:cs typeface="Times New Roman" panose="02020603050405020304"/>
              </a:rPr>
              <a:t>，二者所占比率基本相同。而除此之外，其他学习网络使用的途径并没有起到有效的作用，社区学习和中老年网络培训班仅各占</a:t>
            </a:r>
            <a:r>
              <a:rPr lang="en-US" altLang="zh-CN" kern="100" dirty="0">
                <a:latin typeface="Times New Roman" panose="02020603050405020304"/>
                <a:ea typeface="楷体_GB2312"/>
                <a:cs typeface="Courier New" panose="02070309020205020404"/>
              </a:rPr>
              <a:t>3.3%</a:t>
            </a:r>
            <a:r>
              <a:rPr lang="zh-CN" altLang="zh-CN" kern="100" dirty="0">
                <a:latin typeface="Times New Roman" panose="02020603050405020304"/>
                <a:ea typeface="楷体_GB2312"/>
                <a:cs typeface="Times New Roman" panose="02020603050405020304"/>
              </a:rPr>
              <a:t>，而其他途径也只有</a:t>
            </a:r>
            <a:r>
              <a:rPr lang="en-US" altLang="zh-CN" kern="100" dirty="0">
                <a:latin typeface="Times New Roman" panose="02020603050405020304"/>
                <a:ea typeface="楷体_GB2312"/>
                <a:cs typeface="Courier New" panose="02070309020205020404"/>
              </a:rPr>
              <a:t>5%</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调查数据反映了目前社会上帮助中老年人使用互联网的措施仍然很不足。在目前的信息化和老龄化共同发展的社会中，这种中老年人没有有效手段融入互联网的现象应当引起足够重视。</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4.stuck </a:t>
            </a:r>
            <a:r>
              <a:rPr lang="en-US" altLang="zh-CN" b="1" i="1" kern="100" dirty="0">
                <a:latin typeface="Times New Roman" panose="02020603050405020304"/>
              </a:rPr>
              <a:t>adj</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卡住；陷</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入</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；困</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于</a:t>
            </a:r>
            <a:r>
              <a:rPr lang="en-US" altLang="zh-CN" kern="100" dirty="0">
                <a:latin typeface="Times New Roman" panose="02020603050405020304"/>
                <a:ea typeface="黑体" panose="02010609060101010101" charset="-122"/>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5843"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stuck</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said his car had </a:t>
            </a:r>
            <a:r>
              <a:rPr lang="en-US" altLang="zh-CN" b="1" kern="100" dirty="0">
                <a:latin typeface="Times New Roman" panose="02020603050405020304"/>
                <a:cs typeface="Courier New" panose="02070309020205020404"/>
              </a:rPr>
              <a:t>got stuck in</a:t>
            </a:r>
            <a:r>
              <a:rPr lang="en-US" altLang="zh-CN" kern="100" dirty="0">
                <a:latin typeface="Times New Roman" panose="02020603050405020304"/>
                <a:cs typeface="Courier New" panose="02070309020205020404"/>
              </a:rPr>
              <a:t> the snow.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他说他的汽车陷在了雪地里。</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want to go out to see a movie but I </a:t>
            </a:r>
            <a:r>
              <a:rPr lang="en-US" altLang="zh-CN" b="1" kern="100" dirty="0">
                <a:latin typeface="Times New Roman" panose="02020603050405020304"/>
                <a:cs typeface="Courier New" panose="02070309020205020404"/>
              </a:rPr>
              <a:t>am stuck with</a:t>
            </a:r>
            <a:r>
              <a:rPr lang="en-US" altLang="zh-CN" kern="100" dirty="0">
                <a:latin typeface="Times New Roman" panose="02020603050405020304"/>
                <a:cs typeface="Courier New" panose="02070309020205020404"/>
              </a:rPr>
              <a:t> the homework tonight.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我想出去看电影，但是我被今晚的作业给困住了。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get/be stuck ____________</a:t>
            </a:r>
            <a:r>
              <a:rPr lang="zh-CN" altLang="zh-CN" kern="100" dirty="0">
                <a:latin typeface="Times New Roman" panose="02020603050405020304"/>
                <a:cs typeface="Times New Roman" panose="02020603050405020304"/>
              </a:rPr>
              <a:t>　陷入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 stuck ____________...  </a:t>
            </a:r>
            <a:r>
              <a:rPr lang="zh-CN" altLang="zh-CN" kern="100" dirty="0">
                <a:latin typeface="Times New Roman" panose="02020603050405020304"/>
                <a:cs typeface="Times New Roman" panose="02020603050405020304"/>
              </a:rPr>
              <a:t>被</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缠住了；无法摆脱</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2193131" y="3640932"/>
            <a:ext cx="74122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in/into</a:t>
            </a:r>
            <a:endParaRPr lang="zh-CN" altLang="en-US" dirty="0"/>
          </a:p>
        </p:txBody>
      </p:sp>
      <p:sp>
        <p:nvSpPr>
          <p:cNvPr id="5" name="矩形 4"/>
          <p:cNvSpPr/>
          <p:nvPr/>
        </p:nvSpPr>
        <p:spPr>
          <a:xfrm>
            <a:off x="1949054" y="4073129"/>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317897" y="81915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6867" name="矩形 11"/>
          <p:cNvSpPr>
            <a:spLocks noChangeArrowheads="1"/>
          </p:cNvSpPr>
          <p:nvPr/>
        </p:nvSpPr>
        <p:spPr bwMode="auto">
          <a:xfrm>
            <a:off x="361950" y="1251347"/>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I</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m stuck ____________ this problem at the moment.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We _____________________________________________________</a:t>
            </a:r>
            <a:r>
              <a:rPr lang="en-US" altLang="zh-CN" kern="100" dirty="0">
                <a:latin typeface="Times New Roman" panose="02020603050405020304"/>
                <a:cs typeface="Courier New" panose="02070309020205020404"/>
              </a:rPr>
              <a:t>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我们因交通堵塞而受阻一小时。</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思考</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ea typeface="楷体_GB2312"/>
                <a:cs typeface="Times New Roman" panose="02020603050405020304"/>
              </a:rPr>
              <a:t>表示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陷入，困于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的表达还有哪些？</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949054" y="1707357"/>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
        <p:nvSpPr>
          <p:cNvPr id="5" name="矩形 4"/>
          <p:cNvSpPr/>
          <p:nvPr/>
        </p:nvSpPr>
        <p:spPr>
          <a:xfrm>
            <a:off x="1980010" y="2116932"/>
            <a:ext cx="399436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were/got stuck in a traffic jam for an hour</a:t>
            </a:r>
            <a:endParaRPr lang="zh-CN" altLang="en-US" dirty="0"/>
          </a:p>
        </p:txBody>
      </p:sp>
      <p:sp>
        <p:nvSpPr>
          <p:cNvPr id="6" name="矩形 5"/>
          <p:cNvSpPr/>
          <p:nvPr/>
        </p:nvSpPr>
        <p:spPr>
          <a:xfrm>
            <a:off x="575073" y="3348038"/>
            <a:ext cx="202363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 trapped/caught in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5.benefit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益处</a:t>
            </a:r>
            <a:r>
              <a:rPr lang="en-US" altLang="zh-CN" b="1" i="1" kern="100" dirty="0" err="1">
                <a:latin typeface="Times New Roman" panose="02020603050405020304"/>
                <a:ea typeface="黑体" panose="02010609060101010101" charset="-122"/>
              </a:rPr>
              <a:t>vt</a:t>
            </a:r>
            <a:r>
              <a:rPr lang="en-US" altLang="zh-CN" b="1" kern="100" dirty="0" err="1">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使受益</a:t>
            </a:r>
            <a:r>
              <a:rPr lang="en-US" altLang="zh-CN" b="1" i="1" kern="100" dirty="0">
                <a:latin typeface="Times New Roman" panose="02020603050405020304"/>
                <a:ea typeface="黑体" panose="02010609060101010101" charset="-122"/>
              </a:rPr>
              <a:t>vi</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得益于　</a:t>
            </a:r>
            <a:r>
              <a:rPr lang="en-US" altLang="zh-CN" b="1" kern="100" dirty="0">
                <a:latin typeface="Times New Roman" panose="02020603050405020304"/>
                <a:ea typeface="黑体" panose="02010609060101010101" charset="-122"/>
              </a:rPr>
              <a:t>beneficial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有益的，有利的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benefit</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raised his voice </a:t>
            </a:r>
            <a:r>
              <a:rPr lang="en-US" altLang="zh-CN" b="1" kern="100" dirty="0">
                <a:latin typeface="Times New Roman" panose="02020603050405020304"/>
                <a:cs typeface="Courier New" panose="02070309020205020404"/>
              </a:rPr>
              <a:t>for the benefit of</a:t>
            </a:r>
            <a:r>
              <a:rPr lang="en-US" altLang="zh-CN" kern="100" dirty="0">
                <a:latin typeface="Times New Roman" panose="02020603050405020304"/>
                <a:cs typeface="Courier New" panose="02070309020205020404"/>
              </a:rPr>
              <a:t> the other two women.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为了让其他两个女人听清，他提高了嗓门。</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plants </a:t>
            </a:r>
            <a:r>
              <a:rPr lang="en-US" altLang="zh-CN" b="1" kern="100" dirty="0">
                <a:latin typeface="Times New Roman" panose="02020603050405020304"/>
                <a:cs typeface="Courier New" panose="02070309020205020404"/>
              </a:rPr>
              <a:t>benefited from</a:t>
            </a:r>
            <a:r>
              <a:rPr lang="en-US" altLang="zh-CN" kern="100" dirty="0">
                <a:latin typeface="Times New Roman" panose="02020603050405020304"/>
                <a:cs typeface="Courier New" panose="02070309020205020404"/>
              </a:rPr>
              <a:t> the rain.</a:t>
            </a:r>
            <a:r>
              <a:rPr lang="zh-CN" altLang="zh-CN" kern="100" dirty="0">
                <a:latin typeface="Times New Roman" panose="02020603050405020304"/>
                <a:cs typeface="Times New Roman" panose="02020603050405020304"/>
              </a:rPr>
              <a:t>植物得益于这场雨。</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 is said Yoga </a:t>
            </a:r>
            <a:r>
              <a:rPr lang="en-US" altLang="zh-CN" b="1" kern="100" dirty="0">
                <a:latin typeface="Times New Roman" panose="02020603050405020304"/>
                <a:cs typeface="Courier New" panose="02070309020205020404"/>
              </a:rPr>
              <a:t>is of great benefit to</a:t>
            </a:r>
            <a:r>
              <a:rPr lang="en-US" altLang="zh-CN" kern="100" dirty="0">
                <a:latin typeface="Times New Roman" panose="02020603050405020304"/>
                <a:cs typeface="Courier New" panose="02070309020205020404"/>
              </a:rPr>
              <a:t> human health.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据说瑜伽功对人体健康有极大好处。</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Reading a lot </a:t>
            </a:r>
            <a:r>
              <a:rPr lang="en-US" altLang="zh-CN" b="1" kern="100" dirty="0">
                <a:latin typeface="Times New Roman" panose="02020603050405020304"/>
                <a:cs typeface="Courier New" panose="02070309020205020404"/>
              </a:rPr>
              <a:t>is beneficial to</a:t>
            </a:r>
            <a:r>
              <a:rPr lang="en-US" altLang="zh-CN" kern="100" dirty="0">
                <a:latin typeface="Times New Roman" panose="02020603050405020304"/>
                <a:cs typeface="Courier New" panose="02070309020205020404"/>
              </a:rPr>
              <a:t> improving your English.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多读书对提高你的英语有好处。</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5481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__________________</a:t>
            </a:r>
            <a:r>
              <a:rPr lang="zh-CN" altLang="zh-CN" kern="100" dirty="0">
                <a:latin typeface="Times New Roman" panose="02020603050405020304"/>
                <a:cs typeface="Times New Roman" panose="02020603050405020304"/>
              </a:rPr>
              <a:t>　为了</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的利益</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benefit ____________  </a:t>
            </a:r>
            <a:r>
              <a:rPr lang="zh-CN" altLang="zh-CN" kern="100" dirty="0">
                <a:latin typeface="Times New Roman" panose="02020603050405020304"/>
                <a:cs typeface="Times New Roman" panose="02020603050405020304"/>
              </a:rPr>
              <a:t>得益于；从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中获益</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be of great benefit ____________  </a:t>
            </a:r>
            <a:r>
              <a:rPr lang="zh-CN" altLang="zh-CN" kern="100" dirty="0">
                <a:latin typeface="Times New Roman" panose="02020603050405020304"/>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有极大好处</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be ____________ to  </a:t>
            </a:r>
            <a:r>
              <a:rPr lang="zh-CN" altLang="zh-CN" kern="100" dirty="0">
                <a:latin typeface="Times New Roman" panose="02020603050405020304"/>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有好处</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933451" y="1576388"/>
            <a:ext cx="169661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 the benefit of</a:t>
            </a:r>
            <a:endParaRPr lang="zh-CN" altLang="en-US" dirty="0"/>
          </a:p>
        </p:txBody>
      </p:sp>
      <p:sp>
        <p:nvSpPr>
          <p:cNvPr id="4" name="矩形 3"/>
          <p:cNvSpPr/>
          <p:nvPr/>
        </p:nvSpPr>
        <p:spPr>
          <a:xfrm>
            <a:off x="1813322" y="1978819"/>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
        <p:nvSpPr>
          <p:cNvPr id="5" name="矩形 4"/>
          <p:cNvSpPr/>
          <p:nvPr/>
        </p:nvSpPr>
        <p:spPr>
          <a:xfrm>
            <a:off x="2946797" y="2399110"/>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6" name="矩形 5"/>
          <p:cNvSpPr/>
          <p:nvPr/>
        </p:nvSpPr>
        <p:spPr>
          <a:xfrm>
            <a:off x="1240631" y="2819401"/>
            <a:ext cx="10490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beneficial</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359569" y="844154"/>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　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Using computers has a ____________ (benefit) effect on children’s learning.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You must study hard ____________ the benefit of your own.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new hospital will be of great benefit ____________ the town.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As we know, books are the source of </a:t>
            </a:r>
            <a:r>
              <a:rPr lang="en-US" altLang="zh-CN" kern="100" dirty="0" err="1">
                <a:latin typeface="Times New Roman" panose="02020603050405020304"/>
                <a:cs typeface="Courier New" panose="02070309020205020404"/>
              </a:rPr>
              <a:t>knowledge.I</a:t>
            </a:r>
            <a:r>
              <a:rPr lang="en-US" altLang="zh-CN" kern="100" dirty="0">
                <a:latin typeface="Times New Roman" panose="02020603050405020304"/>
                <a:cs typeface="Courier New" panose="02070309020205020404"/>
              </a:rPr>
              <a:t> have benefited a lot ____________ reading.</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3039666" y="1298973"/>
            <a:ext cx="10490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beneficial</a:t>
            </a:r>
            <a:endParaRPr lang="zh-CN" altLang="en-US" dirty="0"/>
          </a:p>
        </p:txBody>
      </p:sp>
      <p:sp>
        <p:nvSpPr>
          <p:cNvPr id="4" name="矩形 3"/>
          <p:cNvSpPr/>
          <p:nvPr/>
        </p:nvSpPr>
        <p:spPr>
          <a:xfrm>
            <a:off x="3153966" y="1708548"/>
            <a:ext cx="407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a:t>
            </a:r>
            <a:endParaRPr lang="zh-CN" altLang="en-US" dirty="0"/>
          </a:p>
        </p:txBody>
      </p:sp>
      <p:sp>
        <p:nvSpPr>
          <p:cNvPr id="5" name="矩形 4"/>
          <p:cNvSpPr/>
          <p:nvPr/>
        </p:nvSpPr>
        <p:spPr>
          <a:xfrm>
            <a:off x="4956572" y="2116932"/>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6" name="矩形 5"/>
          <p:cNvSpPr/>
          <p:nvPr/>
        </p:nvSpPr>
        <p:spPr>
          <a:xfrm>
            <a:off x="7711679" y="2530079"/>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1"/>
          <p:cNvSpPr>
            <a:spLocks noChangeArrowheads="1"/>
          </p:cNvSpPr>
          <p:nvPr/>
        </p:nvSpPr>
        <p:spPr bwMode="auto">
          <a:xfrm>
            <a:off x="328613" y="448866"/>
            <a:ext cx="8546306"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4.If you understand it and apply it to your study or work, you’ll ____________ (</a:t>
            </a:r>
            <a:r>
              <a:rPr lang="zh-CN" altLang="zh-CN" kern="100" dirty="0">
                <a:latin typeface="Times New Roman" panose="02020603050405020304"/>
                <a:cs typeface="Times New Roman" panose="02020603050405020304"/>
              </a:rPr>
              <a:t>受益</a:t>
            </a:r>
            <a:r>
              <a:rPr lang="en-US" altLang="zh-CN" kern="100" dirty="0">
                <a:latin typeface="Times New Roman" panose="02020603050405020304"/>
                <a:cs typeface="Courier New" panose="02070309020205020404"/>
              </a:rPr>
              <a:t>) a lot from it.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5.Smiles shorten ____________(</a:t>
            </a:r>
            <a:r>
              <a:rPr lang="zh-CN" altLang="zh-CN" kern="100" dirty="0">
                <a:latin typeface="Times New Roman" panose="02020603050405020304"/>
                <a:cs typeface="Times New Roman" panose="02020603050405020304"/>
              </a:rPr>
              <a:t>距离</a:t>
            </a:r>
            <a:r>
              <a:rPr lang="en-US" altLang="zh-CN" kern="100" dirty="0">
                <a:latin typeface="Times New Roman" panose="02020603050405020304"/>
                <a:cs typeface="Courier New" panose="02070309020205020404"/>
              </a:rPr>
              <a:t>) between us and help us have a better understanding.</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6.Parents should encourage their children to overcome difficulties and ____________ (</a:t>
            </a:r>
            <a:r>
              <a:rPr lang="zh-CN" altLang="zh-CN" kern="100" dirty="0">
                <a:latin typeface="Times New Roman" panose="02020603050405020304"/>
                <a:cs typeface="Times New Roman" panose="02020603050405020304"/>
              </a:rPr>
              <a:t>激励</a:t>
            </a:r>
            <a:r>
              <a:rPr lang="en-US" altLang="zh-CN" kern="100" dirty="0">
                <a:latin typeface="Times New Roman" panose="02020603050405020304"/>
                <a:cs typeface="Courier New" panose="02070309020205020404"/>
              </a:rPr>
              <a:t>) them to develop by themselves.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7.Learning English gives us an ____________ (</a:t>
            </a:r>
            <a:r>
              <a:rPr lang="zh-CN" altLang="zh-CN" kern="100" dirty="0">
                <a:latin typeface="Times New Roman" panose="02020603050405020304"/>
                <a:cs typeface="Times New Roman" panose="02020603050405020304"/>
              </a:rPr>
              <a:t>机会</a:t>
            </a:r>
            <a:r>
              <a:rPr lang="en-US" altLang="zh-CN" kern="100" dirty="0">
                <a:latin typeface="Times New Roman" panose="02020603050405020304"/>
                <a:cs typeface="Courier New" panose="02070309020205020404"/>
              </a:rPr>
              <a:t>) to explore a variety of cultures.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8.Our class held a ____________ (</a:t>
            </a:r>
            <a:r>
              <a:rPr lang="zh-CN" altLang="zh-CN" kern="100" dirty="0">
                <a:latin typeface="Times New Roman" panose="02020603050405020304"/>
                <a:cs typeface="Times New Roman" panose="02020603050405020304"/>
              </a:rPr>
              <a:t>慈善</a:t>
            </a:r>
            <a:r>
              <a:rPr lang="en-US" altLang="zh-CN" kern="100" dirty="0">
                <a:latin typeface="Times New Roman" panose="02020603050405020304"/>
                <a:cs typeface="Courier New" panose="02070309020205020404"/>
              </a:rPr>
              <a:t>) walk to raise money for the students in poor areas this afternoon.</a:t>
            </a: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9.Our school is to hold a Chinese Poetry ____________ (</a:t>
            </a:r>
            <a:r>
              <a:rPr lang="zh-CN" altLang="zh-CN" kern="100" dirty="0">
                <a:latin typeface="Times New Roman" panose="02020603050405020304"/>
                <a:cs typeface="Times New Roman" panose="02020603050405020304"/>
              </a:rPr>
              <a:t>会议</a:t>
            </a:r>
            <a:r>
              <a:rPr lang="en-US" altLang="zh-CN" kern="100" dirty="0">
                <a:latin typeface="Times New Roman" panose="02020603050405020304"/>
                <a:cs typeface="Courier New" panose="02070309020205020404"/>
              </a:rPr>
              <a:t>)for international students.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10.Every ____________ (</a:t>
            </a:r>
            <a:r>
              <a:rPr lang="zh-CN" altLang="zh-CN" kern="100" dirty="0">
                <a:latin typeface="Times New Roman" panose="02020603050405020304"/>
                <a:cs typeface="Times New Roman" panose="02020603050405020304"/>
              </a:rPr>
              <a:t>居民</a:t>
            </a:r>
            <a:r>
              <a:rPr lang="en-US" altLang="zh-CN" kern="100" dirty="0">
                <a:latin typeface="Times New Roman" panose="02020603050405020304"/>
                <a:cs typeface="Courier New" panose="02070309020205020404"/>
              </a:rPr>
              <a:t>) can have access to the sports facilities of the community.</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6632972" y="484585"/>
            <a:ext cx="77970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benefit</a:t>
            </a:r>
            <a:endParaRPr lang="zh-CN" altLang="en-US" dirty="0"/>
          </a:p>
        </p:txBody>
      </p:sp>
      <p:sp>
        <p:nvSpPr>
          <p:cNvPr id="4" name="矩形 3"/>
          <p:cNvSpPr/>
          <p:nvPr/>
        </p:nvSpPr>
        <p:spPr>
          <a:xfrm>
            <a:off x="2238375" y="1295401"/>
            <a:ext cx="8951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distance</a:t>
            </a:r>
            <a:endParaRPr lang="zh-CN" altLang="en-US" dirty="0"/>
          </a:p>
        </p:txBody>
      </p:sp>
      <p:sp>
        <p:nvSpPr>
          <p:cNvPr id="5" name="矩形 4"/>
          <p:cNvSpPr/>
          <p:nvPr/>
        </p:nvSpPr>
        <p:spPr>
          <a:xfrm>
            <a:off x="7369969" y="1739504"/>
            <a:ext cx="759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inspire</a:t>
            </a:r>
            <a:endParaRPr lang="zh-CN" altLang="en-US" dirty="0"/>
          </a:p>
        </p:txBody>
      </p:sp>
      <p:sp>
        <p:nvSpPr>
          <p:cNvPr id="6" name="矩形 5"/>
          <p:cNvSpPr/>
          <p:nvPr/>
        </p:nvSpPr>
        <p:spPr>
          <a:xfrm>
            <a:off x="3611166" y="2537223"/>
            <a:ext cx="7215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access</a:t>
            </a:r>
            <a:endParaRPr lang="zh-CN" altLang="en-US" dirty="0"/>
          </a:p>
        </p:txBody>
      </p:sp>
      <p:sp>
        <p:nvSpPr>
          <p:cNvPr id="7" name="矩形 6"/>
          <p:cNvSpPr/>
          <p:nvPr/>
        </p:nvSpPr>
        <p:spPr>
          <a:xfrm>
            <a:off x="2418160" y="2969419"/>
            <a:ext cx="77970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charity</a:t>
            </a:r>
            <a:endParaRPr lang="zh-CN" altLang="en-US" dirty="0"/>
          </a:p>
        </p:txBody>
      </p:sp>
      <p:sp>
        <p:nvSpPr>
          <p:cNvPr id="8" name="矩形 7"/>
          <p:cNvSpPr/>
          <p:nvPr/>
        </p:nvSpPr>
        <p:spPr>
          <a:xfrm>
            <a:off x="4252912" y="3813573"/>
            <a:ext cx="120289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Conference</a:t>
            </a:r>
            <a:endParaRPr lang="zh-CN" altLang="en-US" dirty="0"/>
          </a:p>
        </p:txBody>
      </p:sp>
      <p:sp>
        <p:nvSpPr>
          <p:cNvPr id="9" name="矩形 8"/>
          <p:cNvSpPr/>
          <p:nvPr/>
        </p:nvSpPr>
        <p:spPr>
          <a:xfrm>
            <a:off x="1547813" y="4193382"/>
            <a:ext cx="8694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resident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251222" y="8179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6.distance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距离　</a:t>
            </a:r>
            <a:r>
              <a:rPr lang="en-US" altLang="zh-CN" b="1" kern="100" dirty="0">
                <a:latin typeface="Times New Roman" panose="02020603050405020304"/>
                <a:ea typeface="黑体" panose="02010609060101010101" charset="-122"/>
              </a:rPr>
              <a:t>distant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遥远的；冷漠的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6867" name="矩形 11"/>
          <p:cNvSpPr>
            <a:spLocks noChangeArrowheads="1"/>
          </p:cNvSpPr>
          <p:nvPr/>
        </p:nvSpPr>
        <p:spPr bwMode="auto">
          <a:xfrm>
            <a:off x="454819" y="1250157"/>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distance</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Soon, it ran away off the road and disappeared </a:t>
            </a:r>
            <a:r>
              <a:rPr lang="en-US" altLang="zh-CN" b="1" kern="100" dirty="0">
                <a:latin typeface="Times New Roman" panose="02020603050405020304"/>
                <a:cs typeface="Courier New" panose="02070309020205020404"/>
              </a:rPr>
              <a:t>in the distance</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不久，它跑出了公路，消失在远处。</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Everything is </a:t>
            </a:r>
            <a:r>
              <a:rPr lang="en-US" altLang="zh-CN" b="1" kern="100" dirty="0">
                <a:latin typeface="Times New Roman" panose="02020603050405020304"/>
                <a:cs typeface="Courier New" panose="02070309020205020404"/>
              </a:rPr>
              <a:t>within walking distance</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不管什么地方，都是走几步就到了。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sound of the waterfall can be heard </a:t>
            </a:r>
            <a:r>
              <a:rPr lang="en-US" altLang="zh-CN" b="1" kern="100" dirty="0">
                <a:latin typeface="Times New Roman" panose="02020603050405020304"/>
                <a:cs typeface="Courier New" panose="02070309020205020404"/>
              </a:rPr>
              <a:t>at a distance of</a:t>
            </a:r>
            <a:r>
              <a:rPr lang="en-US" altLang="zh-CN" kern="100" dirty="0">
                <a:latin typeface="Times New Roman" panose="02020603050405020304"/>
                <a:cs typeface="Courier New" panose="02070309020205020404"/>
              </a:rPr>
              <a:t> 20 miles.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瀑布的声音在距离它</a:t>
            </a:r>
            <a:r>
              <a:rPr lang="en-US" altLang="zh-CN" kern="100" dirty="0">
                <a:latin typeface="Times New Roman" panose="02020603050405020304"/>
                <a:cs typeface="Courier New" panose="02070309020205020404"/>
              </a:rPr>
              <a:t>20</a:t>
            </a:r>
            <a:r>
              <a:rPr lang="zh-CN" altLang="zh-CN" kern="100" dirty="0">
                <a:latin typeface="Times New Roman" panose="02020603050405020304"/>
                <a:cs typeface="Times New Roman" panose="02020603050405020304"/>
              </a:rPr>
              <a:t>英里远的地方就能听到。</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ea typeface="黑体" panose="02010609060101010101" charset="-122"/>
                <a:cs typeface="Courier New" panose="02070309020205020404"/>
              </a:rPr>
              <a:t>[</a:t>
            </a:r>
            <a:r>
              <a:rPr lang="zh-CN" altLang="zh-CN" kern="100" dirty="0">
                <a:solidFill>
                  <a:prstClr val="black"/>
                </a:solidFill>
                <a:latin typeface="Times New Roman" panose="02020603050405020304"/>
                <a:ea typeface="黑体" panose="02010609060101010101" charset="-122"/>
                <a:cs typeface="Times New Roman" panose="02020603050405020304"/>
              </a:rPr>
              <a:t>自主发现</a:t>
            </a:r>
            <a:r>
              <a:rPr lang="en-US" altLang="zh-CN" kern="100" dirty="0">
                <a:solidFill>
                  <a:prstClr val="black"/>
                </a:solidFill>
                <a:latin typeface="Times New Roman" panose="02020603050405020304"/>
                <a:ea typeface="黑体" panose="02010609060101010101" charset="-122"/>
                <a:cs typeface="Courier New" panose="02070309020205020404"/>
              </a:rPr>
              <a: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①</a:t>
            </a:r>
            <a:r>
              <a:rPr lang="en-US" altLang="zh-CN" kern="100" dirty="0">
                <a:solidFill>
                  <a:prstClr val="black"/>
                </a:solidFill>
                <a:latin typeface="Times New Roman" panose="02020603050405020304"/>
                <a:cs typeface="Courier New" panose="02070309020205020404"/>
              </a:rPr>
              <a:t>____________</a:t>
            </a:r>
            <a:r>
              <a:rPr lang="zh-CN" altLang="zh-CN" kern="100" dirty="0">
                <a:solidFill>
                  <a:prstClr val="black"/>
                </a:solidFill>
                <a:latin typeface="Times New Roman" panose="02020603050405020304"/>
                <a:cs typeface="Times New Roman" panose="02020603050405020304"/>
              </a:rPr>
              <a:t>　在远处</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②</a:t>
            </a:r>
            <a:r>
              <a:rPr lang="en-US" altLang="zh-CN" kern="100" dirty="0">
                <a:solidFill>
                  <a:prstClr val="black"/>
                </a:solidFill>
                <a:latin typeface="Times New Roman" panose="02020603050405020304"/>
                <a:cs typeface="Courier New" panose="02070309020205020404"/>
              </a:rPr>
              <a:t>____________ walking distance  </a:t>
            </a:r>
            <a:r>
              <a:rPr lang="zh-CN" altLang="zh-CN" kern="100" dirty="0">
                <a:solidFill>
                  <a:prstClr val="black"/>
                </a:solidFill>
                <a:latin typeface="Times New Roman" panose="02020603050405020304"/>
                <a:cs typeface="Times New Roman" panose="02020603050405020304"/>
              </a:rPr>
              <a:t>几步之遥</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③</a:t>
            </a:r>
            <a:r>
              <a:rPr lang="en-US" altLang="zh-CN" kern="100" dirty="0">
                <a:solidFill>
                  <a:prstClr val="black"/>
                </a:solidFill>
                <a:latin typeface="Times New Roman" panose="02020603050405020304"/>
                <a:cs typeface="Courier New" panose="02070309020205020404"/>
              </a:rPr>
              <a:t>____________ a distance of  </a:t>
            </a:r>
            <a:r>
              <a:rPr lang="zh-CN" altLang="zh-CN" kern="100" dirty="0">
                <a:solidFill>
                  <a:prstClr val="black"/>
                </a:solidFill>
                <a:latin typeface="Times New Roman" panose="02020603050405020304"/>
                <a:cs typeface="Times New Roman" panose="02020603050405020304"/>
              </a:rPr>
              <a:t>在</a:t>
            </a:r>
            <a:r>
              <a:rPr lang="en-US" altLang="zh-CN" kern="100" dirty="0">
                <a:solidFill>
                  <a:prstClr val="black"/>
                </a:solidFill>
                <a:latin typeface="宋体" panose="02010600030101010101" pitchFamily="2" charset="-122"/>
                <a:cs typeface="Times New Roman" panose="02020603050405020304"/>
              </a:rPr>
              <a:t>……</a:t>
            </a:r>
            <a:r>
              <a:rPr lang="zh-CN" altLang="zh-CN" kern="100" dirty="0">
                <a:solidFill>
                  <a:prstClr val="black"/>
                </a:solidFill>
                <a:latin typeface="Times New Roman" panose="02020603050405020304"/>
                <a:cs typeface="Times New Roman" panose="02020603050405020304"/>
              </a:rPr>
              <a:t>远的地方</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726281" y="1588294"/>
            <a:ext cx="14721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the distance</a:t>
            </a:r>
            <a:endParaRPr lang="zh-CN" altLang="en-US" dirty="0"/>
          </a:p>
        </p:txBody>
      </p:sp>
      <p:sp>
        <p:nvSpPr>
          <p:cNvPr id="4" name="矩形 3"/>
          <p:cNvSpPr/>
          <p:nvPr/>
        </p:nvSpPr>
        <p:spPr>
          <a:xfrm>
            <a:off x="1059657" y="1997869"/>
            <a:ext cx="7215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within</a:t>
            </a:r>
            <a:endParaRPr lang="zh-CN" altLang="en-US" dirty="0"/>
          </a:p>
        </p:txBody>
      </p:sp>
      <p:sp>
        <p:nvSpPr>
          <p:cNvPr id="5" name="矩形 4"/>
          <p:cNvSpPr/>
          <p:nvPr/>
        </p:nvSpPr>
        <p:spPr>
          <a:xfrm>
            <a:off x="1225154" y="2387204"/>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35956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picture on the wall looks better ____________ the distance.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railway station is ____________ a distance of two miles from our school.</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It snows all the year round in that ____________ (distance) little village.</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4482704" y="1557338"/>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
        <p:nvSpPr>
          <p:cNvPr id="4" name="矩形 3"/>
          <p:cNvSpPr/>
          <p:nvPr/>
        </p:nvSpPr>
        <p:spPr>
          <a:xfrm>
            <a:off x="3168254" y="1966913"/>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a:t>
            </a:r>
            <a:endParaRPr lang="zh-CN" altLang="en-US" dirty="0"/>
          </a:p>
        </p:txBody>
      </p:sp>
      <p:sp>
        <p:nvSpPr>
          <p:cNvPr id="5" name="矩形 4"/>
          <p:cNvSpPr/>
          <p:nvPr/>
        </p:nvSpPr>
        <p:spPr>
          <a:xfrm>
            <a:off x="4058841" y="2387204"/>
            <a:ext cx="7540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distant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tabLst>
                <a:tab pos="2025015" algn="l"/>
              </a:tabLst>
              <a:defRPr/>
            </a:pPr>
            <a:r>
              <a:rPr lang="en-US" altLang="zh-CN" b="1" kern="100" dirty="0">
                <a:latin typeface="Times New Roman" panose="02020603050405020304"/>
              </a:rPr>
              <a:t>7.inspire </a:t>
            </a:r>
            <a:r>
              <a:rPr lang="en-US" altLang="zh-CN" b="1" i="1" kern="100" dirty="0" err="1">
                <a:latin typeface="Times New Roman" panose="02020603050405020304"/>
              </a:rPr>
              <a:t>vt</a:t>
            </a:r>
            <a:r>
              <a:rPr lang="en-US" altLang="zh-CN" b="1" kern="100" dirty="0" err="1">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鼓舞；激励；启发思考　</a:t>
            </a:r>
            <a:r>
              <a:rPr lang="en-US" altLang="zh-CN" b="1" kern="100" dirty="0">
                <a:latin typeface="Times New Roman" panose="02020603050405020304"/>
                <a:ea typeface="黑体" panose="02010609060101010101" charset="-122"/>
              </a:rPr>
              <a:t>inspired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受鼓舞的　</a:t>
            </a:r>
            <a:r>
              <a:rPr lang="en-US" altLang="zh-CN" b="1" kern="100" dirty="0">
                <a:latin typeface="Times New Roman" panose="02020603050405020304"/>
                <a:ea typeface="黑体" panose="02010609060101010101" charset="-122"/>
              </a:rPr>
              <a:t>inspiring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鼓舞人心的　</a:t>
            </a:r>
            <a:r>
              <a:rPr lang="en-US" altLang="zh-CN" b="1" kern="100" dirty="0">
                <a:latin typeface="Times New Roman" panose="02020603050405020304"/>
                <a:ea typeface="黑体" panose="02010609060101010101" charset="-122"/>
              </a:rPr>
              <a:t>inspiration </a:t>
            </a:r>
            <a:r>
              <a:rPr lang="en-US" altLang="zh-CN" b="1" i="1" kern="100" dirty="0">
                <a:latin typeface="Times New Roman" panose="02020603050405020304"/>
                <a:ea typeface="黑体" panose="02010609060101010101" charset="-122"/>
              </a:rPr>
              <a:t>n</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鼓舞；灵感</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520429"/>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inspire</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failure </a:t>
            </a:r>
            <a:r>
              <a:rPr lang="en-US" altLang="zh-CN" b="1" kern="100" dirty="0">
                <a:latin typeface="Times New Roman" panose="02020603050405020304"/>
                <a:cs typeface="Courier New" panose="02070309020205020404"/>
              </a:rPr>
              <a:t>inspired him to</a:t>
            </a:r>
            <a:r>
              <a:rPr lang="en-US" altLang="zh-CN" kern="100" dirty="0">
                <a:latin typeface="Times New Roman" panose="02020603050405020304"/>
                <a:cs typeface="Courier New" panose="02070309020205020404"/>
              </a:rPr>
              <a:t> work harder.</a:t>
            </a:r>
            <a:r>
              <a:rPr lang="zh-CN" altLang="zh-CN" kern="100" dirty="0">
                <a:latin typeface="Times New Roman" panose="02020603050405020304"/>
                <a:cs typeface="Times New Roman" panose="02020603050405020304"/>
              </a:rPr>
              <a:t>失败鼓舞着他更加努力。</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book </a:t>
            </a:r>
            <a:r>
              <a:rPr lang="en-US" altLang="zh-CN" b="1" kern="100" dirty="0">
                <a:latin typeface="Times New Roman" panose="02020603050405020304"/>
                <a:cs typeface="Courier New" panose="02070309020205020404"/>
              </a:rPr>
              <a:t>inspired me with</a:t>
            </a:r>
            <a:r>
              <a:rPr lang="en-US" altLang="zh-CN" kern="100" dirty="0">
                <a:latin typeface="Times New Roman" panose="02020603050405020304"/>
                <a:cs typeface="Courier New" panose="02070309020205020404"/>
              </a:rPr>
              <a:t> hope.</a:t>
            </a:r>
            <a:r>
              <a:rPr lang="zh-CN" altLang="zh-CN" kern="100" dirty="0">
                <a:latin typeface="Times New Roman" panose="02020603050405020304"/>
                <a:cs typeface="Times New Roman" panose="02020603050405020304"/>
              </a:rPr>
              <a:t>这本书让我产生了希望。</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students were all </a:t>
            </a:r>
            <a:r>
              <a:rPr lang="en-US" altLang="zh-CN" b="1" kern="100" dirty="0">
                <a:latin typeface="Times New Roman" panose="02020603050405020304"/>
                <a:cs typeface="Courier New" panose="02070309020205020404"/>
              </a:rPr>
              <a:t>inspired</a:t>
            </a:r>
            <a:r>
              <a:rPr lang="en-US" altLang="zh-CN" kern="100" dirty="0">
                <a:latin typeface="Times New Roman" panose="02020603050405020304"/>
                <a:cs typeface="Courier New" panose="02070309020205020404"/>
              </a:rPr>
              <a:t> after they heard the </a:t>
            </a:r>
            <a:r>
              <a:rPr lang="en-US" altLang="zh-CN" b="1" kern="100" dirty="0">
                <a:latin typeface="Times New Roman" panose="02020603050405020304"/>
                <a:cs typeface="Courier New" panose="02070309020205020404"/>
              </a:rPr>
              <a:t>inspiring</a:t>
            </a:r>
            <a:r>
              <a:rPr lang="en-US" altLang="zh-CN" kern="100" dirty="0">
                <a:latin typeface="Times New Roman" panose="02020603050405020304"/>
                <a:cs typeface="Courier New" panose="02070309020205020404"/>
              </a:rPr>
              <a:t> story.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学生们听到这个鼓舞人心的故事后都深受鼓舞。</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Such a life is </a:t>
            </a:r>
            <a:r>
              <a:rPr lang="en-US" altLang="zh-CN" b="1" kern="100" dirty="0">
                <a:latin typeface="Times New Roman" panose="02020603050405020304"/>
                <a:cs typeface="Courier New" panose="02070309020205020404"/>
              </a:rPr>
              <a:t>an inspiration to</a:t>
            </a:r>
            <a:r>
              <a:rPr lang="en-US" altLang="zh-CN" kern="100" dirty="0">
                <a:latin typeface="Times New Roman" panose="02020603050405020304"/>
                <a:cs typeface="Courier New" panose="02070309020205020404"/>
              </a:rPr>
              <a:t> us all.</a:t>
            </a:r>
            <a:r>
              <a:rPr lang="zh-CN" altLang="zh-CN" kern="100" dirty="0">
                <a:latin typeface="Times New Roman" panose="02020603050405020304"/>
                <a:cs typeface="Times New Roman" panose="02020603050405020304"/>
              </a:rPr>
              <a:t>这种生活对我们大家是一种鼓舞。</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54819" y="951310"/>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 [</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inspire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____________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鼓舞</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激励某人做某事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inspire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____________...  </a:t>
            </a:r>
            <a:r>
              <a:rPr lang="zh-CN" altLang="zh-CN" kern="100" dirty="0">
                <a:latin typeface="Times New Roman" panose="02020603050405020304"/>
                <a:cs typeface="Times New Roman" panose="02020603050405020304"/>
              </a:rPr>
              <a:t>鼓舞某人的；使某人产生</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inspire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by...  </a:t>
            </a:r>
            <a:r>
              <a:rPr lang="zh-CN" altLang="zh-CN" kern="100" dirty="0">
                <a:latin typeface="Times New Roman" panose="02020603050405020304"/>
                <a:cs typeface="Times New Roman" panose="02020603050405020304"/>
              </a:rPr>
              <a:t>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鼓舞</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激励</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启发某人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an inspiration ____________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对某人是一种鼓舞</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076450" y="1426369"/>
            <a:ext cx="60657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do</a:t>
            </a:r>
            <a:endParaRPr lang="zh-CN" altLang="en-US" dirty="0"/>
          </a:p>
        </p:txBody>
      </p:sp>
      <p:sp>
        <p:nvSpPr>
          <p:cNvPr id="4" name="矩形 3"/>
          <p:cNvSpPr/>
          <p:nvPr/>
        </p:nvSpPr>
        <p:spPr>
          <a:xfrm>
            <a:off x="2033588" y="1824038"/>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
        <p:nvSpPr>
          <p:cNvPr id="5" name="矩形 4"/>
          <p:cNvSpPr/>
          <p:nvPr/>
        </p:nvSpPr>
        <p:spPr>
          <a:xfrm>
            <a:off x="2532460" y="2645569"/>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359569" y="1006079"/>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　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He always inspires us ____________ (think) for ourselves.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You inspired me ____________ playing the piano so beautifully.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It was my teacher who inspired me ____________ confidence.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Beautiful photographs serve as an excellent source of ____________ (inspire) for designers.</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978944" y="1481138"/>
            <a:ext cx="8502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think</a:t>
            </a:r>
            <a:endParaRPr lang="zh-CN" altLang="en-US" dirty="0"/>
          </a:p>
        </p:txBody>
      </p:sp>
      <p:sp>
        <p:nvSpPr>
          <p:cNvPr id="4" name="矩形 3"/>
          <p:cNvSpPr/>
          <p:nvPr/>
        </p:nvSpPr>
        <p:spPr>
          <a:xfrm>
            <a:off x="2658666" y="1847851"/>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by</a:t>
            </a:r>
            <a:endParaRPr lang="zh-CN" altLang="en-US" dirty="0"/>
          </a:p>
        </p:txBody>
      </p:sp>
      <p:sp>
        <p:nvSpPr>
          <p:cNvPr id="5" name="矩形 4"/>
          <p:cNvSpPr/>
          <p:nvPr/>
        </p:nvSpPr>
        <p:spPr>
          <a:xfrm>
            <a:off x="4275535" y="2321719"/>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
        <p:nvSpPr>
          <p:cNvPr id="6" name="矩形 5"/>
          <p:cNvSpPr/>
          <p:nvPr/>
        </p:nvSpPr>
        <p:spPr>
          <a:xfrm>
            <a:off x="6201966" y="2711054"/>
            <a:ext cx="11259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inspiration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251222" y="627460"/>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tabLst>
                <a:tab pos="2025015" algn="l"/>
              </a:tabLst>
              <a:defRPr/>
            </a:pPr>
            <a:r>
              <a:rPr lang="en-US" altLang="zh-CN" b="1" kern="100" dirty="0">
                <a:latin typeface="Times New Roman" panose="02020603050405020304"/>
              </a:rPr>
              <a:t>8.access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通道；机会</a:t>
            </a:r>
            <a:r>
              <a:rPr lang="en-US" altLang="zh-CN" b="1" i="1" kern="100" dirty="0" err="1">
                <a:latin typeface="Times New Roman" panose="02020603050405020304"/>
                <a:ea typeface="黑体" panose="02010609060101010101" charset="-122"/>
              </a:rPr>
              <a:t>vt</a:t>
            </a:r>
            <a:r>
              <a:rPr lang="en-US" altLang="zh-CN" b="1" kern="100" dirty="0" err="1">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进入；使用；获取　</a:t>
            </a:r>
            <a:r>
              <a:rPr lang="en-US" altLang="zh-CN" b="1" kern="100" dirty="0">
                <a:latin typeface="Times New Roman" panose="02020603050405020304"/>
                <a:ea typeface="黑体" panose="02010609060101010101" charset="-122"/>
              </a:rPr>
              <a:t>accessible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可接近的；可利用的　</a:t>
            </a:r>
            <a:r>
              <a:rPr lang="en-US" altLang="zh-CN" b="1" kern="100" dirty="0">
                <a:latin typeface="Times New Roman" panose="02020603050405020304"/>
                <a:ea typeface="黑体" panose="02010609060101010101" charset="-122"/>
              </a:rPr>
              <a:t>inaccessible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难到达的；难接近的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6867" name="矩形 11"/>
          <p:cNvSpPr>
            <a:spLocks noChangeArrowheads="1"/>
          </p:cNvSpPr>
          <p:nvPr/>
        </p:nvSpPr>
        <p:spPr bwMode="auto">
          <a:xfrm>
            <a:off x="454819" y="1491853"/>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access</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You </a:t>
            </a:r>
            <a:r>
              <a:rPr lang="en-US" altLang="zh-CN" b="1" kern="100" dirty="0">
                <a:latin typeface="Times New Roman" panose="02020603050405020304"/>
                <a:cs typeface="Courier New" panose="02070309020205020404"/>
              </a:rPr>
              <a:t>have access to</a:t>
            </a:r>
            <a:r>
              <a:rPr lang="en-US" altLang="zh-CN" kern="100" dirty="0">
                <a:latin typeface="Times New Roman" panose="02020603050405020304"/>
                <a:cs typeface="Courier New" panose="02070309020205020404"/>
              </a:rPr>
              <a:t> them via your public library.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你可以通过公共图书馆来使用他们。</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For another, the Internet </a:t>
            </a:r>
            <a:r>
              <a:rPr lang="en-US" altLang="zh-CN" b="1" kern="100" dirty="0">
                <a:latin typeface="Times New Roman" panose="02020603050405020304"/>
                <a:cs typeface="Courier New" panose="02070309020205020404"/>
              </a:rPr>
              <a:t>gives</a:t>
            </a:r>
            <a:r>
              <a:rPr lang="en-US" altLang="zh-CN" kern="100" dirty="0">
                <a:latin typeface="Times New Roman" panose="02020603050405020304"/>
                <a:cs typeface="Courier New" panose="02070309020205020404"/>
              </a:rPr>
              <a:t> me easy </a:t>
            </a:r>
            <a:r>
              <a:rPr lang="en-US" altLang="zh-CN" b="1" kern="100" dirty="0">
                <a:latin typeface="Times New Roman" panose="02020603050405020304"/>
                <a:cs typeface="Courier New" panose="02070309020205020404"/>
              </a:rPr>
              <a:t>access to</a:t>
            </a:r>
            <a:r>
              <a:rPr lang="en-US" altLang="zh-CN" kern="100" dirty="0">
                <a:latin typeface="Times New Roman" panose="02020603050405020304"/>
                <a:cs typeface="Courier New" panose="02070309020205020404"/>
              </a:rPr>
              <a:t> making friends.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另一方面，互联网让我很容易交到朋友。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Firstly, I think there should be special </a:t>
            </a:r>
            <a:r>
              <a:rPr lang="en-US" altLang="zh-CN" b="1" kern="100" dirty="0">
                <a:latin typeface="Times New Roman" panose="02020603050405020304"/>
                <a:cs typeface="Courier New" panose="02070309020205020404"/>
              </a:rPr>
              <a:t>access to</a:t>
            </a:r>
            <a:r>
              <a:rPr lang="en-US" altLang="zh-CN" kern="100" dirty="0">
                <a:latin typeface="Times New Roman" panose="02020603050405020304"/>
                <a:cs typeface="Courier New" panose="02070309020205020404"/>
              </a:rPr>
              <a:t> the cinema for disabled.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首先，我认为应该有残疾人进入电影院的特殊通道。</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006079"/>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Medicine should not be kept where it </a:t>
            </a:r>
            <a:r>
              <a:rPr lang="en-US" altLang="zh-CN" b="1" kern="100" dirty="0">
                <a:latin typeface="Times New Roman" panose="02020603050405020304"/>
                <a:cs typeface="Courier New" panose="02070309020205020404"/>
              </a:rPr>
              <a:t>is accessible to</a:t>
            </a:r>
            <a:r>
              <a:rPr lang="en-US" altLang="zh-CN" kern="100" dirty="0">
                <a:latin typeface="Times New Roman" panose="02020603050405020304"/>
                <a:cs typeface="Courier New" panose="02070309020205020404"/>
              </a:rPr>
              <a:t> children.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药品不应放在儿童容易拿到的地方。</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have/give/get access ____________</a:t>
            </a:r>
            <a:r>
              <a:rPr lang="zh-CN" altLang="zh-CN" kern="100" dirty="0">
                <a:latin typeface="Times New Roman" panose="02020603050405020304"/>
                <a:cs typeface="Times New Roman" panose="02020603050405020304"/>
              </a:rPr>
              <a:t>　有权接近</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使用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的通道</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 accessible ____________...  </a:t>
            </a:r>
            <a:r>
              <a:rPr lang="zh-CN" altLang="zh-CN" kern="100" dirty="0">
                <a:latin typeface="Times New Roman" panose="02020603050405020304"/>
                <a:cs typeface="Times New Roman" panose="02020603050405020304"/>
              </a:rPr>
              <a:t>容易接近的；容易进入的</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3221831" y="2301479"/>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4" name="矩形 3"/>
          <p:cNvSpPr/>
          <p:nvPr/>
        </p:nvSpPr>
        <p:spPr>
          <a:xfrm>
            <a:off x="2453879" y="2699148"/>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54819" y="897732"/>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We can get access ____________ various information we need through the Internet.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legal aid system should be ____________ (access) to more people.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同义替换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Books help us </a:t>
            </a:r>
            <a:r>
              <a:rPr lang="en-US" altLang="zh-CN" b="1" kern="100" dirty="0">
                <a:latin typeface="Times New Roman" panose="02020603050405020304"/>
                <a:cs typeface="Courier New" panose="02070309020205020404"/>
              </a:rPr>
              <a:t>gain</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________________)all the great knowledge of mankind.</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903935" y="1762126"/>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4" name="矩形 3"/>
          <p:cNvSpPr/>
          <p:nvPr/>
        </p:nvSpPr>
        <p:spPr>
          <a:xfrm>
            <a:off x="3784998" y="2183607"/>
            <a:ext cx="10746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accessible</a:t>
            </a:r>
            <a:endParaRPr lang="zh-CN" altLang="en-US" dirty="0"/>
          </a:p>
        </p:txBody>
      </p:sp>
      <p:sp>
        <p:nvSpPr>
          <p:cNvPr id="5" name="矩形 4"/>
          <p:cNvSpPr/>
          <p:nvPr/>
        </p:nvSpPr>
        <p:spPr>
          <a:xfrm>
            <a:off x="3126581" y="2993232"/>
            <a:ext cx="145937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access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48934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9.keep </a:t>
            </a:r>
            <a:r>
              <a:rPr lang="en-US" altLang="zh-CN" b="1" kern="100" dirty="0" err="1">
                <a:latin typeface="Times New Roman" panose="02020603050405020304"/>
              </a:rPr>
              <a:t>sb</a:t>
            </a:r>
            <a:r>
              <a:rPr lang="en-US" altLang="zh-CN" b="1" kern="100" dirty="0">
                <a:latin typeface="Times New Roman" panose="02020603050405020304"/>
              </a:rPr>
              <a:t> company</a:t>
            </a:r>
            <a:r>
              <a:rPr lang="en-US" altLang="zh-CN" kern="100" dirty="0">
                <a:latin typeface="Times New Roman" panose="02020603050405020304"/>
                <a:ea typeface="黑体" panose="02010609060101010101" charset="-122"/>
              </a:rPr>
              <a:t> </a:t>
            </a:r>
            <a:r>
              <a:rPr lang="zh-CN" altLang="zh-CN" kern="100" dirty="0">
                <a:latin typeface="Times New Roman" panose="02020603050405020304"/>
                <a:ea typeface="黑体" panose="02010609060101010101" charset="-122"/>
                <a:cs typeface="Times New Roman" panose="02020603050405020304"/>
              </a:rPr>
              <a:t>陪伴某人</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921544"/>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I’ll </a:t>
            </a:r>
            <a:r>
              <a:rPr lang="en-US" altLang="zh-CN" b="1" kern="100" dirty="0">
                <a:latin typeface="Times New Roman" panose="02020603050405020304"/>
                <a:cs typeface="Courier New" panose="02070309020205020404"/>
              </a:rPr>
              <a:t>keep you company</a:t>
            </a:r>
            <a:r>
              <a:rPr lang="en-US" altLang="zh-CN" kern="100" dirty="0">
                <a:latin typeface="Times New Roman" panose="02020603050405020304"/>
                <a:cs typeface="Courier New" panose="02070309020205020404"/>
              </a:rPr>
              <a:t> as far as the end of the lane.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我可以一直陪你走到巷子的尽头。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短语记牢</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记牢下列短语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keep company with...</a:t>
            </a:r>
            <a:r>
              <a:rPr lang="zh-CN" altLang="zh-CN" kern="100" dirty="0">
                <a:latin typeface="Times New Roman" panose="02020603050405020304"/>
                <a:ea typeface="楷体_GB2312"/>
                <a:cs typeface="Times New Roman" panose="02020603050405020304"/>
              </a:rPr>
              <a:t>　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在一起</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交往</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have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(as/for) company  </a:t>
            </a:r>
            <a:r>
              <a:rPr lang="zh-CN" altLang="zh-CN" kern="100" dirty="0">
                <a:latin typeface="Times New Roman" panose="02020603050405020304"/>
                <a:ea typeface="楷体_GB2312"/>
                <a:cs typeface="Times New Roman" panose="02020603050405020304"/>
              </a:rPr>
              <a:t>有某人做伴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company with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和某人一起</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You should not </a:t>
            </a:r>
            <a:r>
              <a:rPr lang="en-US" altLang="zh-CN" b="1" kern="100" dirty="0">
                <a:latin typeface="Times New Roman" panose="02020603050405020304"/>
                <a:cs typeface="Courier New" panose="02070309020205020404"/>
              </a:rPr>
              <a:t>keep company with</a:t>
            </a:r>
            <a:r>
              <a:rPr lang="en-US" altLang="zh-CN" kern="100" dirty="0">
                <a:latin typeface="Times New Roman" panose="02020603050405020304"/>
                <a:cs typeface="Courier New" panose="02070309020205020404"/>
              </a:rPr>
              <a:t> such people.</a:t>
            </a:r>
            <a:r>
              <a:rPr lang="zh-CN" altLang="zh-CN" kern="100" dirty="0">
                <a:latin typeface="Times New Roman" panose="02020603050405020304"/>
                <a:cs typeface="Times New Roman" panose="02020603050405020304"/>
              </a:rPr>
              <a:t>你不应该和这类人交往。</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Adam is so happy to </a:t>
            </a:r>
            <a:r>
              <a:rPr lang="en-US" altLang="zh-CN" b="1" kern="100" dirty="0">
                <a:latin typeface="Times New Roman" panose="02020603050405020304"/>
                <a:cs typeface="Courier New" panose="02070309020205020404"/>
              </a:rPr>
              <a:t>have</a:t>
            </a:r>
            <a:r>
              <a:rPr lang="en-US" altLang="zh-CN" kern="100" dirty="0">
                <a:latin typeface="Times New Roman" panose="02020603050405020304"/>
                <a:cs typeface="Courier New" panose="02070309020205020404"/>
              </a:rPr>
              <a:t> the dog </a:t>
            </a:r>
            <a:r>
              <a:rPr lang="en-US" altLang="zh-CN" b="1" kern="100" dirty="0">
                <a:latin typeface="Times New Roman" panose="02020603050405020304"/>
                <a:cs typeface="Courier New" panose="02070309020205020404"/>
              </a:rPr>
              <a:t>as company</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亚当很开心有只狗可以做伴。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My aunt came </a:t>
            </a:r>
            <a:r>
              <a:rPr lang="en-US" altLang="zh-CN" b="1" kern="100" dirty="0">
                <a:latin typeface="Times New Roman" panose="02020603050405020304"/>
                <a:cs typeface="Courier New" panose="02070309020205020404"/>
              </a:rPr>
              <a:t>in company with</a:t>
            </a:r>
            <a:r>
              <a:rPr lang="en-US" altLang="zh-CN" kern="100" dirty="0">
                <a:latin typeface="Times New Roman" panose="02020603050405020304"/>
                <a:cs typeface="Courier New" panose="02070309020205020404"/>
              </a:rPr>
              <a:t> her children.</a:t>
            </a:r>
            <a:r>
              <a:rPr lang="zh-CN" altLang="zh-CN" kern="100" dirty="0">
                <a:latin typeface="Times New Roman" panose="02020603050405020304"/>
                <a:cs typeface="Times New Roman" panose="02020603050405020304"/>
              </a:rPr>
              <a:t>我姑母是和她的孩子们一起来的。</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1"/>
          <p:cNvSpPr>
            <a:spLocks noChangeArrowheads="1"/>
          </p:cNvSpPr>
          <p:nvPr/>
        </p:nvSpPr>
        <p:spPr bwMode="auto">
          <a:xfrm>
            <a:off x="278607" y="57388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Ⅱ</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短语语境填空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根据汉语提示写出适当的短语</a:t>
            </a:r>
            <a:endParaRPr lang="zh-CN" altLang="zh-CN" kern="100" dirty="0">
              <a:latin typeface="宋体" panose="02010600030101010101" pitchFamily="2" charset="-122"/>
              <a:cs typeface="Courier New" panose="02070309020205020404"/>
            </a:endParaRPr>
          </a:p>
        </p:txBody>
      </p:sp>
      <p:sp>
        <p:nvSpPr>
          <p:cNvPr id="10243" name="矩形 11"/>
          <p:cNvSpPr>
            <a:spLocks noChangeArrowheads="1"/>
          </p:cNvSpPr>
          <p:nvPr/>
        </p:nvSpPr>
        <p:spPr bwMode="auto">
          <a:xfrm>
            <a:off x="355997" y="1006079"/>
            <a:ext cx="842843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1.I hope I can bring luck to my mother and ________________(</a:t>
            </a:r>
            <a:r>
              <a:rPr lang="zh-CN" altLang="zh-CN" kern="100" dirty="0">
                <a:latin typeface="Times New Roman" panose="02020603050405020304"/>
                <a:cs typeface="Times New Roman" panose="02020603050405020304"/>
              </a:rPr>
              <a:t>陪伴她</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2.I am very interested in the position, and I’m trying to ________________ (</a:t>
            </a:r>
            <a:r>
              <a:rPr lang="zh-CN" altLang="zh-CN" kern="100" dirty="0">
                <a:latin typeface="Times New Roman" panose="02020603050405020304"/>
                <a:cs typeface="Times New Roman" panose="02020603050405020304"/>
              </a:rPr>
              <a:t>申请</a:t>
            </a:r>
            <a:r>
              <a:rPr lang="en-US" altLang="zh-CN" kern="100" dirty="0">
                <a:latin typeface="Times New Roman" panose="02020603050405020304"/>
                <a:cs typeface="Courier New" panose="02070309020205020404"/>
              </a:rPr>
              <a:t>) it.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3.I learned this from one of my experiences that I ________________ (</a:t>
            </a:r>
            <a:r>
              <a:rPr lang="zh-CN" altLang="zh-CN" kern="100" dirty="0">
                <a:latin typeface="Times New Roman" panose="02020603050405020304"/>
                <a:cs typeface="Times New Roman" panose="02020603050405020304"/>
              </a:rPr>
              <a:t>经历</a:t>
            </a:r>
            <a:r>
              <a:rPr lang="en-US" altLang="zh-CN" kern="100" dirty="0">
                <a:latin typeface="Times New Roman" panose="02020603050405020304"/>
                <a:cs typeface="Courier New" panose="02070309020205020404"/>
              </a:rPr>
              <a:t>) during Senior One school life.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4.They find out and analyze(</a:t>
            </a:r>
            <a:r>
              <a:rPr lang="zh-CN" altLang="zh-CN" kern="100" dirty="0">
                <a:latin typeface="Times New Roman" panose="02020603050405020304"/>
                <a:cs typeface="Times New Roman" panose="02020603050405020304"/>
              </a:rPr>
              <a:t>分析</a:t>
            </a:r>
            <a:r>
              <a:rPr lang="en-US" altLang="zh-CN" kern="100" dirty="0">
                <a:latin typeface="Times New Roman" panose="02020603050405020304"/>
                <a:cs typeface="Courier New" panose="02070309020205020404"/>
              </a:rPr>
              <a:t>) the causes so that they will ________________ (</a:t>
            </a:r>
            <a:r>
              <a:rPr lang="zh-CN" altLang="zh-CN" kern="100" dirty="0">
                <a:latin typeface="Times New Roman" panose="02020603050405020304"/>
                <a:cs typeface="Times New Roman" panose="02020603050405020304"/>
              </a:rPr>
              <a:t>不再</a:t>
            </a:r>
            <a:r>
              <a:rPr lang="en-US" altLang="zh-CN" kern="100" dirty="0">
                <a:latin typeface="Times New Roman" panose="02020603050405020304"/>
                <a:cs typeface="Courier New" panose="02070309020205020404"/>
              </a:rPr>
              <a:t>) make similar mistakes.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5.________________(</a:t>
            </a:r>
            <a:r>
              <a:rPr lang="zh-CN" altLang="zh-CN" kern="100" dirty="0">
                <a:latin typeface="Times New Roman" panose="02020603050405020304"/>
                <a:cs typeface="Times New Roman" panose="02020603050405020304"/>
              </a:rPr>
              <a:t>既然</a:t>
            </a:r>
            <a:r>
              <a:rPr lang="en-US" altLang="zh-CN" kern="100" dirty="0">
                <a:latin typeface="Times New Roman" panose="02020603050405020304"/>
                <a:cs typeface="Courier New" panose="02070309020205020404"/>
              </a:rPr>
              <a:t>) smile can do us so much good, why don’t we always wear a smile when we are faced with difficulties?</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4429126" y="1025129"/>
            <a:ext cx="183127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keep her company</a:t>
            </a:r>
            <a:endParaRPr lang="zh-CN" altLang="en-US" dirty="0"/>
          </a:p>
        </p:txBody>
      </p:sp>
      <p:sp>
        <p:nvSpPr>
          <p:cNvPr id="5" name="矩形 4"/>
          <p:cNvSpPr/>
          <p:nvPr/>
        </p:nvSpPr>
        <p:spPr>
          <a:xfrm>
            <a:off x="5922169" y="1457326"/>
            <a:ext cx="9691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apply for</a:t>
            </a:r>
            <a:endParaRPr lang="zh-CN" altLang="en-US" dirty="0"/>
          </a:p>
        </p:txBody>
      </p:sp>
      <p:sp>
        <p:nvSpPr>
          <p:cNvPr id="6" name="矩形 5"/>
          <p:cNvSpPr/>
          <p:nvPr/>
        </p:nvSpPr>
        <p:spPr>
          <a:xfrm>
            <a:off x="5711429" y="1869282"/>
            <a:ext cx="13501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went through</a:t>
            </a:r>
            <a:endParaRPr lang="zh-CN" altLang="en-US" dirty="0"/>
          </a:p>
        </p:txBody>
      </p:sp>
      <p:sp>
        <p:nvSpPr>
          <p:cNvPr id="7" name="矩形 6"/>
          <p:cNvSpPr/>
          <p:nvPr/>
        </p:nvSpPr>
        <p:spPr>
          <a:xfrm>
            <a:off x="6634163" y="2680098"/>
            <a:ext cx="10072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longer</a:t>
            </a:r>
            <a:endParaRPr lang="zh-CN" altLang="en-US" dirty="0"/>
          </a:p>
        </p:txBody>
      </p:sp>
      <p:sp>
        <p:nvSpPr>
          <p:cNvPr id="8" name="矩形 7"/>
          <p:cNvSpPr/>
          <p:nvPr/>
        </p:nvSpPr>
        <p:spPr>
          <a:xfrm>
            <a:off x="1050131" y="3521869"/>
            <a:ext cx="9912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Now 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13147" y="735806"/>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I’m glad to have ____________ (she) company.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Thanks to keeping company ____________ me in the boring holiday.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At that time there had been lots of Teddy bears 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那时候，还有很多泰迪熊和他做伴。</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712244" y="1588294"/>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her</a:t>
            </a:r>
            <a:endParaRPr lang="zh-CN" altLang="en-US" dirty="0"/>
          </a:p>
        </p:txBody>
      </p:sp>
      <p:sp>
        <p:nvSpPr>
          <p:cNvPr id="4" name="矩形 3"/>
          <p:cNvSpPr/>
          <p:nvPr/>
        </p:nvSpPr>
        <p:spPr>
          <a:xfrm>
            <a:off x="3783806" y="2009776"/>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
        <p:nvSpPr>
          <p:cNvPr id="5" name="矩形 4"/>
          <p:cNvSpPr/>
          <p:nvPr/>
        </p:nvSpPr>
        <p:spPr>
          <a:xfrm>
            <a:off x="5629275" y="2819401"/>
            <a:ext cx="213263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keep him company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72747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10.go through</a:t>
            </a:r>
            <a:r>
              <a:rPr lang="zh-CN" altLang="zh-CN" kern="100" dirty="0">
                <a:latin typeface="Times New Roman" panose="02020603050405020304"/>
                <a:ea typeface="黑体" panose="02010609060101010101" charset="-122"/>
                <a:cs typeface="Times New Roman" panose="02020603050405020304"/>
              </a:rPr>
              <a:t>经历；度过；通读；通过</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59669"/>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写出</a:t>
            </a:r>
            <a:r>
              <a:rPr lang="en-US" altLang="zh-CN" kern="100" dirty="0">
                <a:latin typeface="Times New Roman" panose="02020603050405020304"/>
                <a:cs typeface="Courier New" panose="02070309020205020404"/>
              </a:rPr>
              <a:t>go through </a:t>
            </a:r>
            <a:r>
              <a:rPr lang="zh-CN" altLang="zh-CN" kern="100" dirty="0">
                <a:latin typeface="Times New Roman" panose="02020603050405020304"/>
                <a:cs typeface="Times New Roman" panose="02020603050405020304"/>
              </a:rPr>
              <a:t>在下列句中的汉语意思</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 got out of the car, </a:t>
            </a:r>
            <a:r>
              <a:rPr lang="en-US" altLang="zh-CN" b="1" kern="100" dirty="0">
                <a:latin typeface="Times New Roman" panose="02020603050405020304"/>
                <a:cs typeface="Courier New" panose="02070309020205020404"/>
              </a:rPr>
              <a:t>went through</a:t>
            </a:r>
            <a:r>
              <a:rPr lang="en-US" altLang="zh-CN" kern="100" dirty="0">
                <a:latin typeface="Times New Roman" panose="02020603050405020304"/>
                <a:cs typeface="Courier New" panose="02070309020205020404"/>
              </a:rPr>
              <a:t> a gate and walked along a dark path.____________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Having </a:t>
            </a:r>
            <a:r>
              <a:rPr lang="en-US" altLang="zh-CN" b="1" kern="100" dirty="0">
                <a:latin typeface="Times New Roman" panose="02020603050405020304"/>
                <a:cs typeface="Courier New" panose="02070309020205020404"/>
              </a:rPr>
              <a:t>gone through</a:t>
            </a:r>
            <a:r>
              <a:rPr lang="en-US" altLang="zh-CN" kern="100" dirty="0">
                <a:latin typeface="Times New Roman" panose="02020603050405020304"/>
                <a:cs typeface="Courier New" panose="02070309020205020404"/>
              </a:rPr>
              <a:t> the earthquake, he cared for nature more than before.____________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went through</a:t>
            </a:r>
            <a:r>
              <a:rPr lang="en-US" altLang="zh-CN" kern="100" dirty="0">
                <a:latin typeface="Times New Roman" panose="02020603050405020304"/>
                <a:cs typeface="Courier New" panose="02070309020205020404"/>
              </a:rPr>
              <a:t> my homework to make sure I didn’t make any mistakes.____________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Without their generous help, how could she have </a:t>
            </a:r>
            <a:r>
              <a:rPr lang="en-US" altLang="zh-CN" b="1" kern="100" dirty="0">
                <a:latin typeface="Times New Roman" panose="02020603050405020304"/>
                <a:cs typeface="Courier New" panose="02070309020205020404"/>
              </a:rPr>
              <a:t>gone through</a:t>
            </a:r>
            <a:r>
              <a:rPr lang="en-US" altLang="zh-CN" kern="100" dirty="0">
                <a:latin typeface="Times New Roman" panose="02020603050405020304"/>
                <a:cs typeface="Courier New" panose="02070309020205020404"/>
              </a:rPr>
              <a:t> the bitter period in her life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7655719" y="161091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通过</a:t>
            </a:r>
            <a:endParaRPr lang="zh-CN" altLang="en-US" dirty="0"/>
          </a:p>
        </p:txBody>
      </p:sp>
      <p:sp>
        <p:nvSpPr>
          <p:cNvPr id="5" name="矩形 4"/>
          <p:cNvSpPr/>
          <p:nvPr/>
        </p:nvSpPr>
        <p:spPr>
          <a:xfrm>
            <a:off x="1547813" y="2441973"/>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经历</a:t>
            </a:r>
            <a:endParaRPr lang="zh-CN" altLang="en-US" dirty="0"/>
          </a:p>
        </p:txBody>
      </p:sp>
      <p:sp>
        <p:nvSpPr>
          <p:cNvPr id="6" name="矩形 5"/>
          <p:cNvSpPr/>
          <p:nvPr/>
        </p:nvSpPr>
        <p:spPr>
          <a:xfrm>
            <a:off x="7722394" y="2843213"/>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通读</a:t>
            </a:r>
            <a:endParaRPr lang="zh-CN" altLang="en-US" dirty="0"/>
          </a:p>
        </p:txBody>
      </p:sp>
      <p:sp>
        <p:nvSpPr>
          <p:cNvPr id="7" name="矩形 6"/>
          <p:cNvSpPr/>
          <p:nvPr/>
        </p:nvSpPr>
        <p:spPr>
          <a:xfrm>
            <a:off x="1368028" y="367188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度过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1"/>
          <p:cNvSpPr>
            <a:spLocks noChangeArrowheads="1"/>
          </p:cNvSpPr>
          <p:nvPr/>
        </p:nvSpPr>
        <p:spPr bwMode="auto">
          <a:xfrm>
            <a:off x="35956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defRPr/>
            </a:pPr>
            <a:r>
              <a:rPr lang="en-US" altLang="zh-CN" dirty="0">
                <a:latin typeface="Times New Roman" panose="02020603050405020304" pitchFamily="18" charset="0"/>
                <a:ea typeface="黑体" panose="02010609060101010101" charset="-122"/>
                <a:cs typeface="Courier New" panose="02070309020205020404" pitchFamily="49" charset="0"/>
              </a:rPr>
              <a:t>[</a:t>
            </a:r>
            <a:r>
              <a:rPr lang="zh-CN" altLang="zh-CN" dirty="0">
                <a:latin typeface="Times New Roman" panose="02020603050405020304" pitchFamily="18" charset="0"/>
                <a:ea typeface="黑体" panose="02010609060101010101" charset="-122"/>
                <a:cs typeface="Times New Roman" panose="02020603050405020304" pitchFamily="18" charset="0"/>
              </a:rPr>
              <a:t>巩固内化</a:t>
            </a:r>
            <a:r>
              <a:rPr lang="en-US" altLang="zh-CN" dirty="0">
                <a:latin typeface="Times New Roman" panose="02020603050405020304" pitchFamily="18" charset="0"/>
                <a:ea typeface="黑体" panose="02010609060101010101" charset="-122"/>
                <a:cs typeface="Courier New" panose="02070309020205020404" pitchFamily="49" charset="0"/>
              </a:rPr>
              <a:t>]</a:t>
            </a:r>
            <a:r>
              <a:rPr lang="zh-CN" altLang="zh-CN" dirty="0">
                <a:latin typeface="Times New Roman" panose="02020603050405020304" pitchFamily="18" charset="0"/>
                <a:ea typeface="黑体" panose="02010609060101010101" charset="-122"/>
                <a:cs typeface="Times New Roman" panose="02020603050405020304" pitchFamily="18" charset="0"/>
              </a:rPr>
              <a:t>　</a:t>
            </a:r>
            <a:r>
              <a:rPr lang="zh-CN" altLang="zh-CN" kern="100" dirty="0">
                <a:latin typeface="Times New Roman" panose="02020603050405020304"/>
                <a:cs typeface="Times New Roman" panose="02020603050405020304"/>
              </a:rPr>
              <a:t>补全句子</a:t>
            </a:r>
          </a:p>
          <a:p>
            <a:pPr algn="just">
              <a:lnSpc>
                <a:spcPct val="150000"/>
              </a:lnSpc>
              <a:defRPr/>
            </a:pPr>
            <a:r>
              <a:rPr lang="en-US" altLang="zh-CN" dirty="0">
                <a:latin typeface="宋体" panose="02010600030101010101" pitchFamily="2" charset="-122"/>
                <a:ea typeface="楷体_GB2312" pitchFamily="49" charset="-122"/>
              </a:rPr>
              <a:t>①</a:t>
            </a:r>
            <a:r>
              <a:rPr lang="en-US" altLang="zh-CN" dirty="0">
                <a:latin typeface="Times New Roman" panose="02020603050405020304" pitchFamily="18" charset="0"/>
                <a:ea typeface="楷体_GB2312" pitchFamily="49" charset="-122"/>
              </a:rPr>
              <a:t>We _______________________________ (</a:t>
            </a:r>
            <a:r>
              <a:rPr lang="zh-CN" altLang="zh-CN" dirty="0">
                <a:latin typeface="Times New Roman" panose="02020603050405020304" pitchFamily="18" charset="0"/>
                <a:ea typeface="楷体_GB2312" pitchFamily="49" charset="-122"/>
              </a:rPr>
              <a:t>经历了一段时期</a:t>
            </a:r>
            <a:r>
              <a:rPr lang="en-US" altLang="zh-CN" dirty="0">
                <a:latin typeface="Times New Roman" panose="02020603050405020304" pitchFamily="18" charset="0"/>
                <a:ea typeface="楷体_GB2312" pitchFamily="49" charset="-122"/>
              </a:rPr>
              <a:t>) when communications were very difficult in the rural areas.</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楷体_GB2312" pitchFamily="49" charset="-122"/>
              </a:rPr>
              <a:t>②</a:t>
            </a:r>
            <a:r>
              <a:rPr lang="en-US" altLang="zh-CN" dirty="0">
                <a:latin typeface="Times New Roman" panose="02020603050405020304" pitchFamily="18" charset="0"/>
                <a:ea typeface="楷体_GB2312" pitchFamily="49" charset="-122"/>
              </a:rPr>
              <a:t>I</a:t>
            </a:r>
            <a:r>
              <a:rPr lang="en-US" altLang="zh-CN" dirty="0">
                <a:latin typeface="Times New Roman" panose="02020603050405020304" pitchFamily="18" charset="0"/>
                <a:cs typeface="Courier New" panose="02070309020205020404" pitchFamily="49" charset="0"/>
              </a:rPr>
              <a:t>’</a:t>
            </a:r>
            <a:r>
              <a:rPr lang="en-US" altLang="zh-CN" dirty="0">
                <a:latin typeface="Times New Roman" panose="02020603050405020304" pitchFamily="18" charset="0"/>
                <a:ea typeface="楷体_GB2312" pitchFamily="49" charset="-122"/>
              </a:rPr>
              <a:t>ll _____________________________(</a:t>
            </a:r>
            <a:r>
              <a:rPr lang="zh-CN" altLang="zh-CN" dirty="0">
                <a:latin typeface="Times New Roman" panose="02020603050405020304" pitchFamily="18" charset="0"/>
                <a:ea typeface="楷体_GB2312" pitchFamily="49" charset="-122"/>
              </a:rPr>
              <a:t>通读说明</a:t>
            </a:r>
            <a:r>
              <a:rPr lang="en-US" altLang="zh-CN" dirty="0">
                <a:latin typeface="Times New Roman" panose="02020603050405020304" pitchFamily="18" charset="0"/>
                <a:ea typeface="楷体_GB2312" pitchFamily="49" charset="-122"/>
              </a:rPr>
              <a:t>) once more in case I miss something.</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1670448" y="1533526"/>
            <a:ext cx="217110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went through a period</a:t>
            </a:r>
            <a:endParaRPr lang="zh-CN" altLang="en-US" dirty="0"/>
          </a:p>
        </p:txBody>
      </p:sp>
      <p:sp>
        <p:nvSpPr>
          <p:cNvPr id="4" name="矩形 3"/>
          <p:cNvSpPr/>
          <p:nvPr/>
        </p:nvSpPr>
        <p:spPr>
          <a:xfrm>
            <a:off x="1343026" y="2375298"/>
            <a:ext cx="26199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go through the instructions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27460"/>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tabLst>
                <a:tab pos="2025015" algn="l"/>
              </a:tabLst>
              <a:defRPr/>
            </a:pPr>
            <a:r>
              <a:rPr lang="en-US" altLang="zh-CN" kern="100" dirty="0">
                <a:latin typeface="Times New Roman" panose="02020603050405020304"/>
              </a:rPr>
              <a:t>11.She was </a:t>
            </a:r>
            <a:r>
              <a:rPr lang="en-US" altLang="zh-CN" b="1" kern="100" dirty="0">
                <a:latin typeface="Times New Roman" panose="02020603050405020304"/>
              </a:rPr>
              <a:t>so</a:t>
            </a:r>
            <a:r>
              <a:rPr lang="en-US" altLang="zh-CN" kern="100" dirty="0">
                <a:latin typeface="Times New Roman" panose="02020603050405020304"/>
              </a:rPr>
              <a:t> inspired by the people she met online </a:t>
            </a:r>
            <a:r>
              <a:rPr lang="en-US" altLang="zh-CN" b="1" kern="100" dirty="0">
                <a:latin typeface="Times New Roman" panose="02020603050405020304"/>
              </a:rPr>
              <a:t>that</a:t>
            </a:r>
            <a:r>
              <a:rPr lang="en-US" altLang="zh-CN" kern="100" dirty="0">
                <a:latin typeface="Times New Roman" panose="02020603050405020304"/>
              </a:rPr>
              <a:t> she decided to start an IT club to teach older people how to use computers and the Internet.</a:t>
            </a:r>
            <a:r>
              <a:rPr lang="zh-CN" altLang="zh-CN" kern="100" dirty="0">
                <a:latin typeface="Times New Roman" panose="02020603050405020304"/>
                <a:cs typeface="Times New Roman" panose="02020603050405020304"/>
              </a:rPr>
              <a:t>她深受网友的启发，决定成立一个</a:t>
            </a:r>
            <a:r>
              <a:rPr lang="en-US" altLang="zh-CN" kern="100" dirty="0">
                <a:latin typeface="Times New Roman" panose="02020603050405020304"/>
              </a:rPr>
              <a:t>IT</a:t>
            </a:r>
            <a:r>
              <a:rPr lang="zh-CN" altLang="zh-CN" kern="100" dirty="0">
                <a:latin typeface="Times New Roman" panose="02020603050405020304"/>
                <a:cs typeface="Times New Roman" panose="02020603050405020304"/>
              </a:rPr>
              <a:t>俱乐部，教老年人使用电脑和互联网。</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50179" name="矩形 11"/>
          <p:cNvSpPr>
            <a:spLocks noChangeArrowheads="1"/>
          </p:cNvSpPr>
          <p:nvPr/>
        </p:nvSpPr>
        <p:spPr bwMode="auto">
          <a:xfrm>
            <a:off x="454819" y="1910954"/>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defRPr/>
            </a:pPr>
            <a:r>
              <a:rPr lang="zh-CN" altLang="zh-CN" dirty="0">
                <a:latin typeface="Times New Roman" panose="02020603050405020304" pitchFamily="18" charset="0"/>
                <a:ea typeface="黑体" panose="02010609060101010101" charset="-122"/>
                <a:cs typeface="Times New Roman" panose="02020603050405020304" pitchFamily="18" charset="0"/>
              </a:rPr>
              <a:t>【句式解读】　</a:t>
            </a:r>
            <a:r>
              <a:rPr lang="en-US" altLang="zh-CN" b="1" dirty="0">
                <a:latin typeface="Times New Roman" panose="02020603050405020304" pitchFamily="18" charset="0"/>
                <a:ea typeface="黑体" panose="02010609060101010101" charset="-122"/>
                <a:cs typeface="Courier New" panose="02070309020205020404" pitchFamily="49" charset="0"/>
              </a:rPr>
              <a:t>so...that...</a:t>
            </a:r>
            <a:r>
              <a:rPr lang="zh-CN" altLang="zh-CN" kern="100" dirty="0">
                <a:latin typeface="Times New Roman" panose="02020603050405020304"/>
                <a:cs typeface="Times New Roman" panose="02020603050405020304"/>
              </a:rPr>
              <a:t>在句中引导的是结果状语从句</a:t>
            </a:r>
            <a:r>
              <a:rPr lang="zh-CN" altLang="zh-CN" dirty="0">
                <a:latin typeface="Times New Roman" panose="02020603050405020304" pitchFamily="18" charset="0"/>
                <a:ea typeface="黑体" panose="02010609060101010101" charset="-122"/>
                <a:cs typeface="Times New Roman" panose="02020603050405020304" pitchFamily="18" charset="0"/>
              </a:rPr>
              <a:t>。</a:t>
            </a:r>
            <a:endParaRPr lang="zh-CN" altLang="zh-CN" dirty="0">
              <a:latin typeface="宋体" panose="02010600030101010101" pitchFamily="2" charset="-122"/>
              <a:ea typeface="黑体" panose="02010609060101010101" charset="-122"/>
              <a:cs typeface="Courier New" panose="02070309020205020404" pitchFamily="49" charset="0"/>
            </a:endParaRPr>
          </a:p>
          <a:p>
            <a:pPr algn="just">
              <a:lnSpc>
                <a:spcPct val="150000"/>
              </a:lnSpc>
              <a:defRPr/>
            </a:pPr>
            <a:r>
              <a:rPr lang="zh-CN" altLang="zh-CN" dirty="0">
                <a:latin typeface="Times New Roman" panose="02020603050405020304" pitchFamily="18" charset="0"/>
                <a:ea typeface="黑体" panose="02010609060101010101" charset="-122"/>
                <a:cs typeface="Times New Roman" panose="02020603050405020304" pitchFamily="18" charset="0"/>
              </a:rPr>
              <a:t>【用法总结】</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en-US" altLang="zh-CN" dirty="0">
                <a:latin typeface="Times New Roman" panose="02020603050405020304" pitchFamily="18" charset="0"/>
                <a:cs typeface="Courier New" panose="02070309020205020404" pitchFamily="49" charset="0"/>
              </a:rPr>
              <a:t>(1)so...that...</a:t>
            </a:r>
            <a:r>
              <a:rPr lang="zh-CN" altLang="zh-CN" dirty="0">
                <a:latin typeface="Times New Roman" panose="02020603050405020304" pitchFamily="18" charset="0"/>
                <a:cs typeface="Times New Roman" panose="02020603050405020304" pitchFamily="18" charset="0"/>
              </a:rPr>
              <a:t>引导结果状语从句，意为</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结果，以至于</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，也可用</a:t>
            </a:r>
            <a:r>
              <a:rPr lang="en-US" altLang="zh-CN" dirty="0">
                <a:latin typeface="Times New Roman" panose="02020603050405020304" pitchFamily="18" charset="0"/>
                <a:cs typeface="Courier New" panose="02070309020205020404" pitchFamily="49" charset="0"/>
              </a:rPr>
              <a:t>so that</a:t>
            </a:r>
            <a:r>
              <a:rPr lang="zh-CN" altLang="zh-CN" dirty="0">
                <a:latin typeface="Times New Roman" panose="02020603050405020304" pitchFamily="18" charset="0"/>
                <a:cs typeface="Times New Roman" panose="02020603050405020304" pitchFamily="18" charset="0"/>
              </a:rPr>
              <a:t>结构表达。</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en-US" altLang="zh-CN" dirty="0">
                <a:latin typeface="宋体" panose="02010600030101010101" pitchFamily="2" charset="-122"/>
                <a:cs typeface="Times New Roman" panose="02020603050405020304" pitchFamily="18" charset="0"/>
              </a:rPr>
              <a:t>①</a:t>
            </a:r>
            <a:r>
              <a:rPr lang="en-US" altLang="zh-CN" dirty="0">
                <a:latin typeface="Times New Roman" panose="02020603050405020304" pitchFamily="18" charset="0"/>
                <a:cs typeface="Courier New" panose="02070309020205020404" pitchFamily="49" charset="0"/>
              </a:rPr>
              <a:t>He spoke so quickly that I couldn’t follow him.</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Courier New" panose="02070309020205020404" pitchFamily="49" charset="0"/>
              </a:rPr>
              <a:t>He spoke very quickly </a:t>
            </a:r>
            <a:r>
              <a:rPr lang="en-US" altLang="zh-CN" b="1" dirty="0">
                <a:latin typeface="Times New Roman" panose="02020603050405020304" pitchFamily="18" charset="0"/>
                <a:cs typeface="Courier New" panose="02070309020205020404" pitchFamily="49" charset="0"/>
              </a:rPr>
              <a:t>so that</a:t>
            </a:r>
            <a:r>
              <a:rPr lang="en-US" altLang="zh-CN" dirty="0">
                <a:latin typeface="Times New Roman" panose="02020603050405020304" pitchFamily="18" charset="0"/>
                <a:cs typeface="Courier New" panose="02070309020205020404" pitchFamily="49" charset="0"/>
              </a:rPr>
              <a:t> I couldn’t follow him.</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zh-CN" altLang="zh-CN" dirty="0">
                <a:latin typeface="Times New Roman" panose="02020603050405020304" pitchFamily="18" charset="0"/>
                <a:cs typeface="Times New Roman" panose="02020603050405020304" pitchFamily="18" charset="0"/>
              </a:rPr>
              <a:t>他说得太快了，我跟不上他。</a:t>
            </a:r>
            <a:endParaRPr lang="zh-CN" altLang="zh-CN" dirty="0">
              <a:latin typeface="宋体" panose="02010600030101010101" pitchFamily="2" charset="-122"/>
              <a:ea typeface="黑体"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54819" y="681038"/>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(2)so...that...</a:t>
            </a:r>
            <a:r>
              <a:rPr lang="zh-CN" altLang="zh-CN" kern="100" dirty="0">
                <a:latin typeface="Times New Roman" panose="02020603050405020304"/>
                <a:cs typeface="Times New Roman" panose="02020603050405020304"/>
              </a:rPr>
              <a:t>引导目的状语从句，意为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以便；为了</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，也可用</a:t>
            </a:r>
            <a:r>
              <a:rPr lang="en-US" altLang="zh-CN" kern="100" dirty="0">
                <a:latin typeface="Times New Roman" panose="02020603050405020304"/>
                <a:cs typeface="Courier New" panose="02070309020205020404"/>
              </a:rPr>
              <a:t>so that</a:t>
            </a:r>
            <a:r>
              <a:rPr lang="zh-CN" altLang="zh-CN" kern="100" dirty="0">
                <a:latin typeface="Times New Roman" panose="02020603050405020304"/>
                <a:cs typeface="Times New Roman" panose="02020603050405020304"/>
              </a:rPr>
              <a:t>结构表达。</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They got up </a:t>
            </a:r>
            <a:r>
              <a:rPr lang="en-US" altLang="zh-CN" b="1" kern="100" dirty="0">
                <a:latin typeface="Times New Roman" panose="02020603050405020304"/>
                <a:cs typeface="Courier New" panose="02070309020205020404"/>
              </a:rPr>
              <a:t>so</a:t>
            </a:r>
            <a:r>
              <a:rPr lang="en-US" altLang="zh-CN" kern="100" dirty="0">
                <a:latin typeface="Times New Roman" panose="02020603050405020304"/>
                <a:cs typeface="Courier New" panose="02070309020205020404"/>
              </a:rPr>
              <a:t> early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they could catch the first bus.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他们起得如此早以便能赶上第一班公共汽车。</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They got up early </a:t>
            </a:r>
            <a:r>
              <a:rPr lang="en-US" altLang="zh-CN" b="1" kern="100" dirty="0">
                <a:latin typeface="Times New Roman" panose="02020603050405020304"/>
                <a:cs typeface="Courier New" panose="02070309020205020404"/>
              </a:rPr>
              <a:t>so that</a:t>
            </a:r>
            <a:r>
              <a:rPr lang="en-US" altLang="zh-CN" kern="100" dirty="0">
                <a:latin typeface="Times New Roman" panose="02020603050405020304"/>
                <a:cs typeface="Courier New" panose="02070309020205020404"/>
              </a:rPr>
              <a:t> they could catch the bus.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他们起得早，以便能赶上公共汽车。</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(3)so...that...</a:t>
            </a:r>
            <a:r>
              <a:rPr lang="zh-CN" altLang="zh-CN" kern="100" dirty="0">
                <a:latin typeface="Times New Roman" panose="02020603050405020304"/>
                <a:cs typeface="Times New Roman" panose="02020603050405020304"/>
              </a:rPr>
              <a:t>引导状语从句时，有时可以用</a:t>
            </a:r>
            <a:r>
              <a:rPr lang="en-US" altLang="zh-CN" kern="100" dirty="0">
                <a:latin typeface="Times New Roman" panose="02020603050405020304"/>
                <a:cs typeface="Courier New" panose="02070309020205020404"/>
              </a:rPr>
              <a:t>such...that...</a:t>
            </a:r>
            <a:r>
              <a:rPr lang="zh-CN" altLang="zh-CN" kern="100" dirty="0">
                <a:latin typeface="Times New Roman" panose="02020603050405020304"/>
                <a:cs typeface="Times New Roman" panose="02020603050405020304"/>
              </a:rPr>
              <a:t>结构来表达。</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story was </a:t>
            </a:r>
            <a:r>
              <a:rPr lang="en-US" altLang="zh-CN" b="1" kern="100" dirty="0">
                <a:latin typeface="Times New Roman" panose="02020603050405020304"/>
                <a:cs typeface="Courier New" panose="02070309020205020404"/>
              </a:rPr>
              <a:t>so</a:t>
            </a:r>
            <a:r>
              <a:rPr lang="en-US" altLang="zh-CN" kern="100" dirty="0">
                <a:latin typeface="Times New Roman" panose="02020603050405020304"/>
                <a:cs typeface="Courier New" panose="02070309020205020404"/>
              </a:rPr>
              <a:t> funny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it made everybody laugh.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This was </a:t>
            </a:r>
            <a:r>
              <a:rPr lang="en-US" altLang="zh-CN" b="1" kern="100" dirty="0">
                <a:latin typeface="Times New Roman" panose="02020603050405020304"/>
                <a:cs typeface="Courier New" panose="02070309020205020404"/>
              </a:rPr>
              <a:t>such</a:t>
            </a:r>
            <a:r>
              <a:rPr lang="en-US" altLang="zh-CN" kern="100" dirty="0">
                <a:latin typeface="Times New Roman" panose="02020603050405020304"/>
                <a:cs typeface="Courier New" panose="02070309020205020404"/>
              </a:rPr>
              <a:t> a funny story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it made everybody laugh.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这故事太滑稽了，把大家都逗笑了。</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1"/>
          <p:cNvSpPr>
            <a:spLocks noChangeArrowheads="1"/>
          </p:cNvSpPr>
          <p:nvPr/>
        </p:nvSpPr>
        <p:spPr bwMode="auto">
          <a:xfrm>
            <a:off x="409575" y="707232"/>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defRPr/>
            </a:pPr>
            <a:r>
              <a:rPr lang="en-US" altLang="zh-CN" dirty="0">
                <a:latin typeface="Times New Roman" panose="02020603050405020304" pitchFamily="18" charset="0"/>
                <a:ea typeface="黑体" panose="02010609060101010101" charset="-122"/>
                <a:cs typeface="Courier New" panose="02070309020205020404" pitchFamily="49" charset="0"/>
              </a:rPr>
              <a:t>[</a:t>
            </a:r>
            <a:r>
              <a:rPr lang="zh-CN" altLang="zh-CN" dirty="0">
                <a:latin typeface="Times New Roman" panose="02020603050405020304" pitchFamily="18" charset="0"/>
                <a:ea typeface="黑体" panose="02010609060101010101" charset="-122"/>
                <a:cs typeface="Times New Roman" panose="02020603050405020304" pitchFamily="18" charset="0"/>
              </a:rPr>
              <a:t>巩固内化</a:t>
            </a:r>
            <a:r>
              <a:rPr lang="en-US" altLang="zh-CN" dirty="0">
                <a:latin typeface="Times New Roman" panose="02020603050405020304" pitchFamily="18" charset="0"/>
                <a:ea typeface="黑体" panose="02010609060101010101" charset="-122"/>
                <a:cs typeface="Courier New" panose="02070309020205020404" pitchFamily="49" charset="0"/>
              </a:rPr>
              <a:t>]</a:t>
            </a:r>
            <a:r>
              <a:rPr lang="zh-CN" altLang="zh-CN" dirty="0">
                <a:latin typeface="Times New Roman" panose="02020603050405020304" pitchFamily="18" charset="0"/>
                <a:ea typeface="黑体" panose="02010609060101010101" charset="-122"/>
                <a:cs typeface="Times New Roman" panose="02020603050405020304" pitchFamily="18" charset="0"/>
              </a:rPr>
              <a:t>　</a:t>
            </a:r>
            <a:r>
              <a:rPr lang="zh-CN" altLang="zh-CN" kern="100" dirty="0">
                <a:latin typeface="Times New Roman" panose="02020603050405020304"/>
                <a:cs typeface="Times New Roman" panose="02020603050405020304"/>
              </a:rPr>
              <a:t>同义句转换</a:t>
            </a:r>
          </a:p>
          <a:p>
            <a:pPr algn="just">
              <a:lnSpc>
                <a:spcPct val="150000"/>
              </a:lnSpc>
              <a:defRPr/>
            </a:pPr>
            <a:r>
              <a:rPr lang="en-US" altLang="zh-CN" dirty="0">
                <a:latin typeface="宋体" panose="02010600030101010101" pitchFamily="2" charset="-122"/>
                <a:ea typeface="黑体" panose="02010609060101010101" charset="-122"/>
                <a:cs typeface="Times New Roman" panose="02020603050405020304" pitchFamily="18" charset="0"/>
              </a:rPr>
              <a:t>①</a:t>
            </a:r>
            <a:r>
              <a:rPr lang="en-US" altLang="zh-CN" dirty="0">
                <a:latin typeface="Times New Roman" panose="02020603050405020304" pitchFamily="18" charset="0"/>
                <a:ea typeface="黑体" panose="02010609060101010101" charset="-122"/>
                <a:cs typeface="Courier New" panose="02070309020205020404" pitchFamily="49" charset="0"/>
              </a:rPr>
              <a:t>I always write so carefully that I may make my meaning clear.</a:t>
            </a:r>
            <a:endParaRPr lang="zh-CN" altLang="zh-CN" dirty="0">
              <a:latin typeface="宋体" panose="02010600030101010101" pitchFamily="2" charset="-122"/>
              <a:ea typeface="黑体" panose="02010609060101010101"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黑体" panose="02010609060101010101" charset="-122"/>
                <a:cs typeface="Times New Roman" panose="02020603050405020304" pitchFamily="18" charset="0"/>
              </a:rPr>
              <a:t>→</a:t>
            </a:r>
            <a:r>
              <a:rPr lang="en-US" altLang="zh-CN" dirty="0">
                <a:latin typeface="Times New Roman" panose="02020603050405020304" pitchFamily="18" charset="0"/>
                <a:ea typeface="黑体" panose="02010609060101010101" charset="-122"/>
                <a:cs typeface="Courier New" panose="02070309020205020404" pitchFamily="49" charset="0"/>
              </a:rPr>
              <a:t>I always write carefully ________________ I may make my meaning clear.</a:t>
            </a:r>
            <a:endParaRPr lang="zh-CN" altLang="zh-CN" dirty="0">
              <a:latin typeface="宋体" panose="02010600030101010101" pitchFamily="2" charset="-122"/>
              <a:ea typeface="黑体" panose="02010609060101010101"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黑体" panose="02010609060101010101" charset="-122"/>
                <a:cs typeface="Times New Roman" panose="02020603050405020304" pitchFamily="18" charset="0"/>
              </a:rPr>
              <a:t>②</a:t>
            </a:r>
            <a:r>
              <a:rPr lang="en-US" altLang="zh-CN" dirty="0">
                <a:latin typeface="Times New Roman" panose="02020603050405020304" pitchFamily="18" charset="0"/>
                <a:ea typeface="黑体" panose="02010609060101010101" charset="-122"/>
                <a:cs typeface="Courier New" panose="02070309020205020404" pitchFamily="49" charset="0"/>
              </a:rPr>
              <a:t>She is so beautiful that all boys want to make friends with her.</a:t>
            </a:r>
            <a:endParaRPr lang="zh-CN" altLang="zh-CN" dirty="0">
              <a:latin typeface="宋体" panose="02010600030101010101" pitchFamily="2" charset="-122"/>
              <a:ea typeface="黑体" panose="02010609060101010101"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黑体" panose="02010609060101010101" charset="-122"/>
                <a:cs typeface="Times New Roman" panose="02020603050405020304" pitchFamily="18" charset="0"/>
              </a:rPr>
              <a:t>→</a:t>
            </a:r>
            <a:r>
              <a:rPr lang="en-US" altLang="zh-CN" dirty="0">
                <a:latin typeface="Times New Roman" panose="02020603050405020304" pitchFamily="18" charset="0"/>
                <a:ea typeface="黑体" panose="02010609060101010101" charset="-122"/>
                <a:cs typeface="Courier New" panose="02070309020205020404" pitchFamily="49" charset="0"/>
              </a:rPr>
              <a:t>She is ____________________________ that all boys want to make friends with her.</a:t>
            </a:r>
            <a:endParaRPr lang="zh-CN" altLang="zh-CN" dirty="0">
              <a:latin typeface="宋体" panose="02010600030101010101" pitchFamily="2" charset="-122"/>
              <a:ea typeface="黑体" panose="02010609060101010101" charset="-122"/>
              <a:cs typeface="Courier New" panose="02070309020205020404" pitchFamily="49" charset="0"/>
            </a:endParaRPr>
          </a:p>
          <a:p>
            <a:pPr algn="just">
              <a:lnSpc>
                <a:spcPct val="150000"/>
              </a:lnSpc>
              <a:defRPr/>
            </a:pP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思考</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楷体_GB2312" pitchFamily="49" charset="-122"/>
              </a:rPr>
              <a:t>目的状语从句还可用哪些方式来表达？</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楷体_GB2312" pitchFamily="49" charset="-122"/>
              </a:rPr>
              <a:t>①</a:t>
            </a:r>
            <a:r>
              <a:rPr lang="en-US" altLang="zh-CN" dirty="0">
                <a:latin typeface="Times New Roman" panose="02020603050405020304" pitchFamily="18" charset="0"/>
                <a:ea typeface="楷体_GB2312" pitchFamily="49" charset="-122"/>
              </a:rPr>
              <a:t>____________________________________________________________________</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楷体_GB2312" pitchFamily="49" charset="-122"/>
              </a:rPr>
              <a:t>②</a:t>
            </a:r>
            <a:r>
              <a:rPr lang="en-US" altLang="zh-CN" dirty="0">
                <a:latin typeface="Times New Roman" panose="02020603050405020304" pitchFamily="18" charset="0"/>
                <a:ea typeface="楷体_GB2312" pitchFamily="49" charset="-122"/>
              </a:rPr>
              <a:t>____________________________________________________________________</a:t>
            </a:r>
            <a:endParaRPr lang="zh-CN" altLang="zh-CN" dirty="0">
              <a:latin typeface="宋体" panose="02010600030101010101" pitchFamily="2" charset="-122"/>
              <a:cs typeface="Courier New" panose="02070309020205020404" pitchFamily="49" charset="0"/>
            </a:endParaRPr>
          </a:p>
          <a:p>
            <a:pPr algn="just">
              <a:lnSpc>
                <a:spcPct val="150000"/>
              </a:lnSpc>
              <a:defRPr/>
            </a:pPr>
            <a:r>
              <a:rPr lang="en-US" altLang="zh-CN" dirty="0">
                <a:latin typeface="宋体" panose="02010600030101010101" pitchFamily="2" charset="-122"/>
                <a:ea typeface="楷体_GB2312" pitchFamily="49" charset="-122"/>
              </a:rPr>
              <a:t>③</a:t>
            </a:r>
            <a:r>
              <a:rPr lang="en-US" altLang="zh-CN" dirty="0">
                <a:latin typeface="Times New Roman" panose="02020603050405020304" pitchFamily="18" charset="0"/>
                <a:ea typeface="楷体_GB2312" pitchFamily="49" charset="-122"/>
              </a:rPr>
              <a:t>____________________________________________________________________</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3393282" y="1600201"/>
            <a:ext cx="7405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so that</a:t>
            </a:r>
            <a:endParaRPr lang="zh-CN" altLang="en-US" dirty="0"/>
          </a:p>
        </p:txBody>
      </p:sp>
      <p:sp>
        <p:nvSpPr>
          <p:cNvPr id="4" name="矩形 3"/>
          <p:cNvSpPr/>
          <p:nvPr/>
        </p:nvSpPr>
        <p:spPr>
          <a:xfrm>
            <a:off x="1925241" y="2387204"/>
            <a:ext cx="197874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such a beautiful girl</a:t>
            </a:r>
            <a:endParaRPr lang="zh-CN" altLang="en-US" dirty="0"/>
          </a:p>
        </p:txBody>
      </p:sp>
      <p:sp>
        <p:nvSpPr>
          <p:cNvPr id="5" name="矩形 4"/>
          <p:cNvSpPr/>
          <p:nvPr/>
        </p:nvSpPr>
        <p:spPr>
          <a:xfrm>
            <a:off x="803672" y="3209926"/>
            <a:ext cx="14263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pitchFamily="18" charset="0"/>
                <a:ea typeface="楷体_GB2312" pitchFamily="49" charset="-122"/>
                <a:cs typeface="Times New Roman" panose="02020603050405020304" pitchFamily="18" charset="0"/>
              </a:rPr>
              <a:t>so that</a:t>
            </a:r>
            <a:r>
              <a:rPr lang="zh-CN" altLang="zh-CN" kern="100" dirty="0">
                <a:solidFill>
                  <a:srgbClr val="FF0000"/>
                </a:solidFill>
                <a:latin typeface="Times New Roman" panose="02020603050405020304" pitchFamily="18" charset="0"/>
                <a:ea typeface="楷体_GB2312" pitchFamily="49" charset="-122"/>
                <a:cs typeface="Times New Roman" panose="02020603050405020304" pitchFamily="18" charset="0"/>
              </a:rPr>
              <a:t>＋从句</a:t>
            </a:r>
            <a:endParaRPr lang="zh-CN" altLang="en-US" dirty="0">
              <a:latin typeface="Times New Roman" panose="02020603050405020304" pitchFamily="18" charset="0"/>
              <a:ea typeface="楷体_GB2312" pitchFamily="49" charset="-122"/>
              <a:cs typeface="Times New Roman" panose="02020603050405020304" pitchFamily="18" charset="0"/>
            </a:endParaRPr>
          </a:p>
        </p:txBody>
      </p:sp>
      <p:sp>
        <p:nvSpPr>
          <p:cNvPr id="6" name="矩形 5"/>
          <p:cNvSpPr/>
          <p:nvPr/>
        </p:nvSpPr>
        <p:spPr>
          <a:xfrm>
            <a:off x="828675" y="3630216"/>
            <a:ext cx="195951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pitchFamily="18" charset="0"/>
                <a:ea typeface="楷体_GB2312" pitchFamily="49" charset="-122"/>
                <a:cs typeface="Times New Roman" panose="02020603050405020304" pitchFamily="18" charset="0"/>
              </a:rPr>
              <a:t>in order that</a:t>
            </a:r>
            <a:r>
              <a:rPr lang="zh-CN" altLang="zh-CN" kern="100" dirty="0">
                <a:solidFill>
                  <a:srgbClr val="FF0000"/>
                </a:solidFill>
                <a:latin typeface="Times New Roman" panose="02020603050405020304" pitchFamily="18" charset="0"/>
                <a:ea typeface="楷体_GB2312" pitchFamily="49" charset="-122"/>
                <a:cs typeface="Times New Roman" panose="02020603050405020304" pitchFamily="18" charset="0"/>
              </a:rPr>
              <a:t>＋从句</a:t>
            </a:r>
            <a:endParaRPr lang="zh-CN" altLang="en-US" dirty="0">
              <a:latin typeface="Times New Roman" panose="02020603050405020304" pitchFamily="18" charset="0"/>
              <a:ea typeface="楷体_GB2312" pitchFamily="49" charset="-122"/>
              <a:cs typeface="Times New Roman" panose="02020603050405020304" pitchFamily="18" charset="0"/>
            </a:endParaRPr>
          </a:p>
        </p:txBody>
      </p:sp>
      <p:sp>
        <p:nvSpPr>
          <p:cNvPr id="7" name="矩形 6"/>
          <p:cNvSpPr/>
          <p:nvPr/>
        </p:nvSpPr>
        <p:spPr>
          <a:xfrm>
            <a:off x="881063" y="4073129"/>
            <a:ext cx="146578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pitchFamily="18" charset="0"/>
                <a:ea typeface="楷体_GB2312" pitchFamily="49" charset="-122"/>
                <a:cs typeface="Times New Roman" panose="02020603050405020304" pitchFamily="18" charset="0"/>
              </a:rPr>
              <a:t>in case</a:t>
            </a:r>
            <a:r>
              <a:rPr lang="zh-CN" altLang="zh-CN" kern="100" dirty="0">
                <a:solidFill>
                  <a:srgbClr val="FF0000"/>
                </a:solidFill>
                <a:latin typeface="Times New Roman" panose="02020603050405020304" pitchFamily="18" charset="0"/>
                <a:ea typeface="楷体_GB2312" pitchFamily="49" charset="-122"/>
                <a:cs typeface="Times New Roman" panose="02020603050405020304" pitchFamily="18" charset="0"/>
              </a:rPr>
              <a:t>＋从句</a:t>
            </a:r>
            <a:endParaRPr lang="zh-CN" altLang="en-US" dirty="0">
              <a:latin typeface="Times New Roman" panose="02020603050405020304" pitchFamily="18" charset="0"/>
              <a:ea typeface="楷体_GB2312"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251222" y="465535"/>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12.now that</a:t>
            </a:r>
            <a:r>
              <a:rPr lang="zh-CN" altLang="zh-CN" kern="100" dirty="0">
                <a:latin typeface="Times New Roman" panose="02020603050405020304"/>
                <a:ea typeface="黑体" panose="02010609060101010101" charset="-122"/>
                <a:cs typeface="Times New Roman" panose="02020603050405020304"/>
              </a:rPr>
              <a:t>既然；由于</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6867" name="矩形 11"/>
          <p:cNvSpPr>
            <a:spLocks noChangeArrowheads="1"/>
          </p:cNvSpPr>
          <p:nvPr/>
        </p:nvSpPr>
        <p:spPr bwMode="auto">
          <a:xfrm>
            <a:off x="454819" y="897732"/>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Now that</a:t>
            </a:r>
            <a:r>
              <a:rPr lang="en-US" altLang="zh-CN" kern="100" dirty="0">
                <a:latin typeface="Times New Roman" panose="02020603050405020304"/>
                <a:cs typeface="Courier New" panose="02070309020205020404"/>
              </a:rPr>
              <a:t> he works and can take care of himself, his daughter has time to study at university.(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28</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现在他工作了，可以照顾自己了，他女儿就有时间上大学了。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charset="-122"/>
                <a:cs typeface="Times New Roman" panose="02020603050405020304"/>
              </a:rPr>
              <a:t>【句式解读】　</a:t>
            </a:r>
            <a:r>
              <a:rPr lang="en-US" altLang="zh-CN" b="1" kern="100" dirty="0">
                <a:latin typeface="Times New Roman" panose="02020603050405020304"/>
                <a:cs typeface="Courier New" panose="02070309020205020404"/>
              </a:rPr>
              <a:t>now that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既然，由于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，是个从属连词，表示原因，</a:t>
            </a:r>
            <a:r>
              <a:rPr lang="en-US" altLang="zh-CN" kern="100" dirty="0">
                <a:latin typeface="Times New Roman" panose="02020603050405020304"/>
                <a:cs typeface="Courier New" panose="02070309020205020404"/>
              </a:rPr>
              <a:t>that</a:t>
            </a:r>
            <a:r>
              <a:rPr lang="zh-CN" altLang="zh-CN" kern="100" dirty="0">
                <a:latin typeface="Times New Roman" panose="02020603050405020304"/>
                <a:cs typeface="Times New Roman" panose="02020603050405020304"/>
              </a:rPr>
              <a:t>有时可省略。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Now </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my sons are more independent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have more time for myself.</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既然</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现在</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我的几个儿子更加独立了，那属于我自己的时间就更多了。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Now </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we know each other a little better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get along fine.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由于彼此之间有了进一步了解，我们相处的不错。</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09575" y="111323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既然你忙，就让我给你做吧。</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629841" y="1955007"/>
            <a:ext cx="47978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Now that /Since you are busy, let me do it for you.</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251222" y="519113"/>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tabLst>
                <a:tab pos="2025015" algn="l"/>
              </a:tabLst>
              <a:defRPr/>
            </a:pPr>
            <a:r>
              <a:rPr lang="en-US" altLang="zh-CN" b="1" kern="100" dirty="0">
                <a:latin typeface="Times New Roman" panose="02020603050405020304"/>
              </a:rPr>
              <a:t>13.No matter how small a town is, </a:t>
            </a:r>
            <a:r>
              <a:rPr lang="en-US" altLang="zh-CN" kern="100" dirty="0">
                <a:latin typeface="Times New Roman" panose="02020603050405020304"/>
              </a:rPr>
              <a:t>everyone should be able to join the global network and access the world of the Internet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29</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无论一个小镇有多小，每个人都应该能够加入全球网络并能上网！</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6867" name="矩形 11"/>
          <p:cNvSpPr>
            <a:spLocks noChangeArrowheads="1"/>
          </p:cNvSpPr>
          <p:nvPr/>
        </p:nvSpPr>
        <p:spPr bwMode="auto">
          <a:xfrm>
            <a:off x="454819" y="176212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charset="-122"/>
                <a:cs typeface="Times New Roman" panose="02020603050405020304"/>
              </a:rPr>
              <a:t>【句式解读】　</a:t>
            </a:r>
            <a:r>
              <a:rPr lang="en-US" altLang="zh-CN" kern="100" dirty="0">
                <a:latin typeface="宋体" panose="02010600030101010101" pitchFamily="2" charset="-122"/>
                <a:cs typeface="Times New Roman" panose="02020603050405020304"/>
              </a:rPr>
              <a:t>“</a:t>
            </a:r>
            <a:r>
              <a:rPr lang="en-US" altLang="zh-CN" b="1" kern="100" dirty="0">
                <a:latin typeface="Times New Roman" panose="02020603050405020304"/>
                <a:ea typeface="黑体" panose="02010609060101010101" charset="-122"/>
                <a:cs typeface="Courier New" panose="02070309020205020404"/>
              </a:rPr>
              <a:t>no matter how</a:t>
            </a:r>
            <a:r>
              <a:rPr lang="zh-CN" altLang="zh-CN" kern="100" dirty="0">
                <a:latin typeface="Times New Roman" panose="02020603050405020304"/>
                <a:ea typeface="黑体" panose="02010609060101010101" charset="-122"/>
                <a:cs typeface="Times New Roman" panose="02020603050405020304"/>
              </a:rPr>
              <a:t>＋从句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作状语，表示让步，意为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不管怎样，无论如何</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charset="-122"/>
                <a:cs typeface="Times New Roman" panose="02020603050405020304"/>
              </a:rPr>
              <a:t>【用法总结】</a:t>
            </a:r>
            <a:r>
              <a:rPr lang="zh-CN" altLang="zh-CN" kern="100" dirty="0">
                <a:latin typeface="Times New Roman" panose="02020603050405020304"/>
                <a:cs typeface="Times New Roman" panose="02020603050405020304"/>
              </a:rPr>
              <a:t>　</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no matter how</a:t>
            </a:r>
            <a:r>
              <a:rPr lang="zh-CN" altLang="zh-CN" kern="100" dirty="0">
                <a:latin typeface="Times New Roman" panose="02020603050405020304"/>
                <a:cs typeface="Times New Roman" panose="02020603050405020304"/>
              </a:rPr>
              <a:t>＋从句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作状语时，相当于</a:t>
            </a:r>
            <a:r>
              <a:rPr lang="en-US" altLang="zh-CN" kern="100" dirty="0">
                <a:latin typeface="Times New Roman" panose="02020603050405020304"/>
                <a:cs typeface="Courier New" panose="02070309020205020404"/>
              </a:rPr>
              <a:t>however</a:t>
            </a:r>
            <a:r>
              <a:rPr lang="zh-CN" altLang="zh-CN" kern="100" dirty="0">
                <a:latin typeface="Times New Roman" panose="02020603050405020304"/>
                <a:cs typeface="Times New Roman" panose="02020603050405020304"/>
              </a:rPr>
              <a:t>引导的让步状语从句。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b="1" kern="100" dirty="0">
                <a:latin typeface="Times New Roman" panose="02020603050405020304"/>
                <a:cs typeface="Courier New" panose="02070309020205020404"/>
              </a:rPr>
              <a:t>No matter how</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However) deep an ocean may be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scientists are eager to know more about it by exploring.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无论海洋有多么深，科学家都很急切想通过探索知道更多关于海洋的东西。</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352425"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no matter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when/what/where...</a:t>
            </a:r>
            <a:r>
              <a:rPr lang="zh-CN" altLang="zh-CN" kern="100" dirty="0">
                <a:latin typeface="Times New Roman" panose="02020603050405020304"/>
                <a:cs typeface="Times New Roman" panose="02020603050405020304"/>
              </a:rPr>
              <a:t>＋从句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作状语时，相当于</a:t>
            </a:r>
            <a:r>
              <a:rPr lang="en-US" altLang="zh-CN" kern="100" dirty="0">
                <a:latin typeface="Times New Roman" panose="02020603050405020304"/>
                <a:cs typeface="Courier New" panose="02070309020205020404"/>
              </a:rPr>
              <a:t>“whenever/whatever/wherever...” </a:t>
            </a:r>
            <a:r>
              <a:rPr lang="zh-CN" altLang="zh-CN" kern="100" dirty="0">
                <a:latin typeface="Times New Roman" panose="02020603050405020304"/>
                <a:cs typeface="Times New Roman" panose="02020603050405020304"/>
              </a:rPr>
              <a:t>引导的让步状语从句。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②</a:t>
            </a:r>
            <a:r>
              <a:rPr lang="en-US" altLang="zh-CN" b="1" kern="100" dirty="0">
                <a:latin typeface="Times New Roman" panose="02020603050405020304"/>
                <a:cs typeface="Courier New" panose="02070309020205020404"/>
              </a:rPr>
              <a:t>No matter where</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Wherever) you work</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can always find time to study.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无论你在哪里工作，你都能找到时间学习。</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
          <p:cNvSpPr>
            <a:spLocks noChangeArrowheads="1"/>
          </p:cNvSpPr>
          <p:nvPr/>
        </p:nvSpPr>
        <p:spPr bwMode="auto">
          <a:xfrm>
            <a:off x="301229" y="4369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Ⅲ</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句式语境仿写</a:t>
            </a:r>
            <a:endParaRPr lang="zh-CN" altLang="zh-CN" kern="100" dirty="0">
              <a:latin typeface="宋体" panose="02010600030101010101" pitchFamily="2" charset="-122"/>
              <a:cs typeface="Courier New" panose="02070309020205020404"/>
            </a:endParaRPr>
          </a:p>
        </p:txBody>
      </p:sp>
      <p:sp>
        <p:nvSpPr>
          <p:cNvPr id="16386" name="矩形 11"/>
          <p:cNvSpPr>
            <a:spLocks noChangeArrowheads="1"/>
          </p:cNvSpPr>
          <p:nvPr/>
        </p:nvSpPr>
        <p:spPr bwMode="auto">
          <a:xfrm>
            <a:off x="355997" y="869157"/>
            <a:ext cx="8428434"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en-US" altLang="zh-CN" dirty="0">
                <a:latin typeface="Times New Roman" panose="02020603050405020304" pitchFamily="18" charset="0"/>
              </a:rPr>
              <a:t>1.We can download software, documents, and images </a:t>
            </a:r>
            <a:r>
              <a:rPr lang="en-US" altLang="zh-CN" b="1" dirty="0">
                <a:latin typeface="Times New Roman" panose="02020603050405020304" pitchFamily="18" charset="0"/>
              </a:rPr>
              <a:t>whenever</a:t>
            </a:r>
            <a:r>
              <a:rPr lang="en-US" altLang="zh-CN" dirty="0">
                <a:latin typeface="Times New Roman" panose="02020603050405020304" pitchFamily="18" charset="0"/>
              </a:rPr>
              <a:t> we need them.</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我们可以随时下载软件、文档和图像。</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方便的时候，请随时来</a:t>
            </a:r>
            <a:r>
              <a:rPr lang="zh-CN"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Please come _______________________________________________________.</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2.She was </a:t>
            </a:r>
            <a:r>
              <a:rPr lang="en-US" altLang="zh-CN" b="1" dirty="0">
                <a:latin typeface="Times New Roman" panose="02020603050405020304" pitchFamily="18" charset="0"/>
                <a:ea typeface="黑体" panose="02010609060101010101" charset="-122"/>
              </a:rPr>
              <a:t>so</a:t>
            </a:r>
            <a:r>
              <a:rPr lang="en-US" altLang="zh-CN" dirty="0">
                <a:latin typeface="Times New Roman" panose="02020603050405020304" pitchFamily="18" charset="0"/>
                <a:ea typeface="黑体" panose="02010609060101010101" charset="-122"/>
              </a:rPr>
              <a:t> inspired by the people she met online </a:t>
            </a:r>
            <a:r>
              <a:rPr lang="en-US" altLang="zh-CN" b="1" dirty="0">
                <a:latin typeface="Times New Roman" panose="02020603050405020304" pitchFamily="18" charset="0"/>
                <a:ea typeface="黑体" panose="02010609060101010101" charset="-122"/>
              </a:rPr>
              <a:t>that</a:t>
            </a:r>
            <a:r>
              <a:rPr lang="en-US" altLang="zh-CN" dirty="0">
                <a:latin typeface="Times New Roman" panose="02020603050405020304" pitchFamily="18" charset="0"/>
                <a:ea typeface="黑体" panose="02010609060101010101" charset="-122"/>
              </a:rPr>
              <a:t> she decided to start an IT club to teach older people how to use computers and the Internet.</a:t>
            </a:r>
            <a:r>
              <a:rPr lang="zh-CN" altLang="zh-CN" dirty="0">
                <a:latin typeface="Times New Roman" panose="02020603050405020304" pitchFamily="18" charset="0"/>
              </a:rPr>
              <a:t>她深受网友的启发，决定成立一个</a:t>
            </a:r>
            <a:r>
              <a:rPr lang="en-US" altLang="zh-CN" dirty="0">
                <a:latin typeface="Times New Roman" panose="02020603050405020304" pitchFamily="18" charset="0"/>
              </a:rPr>
              <a:t>IT</a:t>
            </a:r>
            <a:r>
              <a:rPr lang="zh-CN" altLang="zh-CN" dirty="0">
                <a:latin typeface="Times New Roman" panose="02020603050405020304" pitchFamily="18" charset="0"/>
              </a:rPr>
              <a:t>俱乐部，教老年人如何使用电脑和互联网。</a:t>
            </a: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这个故事如此有趣以至于我想再读一次。</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rPr>
              <a:t>	This story is ________________________________________ I want to read it again.</a:t>
            </a:r>
            <a:endParaRPr lang="zh-CN" altLang="zh-CN" dirty="0">
              <a:latin typeface="宋体" panose="02010600030101010101" pitchFamily="2" charset="-122"/>
              <a:cs typeface="Courier New" panose="02070309020205020404" pitchFamily="49" charset="0"/>
            </a:endParaRPr>
          </a:p>
        </p:txBody>
      </p:sp>
      <p:sp>
        <p:nvSpPr>
          <p:cNvPr id="4" name="矩形 3"/>
          <p:cNvSpPr/>
          <p:nvPr/>
        </p:nvSpPr>
        <p:spPr>
          <a:xfrm>
            <a:off x="2294335" y="2135982"/>
            <a:ext cx="31457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whenever it is convenient to you</a:t>
            </a:r>
            <a:endParaRPr lang="zh-CN" altLang="en-US" dirty="0"/>
          </a:p>
        </p:txBody>
      </p:sp>
      <p:sp>
        <p:nvSpPr>
          <p:cNvPr id="5" name="矩形 4"/>
          <p:cNvSpPr/>
          <p:nvPr/>
        </p:nvSpPr>
        <p:spPr>
          <a:xfrm>
            <a:off x="2699147" y="4204098"/>
            <a:ext cx="177997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so interesting 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54819" y="951310"/>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________________________________</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there is always more to do.</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不管我干得多么卖力，总是有做不完的工作。</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同义句转换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No matter when I’m unhappy, it is my friend who cheers me up.</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___________________________________, it is my friend who cheers me up. </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1158478" y="1815704"/>
            <a:ext cx="265842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matter how hard I work</a:t>
            </a:r>
            <a:endParaRPr lang="zh-CN" altLang="en-US" dirty="0"/>
          </a:p>
        </p:txBody>
      </p:sp>
      <p:sp>
        <p:nvSpPr>
          <p:cNvPr id="4" name="矩形 3"/>
          <p:cNvSpPr/>
          <p:nvPr/>
        </p:nvSpPr>
        <p:spPr>
          <a:xfrm>
            <a:off x="1540669" y="3467101"/>
            <a:ext cx="233140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Whenever I’m unhappy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11"/>
          <p:cNvSpPr>
            <a:spLocks noChangeArrowheads="1"/>
          </p:cNvSpPr>
          <p:nvPr/>
        </p:nvSpPr>
        <p:spPr bwMode="auto">
          <a:xfrm>
            <a:off x="359569" y="465535"/>
            <a:ext cx="8428435" cy="46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en-US" altLang="zh-CN" dirty="0">
                <a:latin typeface="Times New Roman" panose="02020603050405020304" pitchFamily="18" charset="0"/>
              </a:rPr>
              <a:t>3.</a:t>
            </a:r>
            <a:r>
              <a:rPr lang="en-US" altLang="zh-CN" b="1" dirty="0">
                <a:latin typeface="Times New Roman" panose="02020603050405020304" pitchFamily="18" charset="0"/>
              </a:rPr>
              <a:t>Now that</a:t>
            </a:r>
            <a:r>
              <a:rPr lang="en-US" altLang="zh-CN" dirty="0">
                <a:latin typeface="Times New Roman" panose="02020603050405020304" pitchFamily="18" charset="0"/>
              </a:rPr>
              <a:t> he works and can take care of himself, his daughter has time to study at university.</a:t>
            </a:r>
            <a:r>
              <a:rPr lang="zh-CN" altLang="zh-CN" dirty="0">
                <a:latin typeface="Times New Roman" panose="02020603050405020304" pitchFamily="18" charset="0"/>
              </a:rPr>
              <a:t>既然他有了工作，能够照顾自己，他女儿就有时间上大学了。</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既然你想提高英语口语，你应该每天说英语。</a:t>
            </a:r>
          </a:p>
          <a:p>
            <a:pPr marL="187960" indent="-187960" algn="just">
              <a:lnSpc>
                <a:spcPct val="150000"/>
              </a:lnSpc>
            </a:pPr>
            <a:r>
              <a:rPr lang="en-US" altLang="zh-CN" dirty="0">
                <a:latin typeface="Times New Roman" panose="02020603050405020304" pitchFamily="18" charset="0"/>
                <a:ea typeface="黑体" panose="02010609060101010101" charset="-122"/>
              </a:rPr>
              <a:t>	______________________________________________________</a:t>
            </a:r>
            <a:r>
              <a:rPr lang="zh-CN" altLang="zh-CN" dirty="0">
                <a:latin typeface="Times New Roman" panose="02020603050405020304" pitchFamily="18" charset="0"/>
                <a:ea typeface="黑体" panose="02010609060101010101" charset="-122"/>
              </a:rPr>
              <a:t>，</a:t>
            </a:r>
            <a:r>
              <a:rPr lang="en-US" altLang="zh-CN" dirty="0">
                <a:latin typeface="Times New Roman" panose="02020603050405020304" pitchFamily="18" charset="0"/>
                <a:ea typeface="黑体" panose="02010609060101010101" charset="-122"/>
              </a:rPr>
              <a:t>you should speak English every day.</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4.</a:t>
            </a:r>
            <a:r>
              <a:rPr lang="en-US" altLang="zh-CN" b="1" dirty="0">
                <a:latin typeface="Times New Roman" panose="02020603050405020304" pitchFamily="18" charset="0"/>
                <a:ea typeface="黑体" panose="02010609060101010101" charset="-122"/>
              </a:rPr>
              <a:t>No matter how</a:t>
            </a:r>
            <a:r>
              <a:rPr lang="en-US" altLang="zh-CN" dirty="0">
                <a:latin typeface="Times New Roman" panose="02020603050405020304" pitchFamily="18" charset="0"/>
                <a:ea typeface="黑体" panose="02010609060101010101" charset="-122"/>
              </a:rPr>
              <a:t> small a town is, everyone should be able to join the global network and access the world of the Internet!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无论一个小镇有多小，每个人都应该能够加入全球网络，进入互联网的世界！</a:t>
            </a: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不管他怎么努力，都无法使她改变主意。</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rPr>
              <a:t>	_______________________________________, he couldn’t get her to change her mind.</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1494235" y="1739504"/>
            <a:ext cx="46269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Now that you want to improve your oral English</a:t>
            </a:r>
            <a:endParaRPr lang="zh-CN" altLang="en-US" dirty="0"/>
          </a:p>
        </p:txBody>
      </p:sp>
      <p:sp>
        <p:nvSpPr>
          <p:cNvPr id="4" name="矩形 3"/>
          <p:cNvSpPr/>
          <p:nvPr/>
        </p:nvSpPr>
        <p:spPr>
          <a:xfrm>
            <a:off x="1494235" y="4223148"/>
            <a:ext cx="274818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matter how hard he tried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1"/>
          <p:cNvSpPr>
            <a:spLocks noChangeArrowheads="1"/>
          </p:cNvSpPr>
          <p:nvPr/>
        </p:nvSpPr>
        <p:spPr bwMode="auto">
          <a:xfrm>
            <a:off x="359569" y="906066"/>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语境串记多义词</a:t>
            </a:r>
            <a:endParaRPr lang="zh-CN" altLang="zh-CN">
              <a:latin typeface="宋体" panose="02010600030101010101" pitchFamily="2" charset="-122"/>
              <a:ea typeface="黑体" panose="02010609060101010101" charset="-122"/>
            </a:endParaRPr>
          </a:p>
        </p:txBody>
      </p:sp>
      <p:sp>
        <p:nvSpPr>
          <p:cNvPr id="14339" name="矩形 11"/>
          <p:cNvSpPr>
            <a:spLocks noChangeArrowheads="1"/>
          </p:cNvSpPr>
          <p:nvPr/>
        </p:nvSpPr>
        <p:spPr bwMode="auto">
          <a:xfrm>
            <a:off x="363141" y="1338263"/>
            <a:ext cx="8428434"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We can </a:t>
            </a:r>
            <a:r>
              <a:rPr lang="en-US" altLang="zh-CN" b="1" kern="100" dirty="0">
                <a:latin typeface="Times New Roman" panose="02020603050405020304"/>
                <a:ea typeface="楷体_GB2312"/>
                <a:cs typeface="Courier New" panose="02070309020205020404"/>
              </a:rPr>
              <a:t>network</a:t>
            </a:r>
            <a:r>
              <a:rPr lang="en-US" altLang="zh-CN" kern="100" dirty="0">
                <a:latin typeface="Times New Roman" panose="02020603050405020304"/>
                <a:ea typeface="楷体_GB2312"/>
                <a:cs typeface="Courier New" panose="02070309020205020404"/>
              </a:rPr>
              <a:t> with our customers by </a:t>
            </a:r>
            <a:r>
              <a:rPr lang="en-US" altLang="zh-CN" b="1" kern="100" dirty="0">
                <a:latin typeface="Times New Roman" panose="02020603050405020304"/>
                <a:ea typeface="楷体_GB2312"/>
                <a:cs typeface="Courier New" panose="02070309020205020404"/>
              </a:rPr>
              <a:t>networking</a:t>
            </a:r>
            <a:r>
              <a:rPr lang="en-US" altLang="zh-CN" kern="100" dirty="0">
                <a:latin typeface="Times New Roman" panose="02020603050405020304"/>
                <a:ea typeface="楷体_GB2312"/>
                <a:cs typeface="Courier New" panose="02070309020205020404"/>
              </a:rPr>
              <a:t> our computers so that our </a:t>
            </a:r>
            <a:r>
              <a:rPr lang="en-US" altLang="zh-CN" b="1" kern="100" dirty="0">
                <a:latin typeface="Times New Roman" panose="02020603050405020304"/>
                <a:ea typeface="楷体_GB2312"/>
                <a:cs typeface="Courier New" panose="02070309020205020404"/>
              </a:rPr>
              <a:t>network</a:t>
            </a:r>
            <a:r>
              <a:rPr lang="en-US" altLang="zh-CN" kern="100" dirty="0">
                <a:latin typeface="Times New Roman" panose="02020603050405020304"/>
                <a:ea typeface="楷体_GB2312"/>
                <a:cs typeface="Courier New" panose="02070309020205020404"/>
              </a:rPr>
              <a:t> is more popular.</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Times New Roman" panose="02020603050405020304"/>
              </a:rPr>
              <a:t>	</a:t>
            </a:r>
            <a:r>
              <a:rPr lang="zh-CN" altLang="zh-CN" kern="100" dirty="0">
                <a:latin typeface="Times New Roman" panose="02020603050405020304"/>
                <a:ea typeface="楷体_GB2312"/>
                <a:cs typeface="Times New Roman" panose="02020603050405020304"/>
              </a:rPr>
              <a:t>我们可以通过把我们的计算机联网与客户建立网络系统以使我们的人际网更受欢迎。</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Courier New" panose="02070309020205020404"/>
              </a:rPr>
              <a:t>2.To </a:t>
            </a:r>
            <a:r>
              <a:rPr lang="en-US" altLang="zh-CN" b="1" kern="100" dirty="0">
                <a:latin typeface="Times New Roman" panose="02020603050405020304"/>
                <a:ea typeface="楷体_GB2312"/>
                <a:cs typeface="Courier New" panose="02070309020205020404"/>
              </a:rPr>
              <a:t>benefit</a:t>
            </a:r>
            <a:r>
              <a:rPr lang="en-US" altLang="zh-CN" kern="100" dirty="0">
                <a:latin typeface="Times New Roman" panose="02020603050405020304"/>
                <a:ea typeface="楷体_GB2312"/>
                <a:cs typeface="Courier New" panose="02070309020205020404"/>
              </a:rPr>
              <a:t> ourselves, we can take online classes to study how to use the Internet, which will make us </a:t>
            </a:r>
            <a:r>
              <a:rPr lang="en-US" altLang="zh-CN" b="1" kern="100" dirty="0">
                <a:latin typeface="Times New Roman" panose="02020603050405020304"/>
                <a:ea typeface="楷体_GB2312"/>
                <a:cs typeface="Courier New" panose="02070309020205020404"/>
              </a:rPr>
              <a:t>benefit</a:t>
            </a:r>
            <a:r>
              <a:rPr lang="en-US" altLang="zh-CN" kern="100" dirty="0">
                <a:latin typeface="Times New Roman" panose="02020603050405020304"/>
                <a:ea typeface="楷体_GB2312"/>
                <a:cs typeface="Courier New" panose="02070309020205020404"/>
              </a:rPr>
              <a:t> from the Internet </a:t>
            </a:r>
            <a:r>
              <a:rPr lang="en-US" altLang="zh-CN" b="1" kern="100" dirty="0">
                <a:latin typeface="Times New Roman" panose="02020603050405020304"/>
                <a:ea typeface="楷体_GB2312"/>
                <a:cs typeface="Courier New" panose="02070309020205020404"/>
              </a:rPr>
              <a:t>benefits</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Times New Roman" panose="02020603050405020304"/>
              </a:rPr>
              <a:t>	</a:t>
            </a:r>
            <a:r>
              <a:rPr lang="zh-CN" altLang="zh-CN" kern="100" dirty="0">
                <a:latin typeface="Times New Roman" panose="02020603050405020304"/>
                <a:ea typeface="楷体_GB2312"/>
                <a:cs typeface="Times New Roman" panose="02020603050405020304"/>
              </a:rPr>
              <a:t>为了使自己受益，我们可以参加在线课程学习如何使用互联网，这将使我们受益于互联网的好处。</a:t>
            </a:r>
            <a:endParaRPr lang="zh-CN" altLang="zh-CN" kern="100" dirty="0">
              <a:latin typeface="宋体" panose="02010600030101010101" pitchFamily="2" charset="-122"/>
              <a:cs typeface="Courier New" panose="02070309020205020404"/>
            </a:endParaRPr>
          </a:p>
        </p:txBody>
      </p:sp>
      <p:pic>
        <p:nvPicPr>
          <p:cNvPr id="20483" name="Picture 5" descr="记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879056" y="602456"/>
            <a:ext cx="472679"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矩形 2"/>
          <p:cNvSpPr>
            <a:spLocks noChangeArrowheads="1"/>
          </p:cNvSpPr>
          <p:nvPr/>
        </p:nvSpPr>
        <p:spPr bwMode="auto">
          <a:xfrm>
            <a:off x="4288631" y="485775"/>
            <a:ext cx="82391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150000"/>
              </a:lnSpc>
              <a:tabLst>
                <a:tab pos="2025015" algn="l"/>
              </a:tabLst>
            </a:pPr>
            <a:r>
              <a:rPr lang="zh-CN" altLang="zh-CN">
                <a:latin typeface="Times New Roman" panose="02020603050405020304" pitchFamily="18" charset="0"/>
                <a:ea typeface="黑体" panose="02010609060101010101" charset="-122"/>
              </a:rPr>
              <a:t>记单词</a:t>
            </a:r>
            <a:endParaRPr lang="zh-CN" altLang="zh-CN">
              <a:latin typeface="宋体" panose="02010600030101010101" pitchFamily="2" charset="-122"/>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1"/>
          <p:cNvSpPr>
            <a:spLocks noChangeArrowheads="1"/>
          </p:cNvSpPr>
          <p:nvPr/>
        </p:nvSpPr>
        <p:spPr bwMode="auto">
          <a:xfrm>
            <a:off x="35956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en-US" altLang="zh-CN">
                <a:solidFill>
                  <a:srgbClr val="000000"/>
                </a:solidFill>
                <a:latin typeface="Times New Roman" panose="02020603050405020304" pitchFamily="18" charset="0"/>
                <a:ea typeface="楷体_GB2312"/>
                <a:cs typeface="楷体_GB2312"/>
              </a:rPr>
              <a:t>3.The program of the Internet </a:t>
            </a:r>
            <a:r>
              <a:rPr lang="en-US" altLang="zh-CN" b="1">
                <a:solidFill>
                  <a:srgbClr val="000000"/>
                </a:solidFill>
                <a:latin typeface="Times New Roman" panose="02020603050405020304" pitchFamily="18" charset="0"/>
                <a:ea typeface="楷体_GB2312"/>
                <a:cs typeface="楷体_GB2312"/>
              </a:rPr>
              <a:t>plus</a:t>
            </a:r>
            <a:r>
              <a:rPr lang="en-US" altLang="zh-CN">
                <a:solidFill>
                  <a:srgbClr val="000000"/>
                </a:solidFill>
                <a:latin typeface="Times New Roman" panose="02020603050405020304" pitchFamily="18" charset="0"/>
                <a:ea typeface="楷体_GB2312"/>
                <a:cs typeface="楷体_GB2312"/>
              </a:rPr>
              <a:t> will make everyone gain more </a:t>
            </a:r>
            <a:r>
              <a:rPr lang="en-US" altLang="zh-CN" b="1">
                <a:solidFill>
                  <a:srgbClr val="000000"/>
                </a:solidFill>
                <a:latin typeface="Times New Roman" panose="02020603050405020304" pitchFamily="18" charset="0"/>
                <a:ea typeface="楷体_GB2312"/>
                <a:cs typeface="楷体_GB2312"/>
              </a:rPr>
              <a:t>plus</a:t>
            </a:r>
            <a:r>
              <a:rPr lang="en-US" altLang="zh-CN">
                <a:solidFill>
                  <a:srgbClr val="000000"/>
                </a:solidFill>
                <a:latin typeface="Times New Roman" panose="02020603050405020304" pitchFamily="18" charset="0"/>
                <a:ea typeface="楷体_GB2312"/>
                <a:cs typeface="楷体_GB2312"/>
              </a:rPr>
              <a:t> in development, </a:t>
            </a:r>
            <a:r>
              <a:rPr lang="en-US" altLang="zh-CN" b="1">
                <a:solidFill>
                  <a:srgbClr val="000000"/>
                </a:solidFill>
                <a:latin typeface="Times New Roman" panose="02020603050405020304" pitchFamily="18" charset="0"/>
                <a:ea typeface="楷体_GB2312"/>
                <a:cs typeface="楷体_GB2312"/>
              </a:rPr>
              <a:t>plus, </a:t>
            </a:r>
            <a:r>
              <a:rPr lang="en-US" altLang="zh-CN">
                <a:solidFill>
                  <a:srgbClr val="000000"/>
                </a:solidFill>
                <a:latin typeface="Times New Roman" panose="02020603050405020304" pitchFamily="18" charset="0"/>
                <a:ea typeface="楷体_GB2312"/>
                <a:cs typeface="楷体_GB2312"/>
              </a:rPr>
              <a:t>we can more easily understand that one </a:t>
            </a:r>
            <a:r>
              <a:rPr lang="en-US" altLang="zh-CN" b="1">
                <a:solidFill>
                  <a:srgbClr val="000000"/>
                </a:solidFill>
                <a:latin typeface="Times New Roman" panose="02020603050405020304" pitchFamily="18" charset="0"/>
                <a:ea typeface="楷体_GB2312"/>
                <a:cs typeface="楷体_GB2312"/>
              </a:rPr>
              <a:t>plus</a:t>
            </a:r>
            <a:r>
              <a:rPr lang="en-US" altLang="zh-CN">
                <a:solidFill>
                  <a:srgbClr val="000000"/>
                </a:solidFill>
                <a:latin typeface="Times New Roman" panose="02020603050405020304" pitchFamily="18" charset="0"/>
                <a:ea typeface="楷体_GB2312"/>
                <a:cs typeface="楷体_GB2312"/>
              </a:rPr>
              <a:t> one is more than two.</a:t>
            </a:r>
            <a:endParaRPr lang="zh-CN" altLang="zh-CN">
              <a:solidFill>
                <a:srgbClr val="000000"/>
              </a:solidFill>
              <a:latin typeface="宋体" panose="02010600030101010101" pitchFamily="2" charset="-122"/>
              <a:ea typeface="楷体_GB2312"/>
              <a:cs typeface="楷体_GB2312"/>
            </a:endParaRPr>
          </a:p>
          <a:p>
            <a:pPr marL="187960" indent="-187960" algn="just">
              <a:lnSpc>
                <a:spcPct val="150000"/>
              </a:lnSpc>
            </a:pPr>
            <a:r>
              <a:rPr lang="en-US" altLang="zh-CN">
                <a:solidFill>
                  <a:srgbClr val="000000"/>
                </a:solidFill>
                <a:latin typeface="宋体" panose="02010600030101010101" pitchFamily="2" charset="-122"/>
                <a:ea typeface="楷体_GB2312"/>
                <a:cs typeface="楷体_GB2312"/>
              </a:rPr>
              <a:t>	“</a:t>
            </a:r>
            <a:r>
              <a:rPr lang="zh-CN" altLang="zh-CN">
                <a:solidFill>
                  <a:srgbClr val="000000"/>
                </a:solidFill>
                <a:latin typeface="Times New Roman" panose="02020603050405020304" pitchFamily="18" charset="0"/>
                <a:ea typeface="楷体_GB2312"/>
                <a:cs typeface="楷体_GB2312"/>
              </a:rPr>
              <a:t>互联网＋</a:t>
            </a:r>
            <a:r>
              <a:rPr lang="en-US" altLang="zh-CN">
                <a:solidFill>
                  <a:srgbClr val="000000"/>
                </a:solidFill>
                <a:latin typeface="宋体" panose="02010600030101010101" pitchFamily="2" charset="-122"/>
              </a:rPr>
              <a:t>”</a:t>
            </a:r>
            <a:r>
              <a:rPr lang="zh-CN" altLang="zh-CN">
                <a:solidFill>
                  <a:srgbClr val="000000"/>
                </a:solidFill>
                <a:latin typeface="Times New Roman" panose="02020603050405020304" pitchFamily="18" charset="0"/>
                <a:ea typeface="楷体_GB2312"/>
                <a:cs typeface="楷体_GB2312"/>
              </a:rPr>
              <a:t>项目将使每个人在发展中获得更多的优势，此外，我们可以更容易地理解一加一大于二。</a:t>
            </a:r>
            <a:endParaRPr lang="zh-CN" altLang="zh-CN">
              <a:latin typeface="宋体" panose="02010600030101010101" pitchFamily="2"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1"/>
          <p:cNvSpPr>
            <a:spLocks noChangeArrowheads="1"/>
          </p:cNvSpPr>
          <p:nvPr/>
        </p:nvSpPr>
        <p:spPr bwMode="auto">
          <a:xfrm>
            <a:off x="251222" y="8941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kern="100" dirty="0">
                <a:latin typeface="Times New Roman" panose="02020603050405020304"/>
                <a:ea typeface="黑体" panose="02010609060101010101" charset="-122"/>
                <a:cs typeface="Times New Roman" panose="02020603050405020304"/>
              </a:rPr>
              <a:t>句型公式</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16387" name="矩形 11"/>
          <p:cNvSpPr>
            <a:spLocks noChangeArrowheads="1"/>
          </p:cNvSpPr>
          <p:nvPr/>
        </p:nvSpPr>
        <p:spPr bwMode="auto">
          <a:xfrm>
            <a:off x="454819" y="1381125"/>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whenever</a:t>
            </a:r>
            <a:r>
              <a:rPr lang="zh-CN" altLang="zh-CN" kern="100" dirty="0">
                <a:latin typeface="Times New Roman" panose="02020603050405020304"/>
                <a:ea typeface="楷体_GB2312"/>
                <a:cs typeface="Times New Roman" panose="02020603050405020304"/>
              </a:rPr>
              <a:t>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无论何时；随时，只要</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时，引导让步状语从句。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2.so...that...</a:t>
            </a:r>
            <a:r>
              <a:rPr lang="zh-CN" altLang="zh-CN" kern="100" dirty="0">
                <a:latin typeface="Times New Roman" panose="02020603050405020304"/>
                <a:ea typeface="楷体_GB2312"/>
                <a:cs typeface="Times New Roman" panose="02020603050405020304"/>
              </a:rPr>
              <a:t>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如此</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以至于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，引导结果状语从句。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3.now that(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since/while)</a:t>
            </a:r>
            <a:r>
              <a:rPr lang="zh-CN" altLang="zh-CN" kern="100" dirty="0">
                <a:latin typeface="Times New Roman" panose="02020603050405020304"/>
                <a:ea typeface="楷体_GB2312"/>
                <a:cs typeface="Times New Roman" panose="02020603050405020304"/>
              </a:rPr>
              <a:t>可以引导让步状语从句，意为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既然，由于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4.no matter how(</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however)</a:t>
            </a:r>
            <a:r>
              <a:rPr lang="zh-CN" altLang="zh-CN" kern="100" dirty="0">
                <a:latin typeface="Times New Roman" panose="02020603050405020304"/>
                <a:ea typeface="楷体_GB2312"/>
                <a:cs typeface="Times New Roman" panose="02020603050405020304"/>
              </a:rPr>
              <a:t>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无论怎样</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，引导让步状语从句。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全屏显示(16:9)</PresentationFormat>
  <Paragraphs>423</Paragraphs>
  <Slides>51</Slides>
  <Notes>49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51</vt:i4>
      </vt:variant>
    </vt:vector>
  </HeadingPairs>
  <TitlesOfParts>
    <vt:vector size="63" baseType="lpstr">
      <vt:lpstr>黑体</vt:lpstr>
      <vt:lpstr>华文中宋</vt:lpstr>
      <vt:lpstr>楷体_GB2312</vt:lpstr>
      <vt:lpstr>宋体</vt:lpstr>
      <vt:lpstr>微软雅黑</vt:lpstr>
      <vt:lpstr>Arial</vt:lpstr>
      <vt:lpstr>Calibri</vt:lpstr>
      <vt:lpstr>Calibri Light</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2023-01-16T15:14:50Z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9D1DDDBEF4B04970BBA177D1F0CB82C1</vt:lpwstr>
  </property>
  <property fmtid="{A09F084E-AD41-489F-8076-AA5BE3082BCA}" pid="100">
    <vt:ui4>5</vt:ui4>
  </property>
  <property fmtid="{64440492-4C8B-11D1-8B70-080036B11A03}" pid="11">
    <vt:lpwstr>www.2ppt.com-爱PPT提供资源下载</vt:lpwstr>
  </property>
</Properties>
</file>