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30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2369E0-8A90-4920-B6B7-D422C65ADCA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97B6EA-7392-404A-8157-445519A785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10556-FB2E-4B34-8B22-4F6B5888556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0AE3-F1B5-49E3-AB99-E8C5431A86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AE3-F1B5-49E3-AB99-E8C5431A86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2023-01-16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2023-01-16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2023-01-16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3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88582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2023-01-16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4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audio" Target="file:///C:\Documents%20and%20Settings\Administrator\&#26700;&#38754;\9A%20Unit4%20study%20skills%20&#27743;&#33487;&#30465;\&#32972;&#26223;&#26448;&#26009;\&#22768;&#38899;\&#24494;&#20449;&#38899;1&#22768;.wav" TargetMode="External"/><Relationship Id="rId1" Type="http://schemas.microsoft.com/office/2007/relationships/media" Target="file:///C:\Documents%20and%20Settings\Administrator\&#26700;&#38754;\9A%20Unit4%20study%20skills%20&#27743;&#33487;&#30465;\&#32972;&#26223;&#26448;&#26009;\&#22768;&#38899;\&#24494;&#20449;&#38899;1&#22768;.wav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2102" y="112474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CN" sz="48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2">
                    <a:lumMod val="50000"/>
                  </a:schemeClr>
                </a:solidFill>
                <a:latin typeface="Arial Black" panose="020B0A04020102020204"/>
              </a:rPr>
              <a:t>Unit 4</a:t>
            </a:r>
          </a:p>
          <a:p>
            <a:pPr algn="ctr">
              <a:spcBef>
                <a:spcPts val="1800"/>
              </a:spcBef>
            </a:pPr>
            <a:r>
              <a:rPr lang="en-US" altLang="zh-CN" sz="8000" b="1" dirty="0" smtClean="0">
                <a:solidFill>
                  <a:schemeClr val="bg2">
                    <a:lumMod val="50000"/>
                  </a:schemeClr>
                </a:solidFill>
              </a:rPr>
              <a:t>Growing up</a:t>
            </a:r>
            <a:endParaRPr lang="en-US" altLang="zh-CN" sz="8000" b="1" i="1" kern="10" dirty="0" smtClean="0">
              <a:ln w="9525">
                <a:solidFill>
                  <a:srgbClr val="000000"/>
                </a:solidFill>
                <a:round/>
              </a:ln>
              <a:solidFill>
                <a:schemeClr val="bg2">
                  <a:lumMod val="50000"/>
                </a:schemeClr>
              </a:solidFill>
              <a:latin typeface="Arial Black" panose="020B0A04020102020204"/>
            </a:endParaRPr>
          </a:p>
          <a:p>
            <a:pPr algn="ctr">
              <a:spcBef>
                <a:spcPts val="1800"/>
              </a:spcBef>
            </a:pPr>
            <a:r>
              <a:rPr lang="en-US" altLang="zh-CN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2">
                    <a:lumMod val="50000"/>
                  </a:schemeClr>
                </a:solidFill>
                <a:latin typeface="Arial Black" panose="020B0A04020102020204"/>
              </a:rPr>
              <a:t>Study Skills</a:t>
            </a:r>
            <a:endParaRPr lang="zh-CN" alt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chemeClr val="bg2">
                  <a:lumMod val="50000"/>
                </a:schemeClr>
              </a:solidFill>
              <a:latin typeface="Arial Black" panose="020B0A040201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 bwMode="auto">
          <a:xfrm>
            <a:off x="6857952" y="0"/>
            <a:ext cx="2286048" cy="64294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Suffix (</a:t>
            </a:r>
            <a:r>
              <a:rPr lang="zh-CN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后缀</a:t>
            </a: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zh-CN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4" name="Group 2"/>
          <p:cNvGraphicFramePr>
            <a:graphicFrameLocks noGrp="1"/>
          </p:cNvGraphicFramePr>
          <p:nvPr/>
        </p:nvGraphicFramePr>
        <p:xfrm>
          <a:off x="214313" y="1285875"/>
          <a:ext cx="8715374" cy="4035423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2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oun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djective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adverb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suffix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words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suffix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words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suffix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words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er/or-ist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-ly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-ly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-ing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-ful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-ness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-less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sion/tion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-y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-ment</a:t>
                      </a: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able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-ship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-al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0169" marR="90169" marT="47144" marB="47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631" name="矩形 24"/>
          <p:cNvSpPr>
            <a:spLocks noChangeArrowheads="1"/>
          </p:cNvSpPr>
          <p:nvPr/>
        </p:nvSpPr>
        <p:spPr bwMode="auto">
          <a:xfrm>
            <a:off x="1857375" y="2214563"/>
            <a:ext cx="2025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act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or</a:t>
            </a: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, scient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ist</a:t>
            </a:r>
          </a:p>
        </p:txBody>
      </p:sp>
      <p:sp>
        <p:nvSpPr>
          <p:cNvPr id="24632" name="矩形 25"/>
          <p:cNvSpPr>
            <a:spLocks noChangeArrowheads="1"/>
          </p:cNvSpPr>
          <p:nvPr/>
        </p:nvSpPr>
        <p:spPr bwMode="auto">
          <a:xfrm>
            <a:off x="1857375" y="2824163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swimm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ing</a:t>
            </a:r>
          </a:p>
        </p:txBody>
      </p:sp>
      <p:sp>
        <p:nvSpPr>
          <p:cNvPr id="24633" name="矩形 27"/>
          <p:cNvSpPr>
            <a:spLocks noChangeArrowheads="1"/>
          </p:cNvSpPr>
          <p:nvPr/>
        </p:nvSpPr>
        <p:spPr bwMode="auto">
          <a:xfrm>
            <a:off x="1857375" y="3895725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discus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sion</a:t>
            </a:r>
          </a:p>
        </p:txBody>
      </p:sp>
      <p:sp>
        <p:nvSpPr>
          <p:cNvPr id="24634" name="矩形 28"/>
          <p:cNvSpPr>
            <a:spLocks noChangeArrowheads="1"/>
          </p:cNvSpPr>
          <p:nvPr/>
        </p:nvSpPr>
        <p:spPr bwMode="auto">
          <a:xfrm>
            <a:off x="1863725" y="4395788"/>
            <a:ext cx="188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develop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ment</a:t>
            </a:r>
          </a:p>
        </p:txBody>
      </p:sp>
      <p:sp>
        <p:nvSpPr>
          <p:cNvPr id="24635" name="矩形 30"/>
          <p:cNvSpPr>
            <a:spLocks noChangeArrowheads="1"/>
          </p:cNvSpPr>
          <p:nvPr/>
        </p:nvSpPr>
        <p:spPr bwMode="auto">
          <a:xfrm>
            <a:off x="1857375" y="485775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friend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ship</a:t>
            </a:r>
          </a:p>
        </p:txBody>
      </p:sp>
      <p:sp>
        <p:nvSpPr>
          <p:cNvPr id="24636" name="矩形 31"/>
          <p:cNvSpPr>
            <a:spLocks noChangeArrowheads="1"/>
          </p:cNvSpPr>
          <p:nvPr/>
        </p:nvSpPr>
        <p:spPr bwMode="auto">
          <a:xfrm>
            <a:off x="5091113" y="2252663"/>
            <a:ext cx="109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week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ly</a:t>
            </a:r>
          </a:p>
        </p:txBody>
      </p:sp>
      <p:sp>
        <p:nvSpPr>
          <p:cNvPr id="24637" name="矩形 32"/>
          <p:cNvSpPr>
            <a:spLocks noChangeArrowheads="1"/>
          </p:cNvSpPr>
          <p:nvPr/>
        </p:nvSpPr>
        <p:spPr bwMode="auto">
          <a:xfrm>
            <a:off x="7858125" y="3500438"/>
            <a:ext cx="108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quick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ly</a:t>
            </a:r>
          </a:p>
        </p:txBody>
      </p:sp>
      <p:sp>
        <p:nvSpPr>
          <p:cNvPr id="24638" name="矩形 33"/>
          <p:cNvSpPr>
            <a:spLocks noChangeArrowheads="1"/>
          </p:cNvSpPr>
          <p:nvPr/>
        </p:nvSpPr>
        <p:spPr bwMode="auto">
          <a:xfrm>
            <a:off x="5072063" y="2824163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hope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ful</a:t>
            </a:r>
          </a:p>
        </p:txBody>
      </p:sp>
      <p:sp>
        <p:nvSpPr>
          <p:cNvPr id="24639" name="矩形 34"/>
          <p:cNvSpPr>
            <a:spLocks noChangeArrowheads="1"/>
          </p:cNvSpPr>
          <p:nvPr/>
        </p:nvSpPr>
        <p:spPr bwMode="auto">
          <a:xfrm>
            <a:off x="5072063" y="3429000"/>
            <a:ext cx="131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hope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less</a:t>
            </a:r>
          </a:p>
        </p:txBody>
      </p:sp>
      <p:sp>
        <p:nvSpPr>
          <p:cNvPr id="24640" name="矩形 35"/>
          <p:cNvSpPr>
            <a:spLocks noChangeArrowheads="1"/>
          </p:cNvSpPr>
          <p:nvPr/>
        </p:nvSpPr>
        <p:spPr bwMode="auto">
          <a:xfrm>
            <a:off x="5072063" y="3895725"/>
            <a:ext cx="820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rain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24641" name="矩形 36"/>
          <p:cNvSpPr>
            <a:spLocks noChangeArrowheads="1"/>
          </p:cNvSpPr>
          <p:nvPr/>
        </p:nvSpPr>
        <p:spPr bwMode="auto">
          <a:xfrm>
            <a:off x="5072063" y="4395788"/>
            <a:ext cx="1744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comfort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able</a:t>
            </a:r>
          </a:p>
        </p:txBody>
      </p:sp>
      <p:sp>
        <p:nvSpPr>
          <p:cNvPr id="24642" name="矩形 37"/>
          <p:cNvSpPr>
            <a:spLocks noChangeArrowheads="1"/>
          </p:cNvSpPr>
          <p:nvPr/>
        </p:nvSpPr>
        <p:spPr bwMode="auto">
          <a:xfrm>
            <a:off x="5153025" y="4857750"/>
            <a:ext cx="1101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natur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al</a:t>
            </a:r>
          </a:p>
        </p:txBody>
      </p:sp>
      <p:sp>
        <p:nvSpPr>
          <p:cNvPr id="24643" name="矩形 26"/>
          <p:cNvSpPr>
            <a:spLocks noChangeArrowheads="1"/>
          </p:cNvSpPr>
          <p:nvPr/>
        </p:nvSpPr>
        <p:spPr bwMode="auto">
          <a:xfrm>
            <a:off x="1898650" y="3357563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Calibri" panose="020F0502020204030204" pitchFamily="34" charset="0"/>
              </a:rPr>
              <a:t>unlucki</a:t>
            </a:r>
            <a:r>
              <a:rPr lang="en-US" altLang="zh-CN" sz="2400" b="1">
                <a:solidFill>
                  <a:srgbClr val="FF3399"/>
                </a:solidFill>
                <a:latin typeface="Calibri" panose="020F0502020204030204" pitchFamily="34" charset="0"/>
              </a:rPr>
              <a:t>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6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1" grpId="0"/>
      <p:bldP spid="24632" grpId="0"/>
      <p:bldP spid="24633" grpId="0"/>
      <p:bldP spid="24634" grpId="0"/>
      <p:bldP spid="24635" grpId="0"/>
      <p:bldP spid="24636" grpId="0"/>
      <p:bldP spid="24637" grpId="0"/>
      <p:bldP spid="24638" grpId="0"/>
      <p:bldP spid="24639" grpId="0"/>
      <p:bldP spid="24640" grpId="0"/>
      <p:bldP spid="24641" grpId="0"/>
      <p:bldP spid="24642" grpId="0"/>
      <p:bldP spid="24643" grpId="0"/>
      <p:bldP spid="24643" grpId="1"/>
      <p:bldP spid="2464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2875" y="1071563"/>
          <a:ext cx="8858250" cy="557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245">
                <a:tc>
                  <a:txBody>
                    <a:bodyPr/>
                    <a:lstStyle/>
                    <a:p>
                      <a:r>
                        <a:rPr lang="en-US" altLang="zh-CN" sz="2600" dirty="0" smtClean="0">
                          <a:solidFill>
                            <a:schemeClr val="tx1"/>
                          </a:solidFill>
                        </a:rPr>
                        <a:t>Advantages(</a:t>
                      </a:r>
                      <a:r>
                        <a:rPr lang="zh-CN" altLang="en-US" sz="2600" dirty="0" smtClean="0">
                          <a:solidFill>
                            <a:schemeClr val="tx1"/>
                          </a:solidFill>
                        </a:rPr>
                        <a:t>优点</a:t>
                      </a:r>
                      <a:r>
                        <a:rPr lang="en-US" altLang="zh-CN" sz="2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600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r>
                        <a:rPr lang="zh-CN" altLang="en-US" sz="2600" dirty="0" smtClean="0">
                          <a:solidFill>
                            <a:schemeClr val="tx1"/>
                          </a:solidFill>
                        </a:rPr>
                        <a:t>（缺点）</a:t>
                      </a:r>
                      <a:endParaRPr lang="zh-CN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360">
                <a:tc>
                  <a:txBody>
                    <a:bodyPr/>
                    <a:lstStyle/>
                    <a:p>
                      <a:r>
                        <a:rPr lang="en-US" altLang="zh-CN" sz="2600" b="1" dirty="0" smtClean="0">
                          <a:latin typeface="+mn-lt"/>
                        </a:rPr>
                        <a:t>1. He does </a:t>
                      </a:r>
                      <a:r>
                        <a:rPr lang="en-US" altLang="zh-CN" sz="2600" b="1" u="sng" dirty="0" smtClean="0">
                          <a:solidFill>
                            <a:srgbClr val="FF3399"/>
                          </a:solidFill>
                          <a:latin typeface="+mn-lt"/>
                        </a:rPr>
                        <a:t>voluntary</a:t>
                      </a:r>
                      <a:r>
                        <a:rPr lang="en-US" altLang="zh-CN" sz="26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2600" b="1" dirty="0" smtClean="0">
                          <a:latin typeface="+mn-lt"/>
                        </a:rPr>
                        <a:t>work</a:t>
                      </a:r>
                      <a:r>
                        <a:rPr lang="en-US" altLang="zh-CN" sz="2600" b="1" baseline="0" dirty="0" smtClean="0">
                          <a:latin typeface="+mn-lt"/>
                        </a:rPr>
                        <a:t> for his classmates.</a:t>
                      </a:r>
                      <a:endParaRPr lang="zh-CN" altLang="en-US" sz="2600" b="1" dirty="0">
                        <a:latin typeface="+mn-lt"/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dirty="0" smtClean="0">
                          <a:latin typeface="+mn-lt"/>
                        </a:rPr>
                        <a:t>1.He is </a:t>
                      </a:r>
                      <a:r>
                        <a:rPr lang="en-US" altLang="zh-CN" sz="2600" b="1" u="sng" dirty="0" smtClean="0">
                          <a:solidFill>
                            <a:srgbClr val="FF3399"/>
                          </a:solidFill>
                          <a:latin typeface="+mn-lt"/>
                        </a:rPr>
                        <a:t>powerless</a:t>
                      </a:r>
                      <a:r>
                        <a:rPr lang="en-US" altLang="zh-CN" sz="2600" b="1" dirty="0" smtClean="0">
                          <a:latin typeface="+mn-lt"/>
                        </a:rPr>
                        <a:t> at his study and usually gets zero on his exams</a:t>
                      </a:r>
                      <a:endParaRPr lang="zh-CN" altLang="en-US" sz="2600" b="1" dirty="0" smtClean="0">
                        <a:latin typeface="+mn-lt"/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638">
                <a:tc>
                  <a:txBody>
                    <a:bodyPr/>
                    <a:lstStyle/>
                    <a:p>
                      <a:r>
                        <a:rPr lang="en-US" altLang="zh-CN" sz="2600" b="1" dirty="0" smtClean="0">
                          <a:latin typeface="+mn-lt"/>
                        </a:rPr>
                        <a:t>2. His small</a:t>
                      </a:r>
                      <a:r>
                        <a:rPr lang="en-US" altLang="zh-CN" sz="2600" b="1" baseline="0" dirty="0" smtClean="0">
                          <a:latin typeface="+mn-lt"/>
                        </a:rPr>
                        <a:t> act of </a:t>
                      </a:r>
                      <a:r>
                        <a:rPr lang="en-US" altLang="zh-CN" sz="2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kindness</a:t>
                      </a:r>
                      <a:r>
                        <a:rPr lang="en-US" altLang="zh-CN" sz="2600" b="1" baseline="0" dirty="0" smtClean="0">
                          <a:latin typeface="+mn-lt"/>
                        </a:rPr>
                        <a:t> always makes a difference to others.</a:t>
                      </a:r>
                      <a:endParaRPr lang="zh-CN" altLang="en-US" sz="2600" b="1" dirty="0">
                        <a:latin typeface="+mn-lt"/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dirty="0" smtClean="0">
                          <a:latin typeface="+mn-lt"/>
                        </a:rPr>
                        <a:t>2. His late </a:t>
                      </a:r>
                      <a:r>
                        <a:rPr lang="en-US" altLang="zh-CN" sz="2600" b="1" u="sng" dirty="0" smtClean="0">
                          <a:solidFill>
                            <a:srgbClr val="FF3399"/>
                          </a:solidFill>
                          <a:latin typeface="+mn-lt"/>
                        </a:rPr>
                        <a:t>arrival</a:t>
                      </a:r>
                      <a:r>
                        <a:rPr lang="en-US" altLang="zh-CN" sz="2600" b="1" dirty="0" smtClean="0">
                          <a:latin typeface="+mn-lt"/>
                        </a:rPr>
                        <a:t> at school and lateness in handing  in homework make his teacher usually punish him. </a:t>
                      </a:r>
                      <a:endParaRPr lang="zh-CN" altLang="en-US" sz="2600" b="1" dirty="0">
                        <a:latin typeface="+mn-lt"/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031">
                <a:tc>
                  <a:txBody>
                    <a:bodyPr/>
                    <a:lstStyle/>
                    <a:p>
                      <a:r>
                        <a:rPr lang="en-US" altLang="zh-CN" sz="2600" b="1" dirty="0" smtClean="0">
                          <a:latin typeface="+mn-lt"/>
                        </a:rPr>
                        <a:t>3. His </a:t>
                      </a:r>
                      <a:r>
                        <a:rPr lang="en-US" altLang="zh-CN" sz="2600" b="1" u="sng" dirty="0" smtClean="0">
                          <a:solidFill>
                            <a:srgbClr val="FF3399"/>
                          </a:solidFill>
                          <a:latin typeface="+mn-lt"/>
                        </a:rPr>
                        <a:t>expectation</a:t>
                      </a:r>
                      <a:r>
                        <a:rPr lang="en-US" altLang="zh-CN" sz="2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2600" b="1" dirty="0" smtClean="0">
                          <a:latin typeface="+mn-lt"/>
                        </a:rPr>
                        <a:t>for </a:t>
                      </a:r>
                      <a:r>
                        <a:rPr lang="en-US" altLang="zh-CN" sz="2600" b="1" u="sng" dirty="0" smtClean="0">
                          <a:solidFill>
                            <a:srgbClr val="FF3399"/>
                          </a:solidFill>
                          <a:latin typeface="+mn-lt"/>
                        </a:rPr>
                        <a:t>freedom</a:t>
                      </a:r>
                      <a:r>
                        <a:rPr lang="en-US" altLang="zh-CN" sz="26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2600" b="1" dirty="0" smtClean="0">
                          <a:latin typeface="+mn-lt"/>
                        </a:rPr>
                        <a:t>enriches his imagination and he sometimes</a:t>
                      </a:r>
                      <a:r>
                        <a:rPr lang="en-US" altLang="zh-CN" sz="2600" b="1" baseline="0" dirty="0" smtClean="0">
                          <a:latin typeface="+mn-lt"/>
                        </a:rPr>
                        <a:t> gets a high mark in his writing.</a:t>
                      </a:r>
                      <a:endParaRPr lang="zh-CN" altLang="en-US" sz="2600" b="1" dirty="0">
                        <a:latin typeface="+mn-lt"/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600" b="1" dirty="0" smtClean="0">
                          <a:latin typeface="+mn-lt"/>
                        </a:rPr>
                        <a:t>3. A </a:t>
                      </a:r>
                      <a:r>
                        <a:rPr lang="en-US" altLang="zh-CN" sz="2600" b="1" u="sng" dirty="0" smtClean="0">
                          <a:solidFill>
                            <a:srgbClr val="FF3399"/>
                          </a:solidFill>
                          <a:latin typeface="+mn-lt"/>
                        </a:rPr>
                        <a:t>shortage</a:t>
                      </a:r>
                      <a:r>
                        <a:rPr lang="en-US" altLang="zh-CN" sz="2600" b="1" dirty="0" smtClean="0">
                          <a:latin typeface="+mn-lt"/>
                        </a:rPr>
                        <a:t> of</a:t>
                      </a:r>
                      <a:r>
                        <a:rPr lang="en-US" altLang="zh-CN" sz="2600" b="1" baseline="0" dirty="0" smtClean="0">
                          <a:latin typeface="+mn-lt"/>
                        </a:rPr>
                        <a:t> communication with his classmates makes him unpopular among his classmates.</a:t>
                      </a:r>
                      <a:endParaRPr lang="zh-CN" altLang="en-US" sz="2600" b="1" dirty="0">
                        <a:latin typeface="+mn-lt"/>
                      </a:endParaRPr>
                    </a:p>
                  </a:txBody>
                  <a:tcPr marL="91439" marR="91439" marT="50025" marB="50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3" name="矩形 3"/>
          <p:cNvSpPr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2060"/>
                </a:solidFill>
                <a:latin typeface="Comic Sans MS" panose="030F0702030302020204" pitchFamily="66" charset="0"/>
              </a:rPr>
              <a:t>Task3 Read Doraemon’s impression(</a:t>
            </a:r>
            <a:r>
              <a:rPr lang="zh-CN" alt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印象</a:t>
            </a:r>
            <a:r>
              <a:rPr lang="en-US" altLang="zh-CN" sz="2800" b="1">
                <a:solidFill>
                  <a:srgbClr val="002060"/>
                </a:solidFill>
                <a:latin typeface="Comic Sans MS" panose="030F0702030302020204" pitchFamily="66" charset="0"/>
              </a:rPr>
              <a:t>) of Nobi and match the meanings with the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071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voluntary</a:t>
            </a:r>
            <a:endParaRPr lang="en-US" altLang="zh-CN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571625" y="10715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powerless</a:t>
            </a:r>
            <a:endParaRPr lang="en-US" altLang="zh-CN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286125" y="1071563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arrival</a:t>
            </a:r>
            <a:endParaRPr lang="en-US" altLang="zh-CN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6286500" y="10715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freedom</a:t>
            </a:r>
            <a:endParaRPr lang="en-US" altLang="zh-CN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71438" y="18573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a. being not enough of sth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73025" y="2714625"/>
            <a:ext cx="6856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b. being allowed to do what sb wants to do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55563" y="3643313"/>
            <a:ext cx="467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c. unable to use one’s power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38100" y="4500563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d. willing to do sth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63" y="5286375"/>
            <a:ext cx="749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e. strong hopes or beliefs that sth may happen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9" name="Text Box 2"/>
          <p:cNvSpPr txBox="1">
            <a:spLocks noChangeArrowheads="1"/>
          </p:cNvSpPr>
          <p:nvPr/>
        </p:nvSpPr>
        <p:spPr bwMode="auto">
          <a:xfrm>
            <a:off x="7643813" y="1071563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shortage</a:t>
            </a:r>
            <a:endParaRPr lang="en-US" altLang="zh-CN"/>
          </a:p>
        </p:txBody>
      </p:sp>
      <p:sp>
        <p:nvSpPr>
          <p:cNvPr id="27660" name="Text Box 10"/>
          <p:cNvSpPr txBox="1">
            <a:spLocks noChangeArrowheads="1"/>
          </p:cNvSpPr>
          <p:nvPr/>
        </p:nvSpPr>
        <p:spPr bwMode="auto">
          <a:xfrm>
            <a:off x="0" y="6043613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latin typeface="Comic Sans MS" panose="030F0702030302020204" pitchFamily="66" charset="0"/>
              </a:rPr>
              <a:t>f. the action of getting to some place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Text Box 2"/>
          <p:cNvSpPr txBox="1">
            <a:spLocks noChangeArrowheads="1"/>
          </p:cNvSpPr>
          <p:nvPr/>
        </p:nvSpPr>
        <p:spPr bwMode="auto">
          <a:xfrm>
            <a:off x="4357688" y="1071563"/>
            <a:ext cx="192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expectation</a:t>
            </a:r>
            <a:endParaRPr lang="en-US" altLang="zh-CN"/>
          </a:p>
        </p:txBody>
      </p:sp>
      <p:sp>
        <p:nvSpPr>
          <p:cNvPr id="27662" name="矩形 14"/>
          <p:cNvSpPr>
            <a:spLocks noChangeArrowheads="1"/>
          </p:cNvSpPr>
          <p:nvPr/>
        </p:nvSpPr>
        <p:spPr bwMode="auto">
          <a:xfrm>
            <a:off x="0" y="460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Task3 Read </a:t>
            </a:r>
            <a:r>
              <a:rPr lang="en-US" altLang="zh-CN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Doraemon’s</a:t>
            </a: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impression(</a:t>
            </a:r>
            <a:r>
              <a:rPr lang="zh-CN" alt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印象</a:t>
            </a: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of </a:t>
            </a:r>
            <a:r>
              <a:rPr lang="en-US" altLang="zh-CN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Nobi</a:t>
            </a: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and match the meanings </a:t>
            </a:r>
            <a:r>
              <a:rPr lang="en-US" altLang="zh-CN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wth</a:t>
            </a: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words</a:t>
            </a:r>
          </a:p>
        </p:txBody>
      </p:sp>
      <p:pic>
        <p:nvPicPr>
          <p:cNvPr id="14" name="图片 10" descr="20120219000424_ihVy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8188" y="6072188"/>
            <a:ext cx="7143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0" descr="20120219000424_ihVy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6072188"/>
            <a:ext cx="7143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0" descr="20120219000424_ihVy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6072188"/>
            <a:ext cx="7143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0.03843 C 0.08385 0.04074 0.08541 0.04167 0.09149 0.0426 C 0.10382 0.04445 0.12864 0.04699 0.12864 0.04699 C 0.15017 0.05255 0.17083 0.05394 0.19305 0.05556 C 0.21684 0.06158 0.24062 0.06713 0.26406 0.075 C 0.28073 0.08056 0.26753 0.07686 0.28021 0.08357 C 0.29409 0.09098 0.30903 0.09699 0.32378 0.1007 C 0.33698 0.1125 0.31944 0.09792 0.33507 0.10718 C 0.34201 0.11135 0.3493 0.11713 0.35607 0.12223 C 0.35816 0.12385 0.36024 0.1257 0.3625 0.12662 C 0.36666 0.12848 0.37534 0.13079 0.37534 0.13079 C 0.37691 0.13218 0.37847 0.13403 0.38021 0.13519 C 0.38333 0.13704 0.38993 0.13936 0.38993 0.13936 C 0.40034 0.14885 0.41267 0.15348 0.42378 0.16088 C 0.42656 0.16273 0.42916 0.16505 0.43177 0.16736 C 0.4335 0.16875 0.43489 0.17061 0.43663 0.17176 C 0.44427 0.17686 0.43941 0.16991 0.44791 0.17824 C 0.45798 0.18797 0.44705 0.18287 0.4592 0.18681 C 0.46528 0.19213 0.48889 0.21158 0.49149 0.21482 C 0.49514 0.21945 0.49826 0.22408 0.50278 0.22755 C 0.51024 0.23334 0.51962 0.23611 0.52691 0.2426 C 0.53246 0.24792 0.53819 0.25278 0.54479 0.25556 C 0.55451 0.26528 0.54878 0.25973 0.56076 0.27061 C 0.56232 0.27199 0.56406 0.27361 0.56562 0.275 C 0.56719 0.27616 0.57031 0.27917 0.57031 0.27917 C 0.57135 0.28125 0.57239 0.28403 0.57378 0.28565 C 0.57673 0.28912 0.58333 0.29422 0.58333 0.29422 C 0.59028 0.30787 0.59166 0.32385 0.59479 0.33936 C 0.596 0.36111 0.59948 0.37523 0.59635 0.39746 C 0.59583 0.40139 0.58975 0.40787 0.58819 0.41042 C 0.58385 0.41736 0.58125 0.42246 0.57534 0.42755 C 0.5743 0.42963 0.57344 0.43241 0.57187 0.43403 C 0.56909 0.4375 0.5625 0.4426 0.5625 0.4426 C 0.55295 0.46088 0.56545 0.43936 0.55434 0.45139 C 0.55295 0.45301 0.55243 0.45602 0.55121 0.45764 C 0.54826 0.46111 0.54149 0.46644 0.54149 0.46644 C 0.53698 0.47477 0.53038 0.48218 0.52378 0.48773 C 0.52066 0.49398 0.52083 0.49514 0.51562 0.49861 C 0.51024 0.50209 0.51076 0.49815 0.51076 0.50278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0.04769 C 0.17848 0.05116 0.20469 0.05718 0.22848 0.06482 C 0.23855 0.06806 0.25903 0.0713 0.25903 0.07153 C 0.27483 0.07801 0.28646 0.07848 0.30417 0.07987 C 0.31928 0.08635 0.33681 0.08658 0.35261 0.08843 C 0.35521 0.08913 0.35799 0.09005 0.3606 0.09075 C 0.36702 0.09237 0.38004 0.09491 0.38004 0.09514 C 0.39445 0.10278 0.40869 0.10649 0.42362 0.11204 C 0.42431 0.11227 0.4448 0.12153 0.44775 0.12292 C 0.45435 0.12593 0.46042 0.13264 0.46719 0.13588 C 0.47622 0.14838 0.48976 0.14908 0.50105 0.15741 C 0.51858 0.17061 0.52761 0.19213 0.53646 0.21528 C 0.54063 0.24422 0.53438 0.20903 0.54289 0.23473 C 0.54497 0.24098 0.54792 0.25926 0.54931 0.2669 C 0.54879 0.27338 0.54896 0.2801 0.54775 0.28635 C 0.54671 0.29213 0.5382 0.3 0.5349 0.30348 C 0.51858 0.32014 0.53143 0.30579 0.51858 0.31644 C 0.50678 0.32663 0.49948 0.33288 0.4849 0.33588 C 0.47639 0.34144 0.46719 0.34468 0.45903 0.35093 C 0.4507 0.35718 0.4441 0.36621 0.4349 0.37014 C 0.42952 0.375 0.42813 0.38056 0.42188 0.38311 C 0.41841 0.39051 0.42014 0.38774 0.41719 0.39167 " pathEditMode="relative" rAng="0" ptsTypes="fffffffffffffffffffffA">
                                      <p:cBhvr>
                                        <p:cTn id="1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04468 C 0.27326 0.05857 0.27847 0.07315 0.2809 0.0875 C 0.28472 0.10973 0.28003 0.09144 0.28576 0.11135 C 0.2875 0.12477 0.2901 0.12593 0.29219 0.13704 C 0.29375 0.14561 0.29496 0.15463 0.29705 0.16297 C 0.29791 0.16667 0.29913 0.17014 0.30034 0.17362 C 0.30243 0.1794 0.30677 0.19075 0.30677 0.19098 C 0.30868 0.20394 0.31111 0.21713 0.31493 0.22963 C 0.31597 0.24237 0.31666 0.25417 0.31962 0.26621 C 0.32118 0.28473 0.32378 0.32408 0.32934 0.33913 C 0.33055 0.35325 0.33316 0.36459 0.33576 0.37801 C 0.33784 0.38866 0.33802 0.39977 0.34062 0.41019 C 0.34444 0.45695 0.34271 0.4375 0.34548 0.46829 C 0.34496 0.49144 0.346 0.54908 0.33906 0.57801 C 0.33715 0.59977 0.33646 0.62408 0.3309 0.64468 C 0.32864 0.66644 0.32083 0.68542 0.31805 0.70695 C 0.31719 0.71413 0.31788 0.725 0.31319 0.73056 " pathEditMode="relative" rAng="0" ptsTypes="ffffffffffffffffA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0.03843 C 0.08577 0.04653 0.0948 0.05371 0.10313 0.06204 C 0.10504 0.06389 0.10625 0.06644 0.10799 0.06852 C 0.11007 0.07084 0.11216 0.07292 0.11441 0.075 C 0.1198 0.0801 0.12587 0.0838 0.13056 0.09005 C 0.14202 0.10533 0.15313 0.11574 0.16598 0.12871 C 0.16754 0.13033 0.16789 0.13334 0.16928 0.13519 C 0.17379 0.14121 0.17865 0.14699 0.18369 0.15232 C 0.18803 0.15695 0.19341 0.15949 0.19827 0.1632 C 0.20157 0.16898 0.20417 0.17523 0.20799 0.18033 C 0.21337 0.1875 0.21997 0.19329 0.22396 0.20186 C 0.22553 0.20533 0.22691 0.20926 0.22882 0.2125 C 0.23021 0.21505 0.2323 0.21644 0.23369 0.21898 C 0.24306 0.23635 0.25139 0.2551 0.26268 0.27061 C 0.2658 0.28241 0.26893 0.29422 0.2757 0.30278 C 0.27796 0.31088 0.27882 0.31505 0.28212 0.32223 C 0.28421 0.32662 0.28733 0.33033 0.28855 0.33519 C 0.28994 0.34074 0.29132 0.34723 0.29341 0.35232 C 0.29532 0.35695 0.29862 0.36042 0.29983 0.36528 C 0.30382 0.38102 0.3007 0.375 0.30799 0.38473 C 0.31233 0.40278 0.32014 0.41968 0.3224 0.43843 C 0.32483 0.45787 0.32362 0.46111 0.3257 0.48357 C 0.32744 0.50278 0.33247 0.52269 0.33542 0.54167 C 0.33351 0.61181 0.33369 0.58611 0.33369 0.61898 " pathEditMode="relative" rAng="0" ptsTypes="fffffffffffffffffffffffA">
                                      <p:cBhvr>
                                        <p:cTn id="18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0.04028 C 0.03924 0.19329 0.02795 0.14167 0.04237 0.20163 C 0.04497 0.21274 0.04445 0.23426 0.05053 0.24237 C 0.05539 0.24908 0.06459 0.24468 0.07153 0.24468 " pathEditMode="relative" rAng="0" ptsTypes="fffA">
                                      <p:cBhvr>
                                        <p:cTn id="2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0.04769 C 0.08454 0.05139 0.0644 0.05649 0.04289 0.05857 C 0.02657 0.06389 0.00955 0.06806 -0.00711 0.07153 C -0.03958 0.08542 -0.08003 0.09098 -0.11355 0.09283 C -0.14619 0.09792 -0.17917 0.09653 -0.21198 0.09931 C -0.2349 0.10394 -0.25886 0.10278 -0.28143 0.11019 C -0.28629 0.11181 -0.29115 0.11274 -0.29584 0.11436 C -0.29914 0.11551 -0.30226 0.11737 -0.30556 0.11875 C -0.30712 0.11945 -0.31042 0.12084 -0.31042 0.12107 " pathEditMode="relative" rAng="0" ptsTypes="ffffffffA">
                                      <p:cBhvr>
                                        <p:cTn id="26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9" grpId="0"/>
      <p:bldP spid="276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3402013"/>
            <a:ext cx="62150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57620" y="1219786"/>
            <a:ext cx="53014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Anywhere Door</a:t>
            </a:r>
          </a:p>
        </p:txBody>
      </p:sp>
      <p:sp>
        <p:nvSpPr>
          <p:cNvPr id="4" name="矩形 3"/>
          <p:cNvSpPr/>
          <p:nvPr/>
        </p:nvSpPr>
        <p:spPr>
          <a:xfrm>
            <a:off x="571471" y="4500569"/>
            <a:ext cx="78581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What is Nobi’s job? </a:t>
            </a:r>
            <a:endParaRPr lang="zh-CN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677" name="Text Box 29"/>
          <p:cNvSpPr txBox="1">
            <a:spLocks noChangeArrowheads="1"/>
          </p:cNvSpPr>
          <p:nvPr/>
        </p:nvSpPr>
        <p:spPr bwMode="auto">
          <a:xfrm>
            <a:off x="7235825" y="115888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  <a:latin typeface="Comic Sans MS" panose="030F0702030302020204" pitchFamily="66" charset="0"/>
              </a:rPr>
              <a:t>Year 2030 </a:t>
            </a:r>
            <a:endParaRPr lang="en-US" altLang="zh-CN" sz="2400"/>
          </a:p>
        </p:txBody>
      </p:sp>
      <p:sp>
        <p:nvSpPr>
          <p:cNvPr id="6" name="矩形 5"/>
          <p:cNvSpPr/>
          <p:nvPr/>
        </p:nvSpPr>
        <p:spPr>
          <a:xfrm>
            <a:off x="7000892" y="2928934"/>
            <a:ext cx="20697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writer</a:t>
            </a:r>
          </a:p>
        </p:txBody>
      </p:sp>
      <p:pic>
        <p:nvPicPr>
          <p:cNvPr id="28679" name="Picture 91" descr="20141005102404_LnBzk.thumb.700_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7068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29"/>
          <p:cNvSpPr txBox="1">
            <a:spLocks noChangeArrowheads="1"/>
          </p:cNvSpPr>
          <p:nvPr/>
        </p:nvSpPr>
        <p:spPr bwMode="auto">
          <a:xfrm>
            <a:off x="714375" y="4143375"/>
            <a:ext cx="3643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  <a:latin typeface="Comic Sans MS" panose="030F0702030302020204" pitchFamily="66" charset="0"/>
              </a:rPr>
              <a:t>how to build 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  <a:latin typeface="Comic Sans MS" panose="030F0702030302020204" pitchFamily="66" charset="0"/>
              </a:rPr>
              <a:t>relationship </a:t>
            </a:r>
            <a:endParaRPr lang="en-US" altLang="zh-CN" sz="3200">
              <a:solidFill>
                <a:srgbClr val="0000CC"/>
              </a:solidFill>
            </a:endParaRPr>
          </a:p>
        </p:txBody>
      </p:sp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712788" y="4643438"/>
            <a:ext cx="293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  <a:latin typeface="Comic Sans MS" panose="030F0702030302020204" pitchFamily="66" charset="0"/>
              </a:rPr>
              <a:t>interpersonal </a:t>
            </a:r>
            <a:endParaRPr lang="en-US" altLang="zh-CN"/>
          </a:p>
        </p:txBody>
      </p:sp>
    </p:spTree>
  </p:cSld>
  <p:clrMapOvr>
    <a:masterClrMapping/>
  </p:clrMapOvr>
  <p:transition spd="med">
    <p:wipe dir="r"/>
    <p:sndAc>
      <p:stSnd>
        <p:snd r:embed="rId2" name="哆啦a梦 任意门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6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80" grpId="0"/>
      <p:bldP spid="28681" grpId="0"/>
      <p:bldP spid="28681" grpId="1"/>
      <p:bldP spid="2868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3225800" y="1619250"/>
            <a:ext cx="391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latin typeface="Comic Sans MS" panose="030F0702030302020204" pitchFamily="66" charset="0"/>
              </a:rPr>
              <a:t>inter person  al</a:t>
            </a:r>
          </a:p>
        </p:txBody>
      </p:sp>
      <p:sp>
        <p:nvSpPr>
          <p:cNvPr id="16387" name="Line 11"/>
          <p:cNvSpPr>
            <a:spLocks noChangeShapeType="1"/>
          </p:cNvSpPr>
          <p:nvPr/>
        </p:nvSpPr>
        <p:spPr bwMode="auto">
          <a:xfrm flipH="1">
            <a:off x="4786313" y="22288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cxnSp>
        <p:nvCxnSpPr>
          <p:cNvPr id="29700" name="直接连接符 26"/>
          <p:cNvCxnSpPr>
            <a:cxnSpLocks noChangeShapeType="1"/>
          </p:cNvCxnSpPr>
          <p:nvPr/>
        </p:nvCxnSpPr>
        <p:spPr bwMode="auto">
          <a:xfrm>
            <a:off x="4440238" y="2190750"/>
            <a:ext cx="12033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ffectLst>
            <a:outerShdw dist="20000" dir="54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直接连接符 33"/>
          <p:cNvCxnSpPr>
            <a:cxnSpLocks noChangeShapeType="1"/>
          </p:cNvCxnSpPr>
          <p:nvPr/>
        </p:nvCxnSpPr>
        <p:spPr bwMode="auto">
          <a:xfrm flipV="1">
            <a:off x="3225800" y="2190750"/>
            <a:ext cx="92868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  <a:effectLst>
            <a:outerShdw dist="20000" dir="54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2571736" y="2620028"/>
            <a:ext cx="7809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zh-CN" alt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15962" y="2586689"/>
            <a:ext cx="11785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endParaRPr lang="zh-CN" altLang="en-US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709" y="2619372"/>
            <a:ext cx="19288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Meaning: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加号 12"/>
          <p:cNvSpPr/>
          <p:nvPr/>
        </p:nvSpPr>
        <p:spPr bwMode="auto">
          <a:xfrm>
            <a:off x="3429000" y="2657475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4" name="等于号 13"/>
          <p:cNvSpPr/>
          <p:nvPr/>
        </p:nvSpPr>
        <p:spPr bwMode="auto">
          <a:xfrm>
            <a:off x="6572250" y="2736850"/>
            <a:ext cx="428625" cy="357188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3357563" y="2228850"/>
            <a:ext cx="306387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43372" y="2620028"/>
            <a:ext cx="10715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endParaRPr lang="zh-CN" alt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709" name="矩形 71"/>
          <p:cNvSpPr>
            <a:spLocks noChangeArrowheads="1"/>
          </p:cNvSpPr>
          <p:nvPr/>
        </p:nvSpPr>
        <p:spPr bwMode="auto">
          <a:xfrm>
            <a:off x="2522538" y="2586038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交互</a:t>
            </a:r>
          </a:p>
        </p:txBody>
      </p:sp>
      <p:sp>
        <p:nvSpPr>
          <p:cNvPr id="29710" name="矩形 72"/>
          <p:cNvSpPr>
            <a:spLocks noChangeArrowheads="1"/>
          </p:cNvSpPr>
          <p:nvPr/>
        </p:nvSpPr>
        <p:spPr bwMode="auto">
          <a:xfrm>
            <a:off x="4165600" y="2586038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人们</a:t>
            </a:r>
          </a:p>
        </p:txBody>
      </p:sp>
      <p:sp>
        <p:nvSpPr>
          <p:cNvPr id="29711" name="矩形 73"/>
          <p:cNvSpPr>
            <a:spLocks noChangeArrowheads="1"/>
          </p:cNvSpPr>
          <p:nvPr/>
        </p:nvSpPr>
        <p:spPr bwMode="auto">
          <a:xfrm>
            <a:off x="7143750" y="2619375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人际的</a:t>
            </a:r>
          </a:p>
        </p:txBody>
      </p:sp>
      <p:cxnSp>
        <p:nvCxnSpPr>
          <p:cNvPr id="29712" name="直接连接符 33"/>
          <p:cNvCxnSpPr>
            <a:cxnSpLocks noChangeShapeType="1"/>
          </p:cNvCxnSpPr>
          <p:nvPr/>
        </p:nvCxnSpPr>
        <p:spPr bwMode="auto">
          <a:xfrm flipV="1">
            <a:off x="5857875" y="2157413"/>
            <a:ext cx="39528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</a:ln>
          <a:effectLst>
            <a:outerShdw dist="20000" dir="5400000" algn="ctr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加号 57"/>
          <p:cNvSpPr/>
          <p:nvPr/>
        </p:nvSpPr>
        <p:spPr bwMode="auto">
          <a:xfrm>
            <a:off x="5286375" y="2657475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028708" y="2586019"/>
            <a:ext cx="3834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/</a:t>
            </a:r>
            <a:endParaRPr lang="zh-CN" alt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403" name="Line 11"/>
          <p:cNvSpPr>
            <a:spLocks noChangeShapeType="1"/>
          </p:cNvSpPr>
          <p:nvPr/>
        </p:nvSpPr>
        <p:spPr bwMode="auto">
          <a:xfrm>
            <a:off x="5929313" y="2228850"/>
            <a:ext cx="346075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 flipV="1">
            <a:off x="5000625" y="1357313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 flipV="1">
            <a:off x="3286125" y="1357313"/>
            <a:ext cx="315913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6081713" y="1357313"/>
            <a:ext cx="4905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719" name="TextBox 28"/>
          <p:cNvSpPr txBox="1">
            <a:spLocks noChangeArrowheads="1"/>
          </p:cNvSpPr>
          <p:nvPr/>
        </p:nvSpPr>
        <p:spPr bwMode="auto">
          <a:xfrm>
            <a:off x="3786188" y="785813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root word </a:t>
            </a:r>
          </a:p>
        </p:txBody>
      </p:sp>
      <p:sp>
        <p:nvSpPr>
          <p:cNvPr id="29720" name="TextBox 29"/>
          <p:cNvSpPr txBox="1">
            <a:spLocks noChangeArrowheads="1"/>
          </p:cNvSpPr>
          <p:nvPr/>
        </p:nvSpPr>
        <p:spPr bwMode="auto">
          <a:xfrm>
            <a:off x="2071688" y="787400"/>
            <a:ext cx="128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prefix</a:t>
            </a:r>
          </a:p>
        </p:txBody>
      </p:sp>
      <p:sp>
        <p:nvSpPr>
          <p:cNvPr id="29721" name="TextBox 30"/>
          <p:cNvSpPr txBox="1">
            <a:spLocks noChangeArrowheads="1"/>
          </p:cNvSpPr>
          <p:nvPr/>
        </p:nvSpPr>
        <p:spPr bwMode="auto">
          <a:xfrm>
            <a:off x="6143625" y="785813"/>
            <a:ext cx="1285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suffix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/>
      <p:bldP spid="29711" grpId="0"/>
      <p:bldP spid="29719" grpId="0"/>
      <p:bldP spid="29720" grpId="0"/>
      <p:bldP spid="297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Users\Administrator\AppData\Roaming\Tencent\Users\247054077\QQ\WinTemp\RichOle\3N@@DAVW4{{]$(BJ0B$%4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878681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71438" y="65088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2060"/>
                </a:solidFill>
              </a:rPr>
              <a:t>Read Nobi’s diary and finish exercise 1 </a:t>
            </a:r>
            <a:endParaRPr lang="en-US" altLang="zh-CN"/>
          </a:p>
        </p:txBody>
      </p:sp>
      <p:sp>
        <p:nvSpPr>
          <p:cNvPr id="3174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642938"/>
            <a:ext cx="892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September 15  2030 Monday                                                      Sunny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"/>
          <p:cNvSpPr>
            <a:spLocks noChangeArrowheads="1"/>
          </p:cNvSpPr>
          <p:nvPr/>
        </p:nvSpPr>
        <p:spPr bwMode="auto">
          <a:xfrm>
            <a:off x="71438" y="0"/>
            <a:ext cx="8072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2060"/>
                </a:solidFill>
              </a:rPr>
              <a:t>Exercise 1 Answer the following questions</a:t>
            </a:r>
            <a:endParaRPr lang="en-US" altLang="zh-CN" sz="3000" dirty="0"/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0" y="571500"/>
            <a:ext cx="8802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2400" b="1" dirty="0">
                <a:latin typeface="Comic Sans MS" panose="030F0702030302020204" pitchFamily="66" charset="0"/>
              </a:rPr>
              <a:t>1. What is the Chinese meaning of  the word “best-seller” in line 2?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15875" y="1857375"/>
            <a:ext cx="8802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2400" b="1" dirty="0">
                <a:latin typeface="Comic Sans MS" panose="030F0702030302020204" pitchFamily="66" charset="0"/>
              </a:rPr>
              <a:t>2. Which of the following word has the same meaning as  “        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ary</a:t>
            </a:r>
            <a:r>
              <a:rPr lang="en-US" altLang="zh-CN" sz="2400" b="1" dirty="0">
                <a:latin typeface="Comic Sans MS" panose="030F0702030302020204" pitchFamily="66" charset="0"/>
              </a:rPr>
              <a:t>” in line 4?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15875" y="3071813"/>
            <a:ext cx="880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2400" b="1" dirty="0">
                <a:latin typeface="Comic Sans MS" panose="030F0702030302020204" pitchFamily="66" charset="0"/>
              </a:rPr>
              <a:t>3. The word  “        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ment</a:t>
            </a:r>
            <a:r>
              <a:rPr lang="en-US" altLang="zh-CN" sz="2400" b="1" dirty="0">
                <a:latin typeface="Comic Sans MS" panose="030F0702030302020204" pitchFamily="66" charset="0"/>
              </a:rPr>
              <a:t>” in line 5 means “</a:t>
            </a:r>
            <a:r>
              <a:rPr lang="en-US" altLang="zh-CN" sz="2400" b="1" u="sng" dirty="0">
                <a:latin typeface="Comic Sans MS" panose="030F0702030302020204" pitchFamily="66" charset="0"/>
              </a:rPr>
              <a:t>         </a:t>
            </a:r>
            <a:r>
              <a:rPr lang="en-US" altLang="zh-CN" sz="2400" b="1" dirty="0">
                <a:latin typeface="Comic Sans MS" panose="030F0702030302020204" pitchFamily="66" charset="0"/>
              </a:rPr>
              <a:t>”.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875" y="4000500"/>
            <a:ext cx="8802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Comic Sans MS" panose="030F0702030302020204" pitchFamily="66" charset="0"/>
              </a:rPr>
              <a:t> </a:t>
            </a:r>
            <a:r>
              <a:rPr lang="en-US" altLang="zh-CN" sz="2400" b="1" dirty="0">
                <a:latin typeface="Comic Sans MS" panose="030F0702030302020204" pitchFamily="66" charset="0"/>
              </a:rPr>
              <a:t>4. The sentence “friends feel the       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th</a:t>
            </a:r>
            <a:r>
              <a:rPr lang="en-US" altLang="zh-CN" sz="2400" b="1" dirty="0">
                <a:latin typeface="Comic Sans MS" panose="030F0702030302020204" pitchFamily="66" charset="0"/>
              </a:rPr>
              <a:t> from you” means they can feel the</a:t>
            </a:r>
            <a:r>
              <a:rPr lang="en-US" altLang="zh-CN" sz="2400" b="1" u="sng" dirty="0">
                <a:latin typeface="Comic Sans MS" panose="030F0702030302020204" pitchFamily="66" charset="0"/>
              </a:rPr>
              <a:t>          </a:t>
            </a:r>
            <a:r>
              <a:rPr lang="en-US" altLang="zh-CN" sz="2400" b="1" dirty="0">
                <a:latin typeface="Comic Sans MS" panose="030F0702030302020204" pitchFamily="66" charset="0"/>
              </a:rPr>
              <a:t>from you.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428625" y="1395413"/>
            <a:ext cx="678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</a:rPr>
              <a:t>A.</a:t>
            </a:r>
            <a:r>
              <a:rPr lang="zh-CN" altLang="en-US" sz="2400" b="1" dirty="0">
                <a:solidFill>
                  <a:srgbClr val="0000CC"/>
                </a:solidFill>
              </a:rPr>
              <a:t>最佳作者    </a:t>
            </a:r>
            <a:r>
              <a:rPr lang="en-US" altLang="zh-CN" sz="2400" b="1" dirty="0">
                <a:solidFill>
                  <a:srgbClr val="0000CC"/>
                </a:solidFill>
              </a:rPr>
              <a:t>B. </a:t>
            </a:r>
            <a:r>
              <a:rPr lang="zh-CN" altLang="en-US" sz="2400" b="1" dirty="0">
                <a:solidFill>
                  <a:srgbClr val="0000CC"/>
                </a:solidFill>
              </a:rPr>
              <a:t>畅销书     </a:t>
            </a:r>
            <a:r>
              <a:rPr lang="en-US" altLang="zh-CN" sz="2400" b="1" dirty="0">
                <a:solidFill>
                  <a:srgbClr val="0000CC"/>
                </a:solidFill>
              </a:rPr>
              <a:t>C.</a:t>
            </a:r>
            <a:r>
              <a:rPr lang="zh-CN" altLang="en-US" sz="2400" b="1" dirty="0">
                <a:solidFill>
                  <a:srgbClr val="0000CC"/>
                </a:solidFill>
              </a:rPr>
              <a:t>最佳销售员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428625" y="2643188"/>
            <a:ext cx="678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zh-CN" sz="2400" b="1" dirty="0" err="1">
                <a:solidFill>
                  <a:srgbClr val="0000CC"/>
                </a:solidFill>
              </a:rPr>
              <a:t>A.practical</a:t>
            </a:r>
            <a:r>
              <a:rPr lang="en-US" altLang="zh-CN" sz="2400" b="1" dirty="0">
                <a:solidFill>
                  <a:srgbClr val="0000CC"/>
                </a:solidFill>
              </a:rPr>
              <a:t>   B. thoughtful     </a:t>
            </a:r>
            <a:r>
              <a:rPr lang="en-US" altLang="zh-CN" sz="2400" b="1" dirty="0" err="1">
                <a:solidFill>
                  <a:srgbClr val="0000CC"/>
                </a:solidFill>
              </a:rPr>
              <a:t>C.unreal</a:t>
            </a:r>
            <a:endParaRPr lang="en-US" altLang="zh-CN" sz="2400" b="1" dirty="0">
              <a:solidFill>
                <a:srgbClr val="0000CC"/>
              </a:solidFill>
            </a:endParaRP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428625" y="3571875"/>
            <a:ext cx="678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</a:rPr>
              <a:t>A.</a:t>
            </a:r>
            <a:r>
              <a:rPr lang="zh-CN" altLang="en-US" sz="2400" b="1" dirty="0">
                <a:solidFill>
                  <a:srgbClr val="0000CC"/>
                </a:solidFill>
              </a:rPr>
              <a:t>成就            </a:t>
            </a:r>
            <a:r>
              <a:rPr lang="en-US" altLang="zh-CN" sz="2400" b="1" dirty="0">
                <a:solidFill>
                  <a:srgbClr val="0000CC"/>
                </a:solidFill>
              </a:rPr>
              <a:t>B. </a:t>
            </a:r>
            <a:r>
              <a:rPr lang="zh-CN" altLang="en-US" sz="2400" b="1" dirty="0">
                <a:solidFill>
                  <a:srgbClr val="0000CC"/>
                </a:solidFill>
              </a:rPr>
              <a:t>目标         </a:t>
            </a:r>
            <a:r>
              <a:rPr lang="en-US" altLang="zh-CN" sz="2400" b="1" dirty="0">
                <a:solidFill>
                  <a:srgbClr val="0000CC"/>
                </a:solidFill>
              </a:rPr>
              <a:t>C.</a:t>
            </a:r>
            <a:r>
              <a:rPr lang="zh-CN" altLang="en-US" sz="2400" b="1" dirty="0">
                <a:solidFill>
                  <a:srgbClr val="0000CC"/>
                </a:solidFill>
              </a:rPr>
              <a:t>进步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28625" y="4824413"/>
            <a:ext cx="678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zh-CN" sz="2400" b="1" dirty="0">
                <a:solidFill>
                  <a:srgbClr val="0000CC"/>
                </a:solidFill>
              </a:rPr>
              <a:t>A.          ness   B.      </a:t>
            </a:r>
            <a:r>
              <a:rPr lang="en-US" altLang="zh-CN" sz="2400" b="1" dirty="0" err="1">
                <a:solidFill>
                  <a:srgbClr val="0000CC"/>
                </a:solidFill>
              </a:rPr>
              <a:t>ingness</a:t>
            </a:r>
            <a:r>
              <a:rPr lang="en-US" altLang="zh-CN" sz="2400" b="1" dirty="0">
                <a:solidFill>
                  <a:srgbClr val="0000CC"/>
                </a:solidFill>
              </a:rPr>
              <a:t>     C.       ness</a:t>
            </a:r>
          </a:p>
        </p:txBody>
      </p:sp>
      <p:pic>
        <p:nvPicPr>
          <p:cNvPr id="31" name="Picture 8" descr="C:\Users\Administrator\Desktop\9A unit 4 study skills\pic\193022101_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1071563"/>
            <a:ext cx="857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:\Users\Administrator\Desktop\9A unit 4 study skills\pic\193022101_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2357438"/>
            <a:ext cx="857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C:\Users\Administrator\Desktop\9A unit 4 study skills\pic\193022101_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319463"/>
            <a:ext cx="857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:\Users\Administrator\Desktop\9A unit 4 study skills\pic\193022101_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4572000"/>
            <a:ext cx="8572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Box 14"/>
          <p:cNvSpPr txBox="1">
            <a:spLocks noChangeArrowheads="1"/>
          </p:cNvSpPr>
          <p:nvPr/>
        </p:nvSpPr>
        <p:spPr bwMode="auto">
          <a:xfrm>
            <a:off x="214313" y="5416550"/>
            <a:ext cx="2214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3399"/>
                </a:solidFill>
              </a:rPr>
              <a:t>about 1,000 root words</a:t>
            </a:r>
          </a:p>
        </p:txBody>
      </p:sp>
      <p:sp>
        <p:nvSpPr>
          <p:cNvPr id="32784" name="TextBox 15"/>
          <p:cNvSpPr txBox="1">
            <a:spLocks noChangeArrowheads="1"/>
          </p:cNvSpPr>
          <p:nvPr/>
        </p:nvSpPr>
        <p:spPr bwMode="auto">
          <a:xfrm>
            <a:off x="6143625" y="5416550"/>
            <a:ext cx="2571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about 100,000 words</a:t>
            </a:r>
          </a:p>
        </p:txBody>
      </p:sp>
      <p:sp>
        <p:nvSpPr>
          <p:cNvPr id="32785" name="矩形 3"/>
          <p:cNvSpPr>
            <a:spLocks noChangeArrowheads="1"/>
          </p:cNvSpPr>
          <p:nvPr/>
        </p:nvSpPr>
        <p:spPr bwMode="auto">
          <a:xfrm>
            <a:off x="2505076" y="6238876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2060"/>
                </a:solidFill>
              </a:rPr>
              <a:t>Word Formation</a:t>
            </a:r>
            <a:endParaRPr lang="en-US" altLang="zh-CN"/>
          </a:p>
        </p:txBody>
      </p:sp>
      <p:sp>
        <p:nvSpPr>
          <p:cNvPr id="32786" name="右箭头 17"/>
          <p:cNvSpPr>
            <a:spLocks noChangeArrowheads="1"/>
          </p:cNvSpPr>
          <p:nvPr/>
        </p:nvSpPr>
        <p:spPr bwMode="auto">
          <a:xfrm>
            <a:off x="3643313" y="5630863"/>
            <a:ext cx="1357312" cy="428625"/>
          </a:xfrm>
          <a:prstGeom prst="rightArrow">
            <a:avLst>
              <a:gd name="adj1" fmla="val 50000"/>
              <a:gd name="adj2" fmla="val 4999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2787" name="矩形 18"/>
          <p:cNvSpPr>
            <a:spLocks noChangeArrowheads="1"/>
          </p:cNvSpPr>
          <p:nvPr/>
        </p:nvSpPr>
        <p:spPr bwMode="auto">
          <a:xfrm>
            <a:off x="357188" y="2214563"/>
            <a:ext cx="1093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imagin</a:t>
            </a:r>
            <a:endParaRPr lang="en-US" altLang="zh-CN" dirty="0"/>
          </a:p>
        </p:txBody>
      </p:sp>
      <p:sp>
        <p:nvSpPr>
          <p:cNvPr id="32788" name="矩形 19"/>
          <p:cNvSpPr>
            <a:spLocks noChangeArrowheads="1"/>
          </p:cNvSpPr>
          <p:nvPr/>
        </p:nvSpPr>
        <p:spPr bwMode="auto">
          <a:xfrm>
            <a:off x="2428875" y="3071813"/>
            <a:ext cx="127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achieve</a:t>
            </a:r>
            <a:endParaRPr lang="en-US" altLang="zh-CN" dirty="0"/>
          </a:p>
        </p:txBody>
      </p:sp>
      <p:sp>
        <p:nvSpPr>
          <p:cNvPr id="32789" name="矩形 20"/>
          <p:cNvSpPr>
            <a:spLocks noChangeArrowheads="1"/>
          </p:cNvSpPr>
          <p:nvPr/>
        </p:nvSpPr>
        <p:spPr bwMode="auto">
          <a:xfrm>
            <a:off x="785813" y="4824413"/>
            <a:ext cx="985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err="1">
                <a:solidFill>
                  <a:srgbClr val="0000CC"/>
                </a:solidFill>
              </a:rPr>
              <a:t>loneli</a:t>
            </a:r>
            <a:endParaRPr lang="en-US" altLang="zh-CN" dirty="0"/>
          </a:p>
        </p:txBody>
      </p:sp>
      <p:sp>
        <p:nvSpPr>
          <p:cNvPr id="32790" name="矩形 21"/>
          <p:cNvSpPr>
            <a:spLocks noChangeArrowheads="1"/>
          </p:cNvSpPr>
          <p:nvPr/>
        </p:nvSpPr>
        <p:spPr bwMode="auto">
          <a:xfrm>
            <a:off x="2928938" y="4824413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err="1">
                <a:solidFill>
                  <a:srgbClr val="0000CC"/>
                </a:solidFill>
              </a:rPr>
              <a:t>lov</a:t>
            </a:r>
            <a:endParaRPr lang="en-US" altLang="zh-CN" dirty="0"/>
          </a:p>
        </p:txBody>
      </p:sp>
      <p:sp>
        <p:nvSpPr>
          <p:cNvPr id="32791" name="矩形 22"/>
          <p:cNvSpPr>
            <a:spLocks noChangeArrowheads="1"/>
          </p:cNvSpPr>
          <p:nvPr/>
        </p:nvSpPr>
        <p:spPr bwMode="auto">
          <a:xfrm>
            <a:off x="5284788" y="4824413"/>
            <a:ext cx="71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CC"/>
                </a:solidFill>
              </a:rPr>
              <a:t>sad</a:t>
            </a:r>
            <a:endParaRPr lang="en-US" altLang="zh-CN" dirty="0"/>
          </a:p>
        </p:txBody>
      </p:sp>
      <p:sp>
        <p:nvSpPr>
          <p:cNvPr id="32792" name="矩形 23"/>
          <p:cNvSpPr>
            <a:spLocks noChangeArrowheads="1"/>
          </p:cNvSpPr>
          <p:nvPr/>
        </p:nvSpPr>
        <p:spPr bwMode="auto">
          <a:xfrm>
            <a:off x="5476875" y="4000500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warm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4" grpId="0"/>
      <p:bldP spid="32785" grpId="0"/>
      <p:bldP spid="32786" grpId="0"/>
      <p:bldP spid="32787" grpId="0"/>
      <p:bldP spid="32788" grpId="0"/>
      <p:bldP spid="32789" grpId="0"/>
      <p:bldP spid="32790" grpId="0"/>
      <p:bldP spid="32791" grpId="0"/>
      <p:bldP spid="32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"/>
          <p:cNvSpPr>
            <a:spLocks noChangeArrowheads="1"/>
          </p:cNvSpPr>
          <p:nvPr/>
        </p:nvSpPr>
        <p:spPr bwMode="auto">
          <a:xfrm>
            <a:off x="0" y="0"/>
            <a:ext cx="8786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2060"/>
                </a:solidFill>
              </a:rPr>
              <a:t>Exercise 2 Further understand these sayings by translating</a:t>
            </a:r>
            <a:endParaRPr lang="en-US" altLang="zh-CN" sz="3000" dirty="0"/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0" y="247173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</a:rPr>
              <a:t>2. It is more bless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US" altLang="zh-CN" sz="2800" b="1" dirty="0">
                <a:latin typeface="Comic Sans MS" panose="030F0702030302020204" pitchFamily="66" charset="0"/>
              </a:rPr>
              <a:t> to give than to receive.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0" y="1190625"/>
            <a:ext cx="878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</a:rPr>
              <a:t>1.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r>
              <a:rPr lang="en-US" altLang="zh-CN" sz="2800" b="1" dirty="0">
                <a:latin typeface="Comic Sans MS" panose="030F0702030302020204" pitchFamily="66" charset="0"/>
              </a:rPr>
              <a:t>pleasant advice is a good medicine.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5715000" y="3190875"/>
            <a:ext cx="314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给予比接受更幸福</a:t>
            </a:r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6215063" y="1833563"/>
            <a:ext cx="209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忠言逆耳</a:t>
            </a:r>
          </a:p>
        </p:txBody>
      </p:sp>
      <p:sp>
        <p:nvSpPr>
          <p:cNvPr id="33799" name="矩形 3"/>
          <p:cNvSpPr>
            <a:spLocks noChangeArrowheads="1"/>
          </p:cNvSpPr>
          <p:nvPr/>
        </p:nvSpPr>
        <p:spPr bwMode="auto">
          <a:xfrm>
            <a:off x="0" y="3854450"/>
            <a:ext cx="3214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2060"/>
                </a:solidFill>
              </a:rPr>
              <a:t>Further thinking</a:t>
            </a:r>
            <a:endParaRPr lang="en-US" altLang="zh-CN" sz="3000" dirty="0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341313" y="4643438"/>
            <a:ext cx="880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Giving is a win-win strategy.(in line 10) 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57188" y="5332413"/>
            <a:ext cx="7929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What is your understanding of this sentence? Please give me an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  <p:bldP spid="33800" grpId="0"/>
      <p:bldP spid="338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107950" y="227013"/>
            <a:ext cx="75247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When you face a    fficulty in reading, 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pen up your mind,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try to   ecall(</a:t>
            </a:r>
            <a:r>
              <a:rPr lang="zh-CN" altLang="en-US" sz="3200" b="1">
                <a:solidFill>
                  <a:srgbClr val="000000"/>
                </a:solidFill>
              </a:rPr>
              <a:t>回忆</a:t>
            </a:r>
            <a:r>
              <a:rPr lang="en-US" altLang="zh-CN" sz="3200" b="1">
                <a:solidFill>
                  <a:srgbClr val="000000"/>
                </a:solidFill>
              </a:rPr>
              <a:t>) what you’ve learnt and use reading skills,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  </a:t>
            </a:r>
            <a:r>
              <a:rPr lang="en-US" altLang="zh-CN" sz="3200" b="1"/>
              <a:t>be </a:t>
            </a:r>
            <a:r>
              <a:rPr lang="en-US" altLang="zh-CN" sz="3200" b="1">
                <a:solidFill>
                  <a:srgbClr val="FF3399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ctive</a:t>
            </a:r>
            <a:r>
              <a:rPr lang="zh-CN" altLang="en-US" sz="3200" b="1">
                <a:solidFill>
                  <a:srgbClr val="000000"/>
                </a:solidFill>
              </a:rPr>
              <a:t>，</a:t>
            </a:r>
            <a:r>
              <a:rPr lang="zh-CN" altLang="en-US" sz="3200" b="1">
                <a:solidFill>
                  <a:srgbClr val="FF3399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nergetic</a:t>
            </a:r>
            <a:r>
              <a:rPr lang="zh-CN" altLang="en-US" sz="3200" b="1">
                <a:solidFill>
                  <a:srgbClr val="000000"/>
                </a:solidFill>
              </a:rPr>
              <a:t>，</a:t>
            </a:r>
            <a:endParaRPr lang="en-US" sz="3200" b="1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99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odest</a:t>
            </a:r>
            <a:r>
              <a:rPr lang="zh-CN" altLang="en-US" sz="3200" b="1">
                <a:solidFill>
                  <a:srgbClr val="000000"/>
                </a:solidFill>
              </a:rPr>
              <a:t>，</a:t>
            </a:r>
            <a:r>
              <a:rPr lang="en-US" altLang="zh-CN" sz="3200" b="1">
                <a:solidFill>
                  <a:srgbClr val="000000"/>
                </a:solidFill>
              </a:rPr>
              <a:t>and </a:t>
            </a:r>
            <a:r>
              <a:rPr lang="en-US" altLang="zh-CN" sz="3200" b="1">
                <a:solidFill>
                  <a:srgbClr val="FF3399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rganized</a:t>
            </a:r>
            <a:r>
              <a:rPr lang="zh-CN" altLang="en-US" sz="3200" b="1">
                <a:solidFill>
                  <a:srgbClr val="000000"/>
                </a:solidFill>
              </a:rPr>
              <a:t>！</a:t>
            </a:r>
            <a:endParaRPr lang="en-US" sz="3200" b="1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ever give up!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You are your own                               </a:t>
            </a:r>
            <a:endParaRPr lang="en-US" altLang="zh-CN" sz="3200" b="1"/>
          </a:p>
        </p:txBody>
      </p:sp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3571875" y="214313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D </a:t>
            </a:r>
            <a:endParaRPr lang="en-US" altLang="zh-CN"/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1668463" y="987425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O </a:t>
            </a:r>
            <a:endParaRPr lang="en-US" altLang="zh-CN"/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1357313" y="17018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R </a:t>
            </a:r>
            <a:endParaRPr lang="en-US" altLang="zh-CN"/>
          </a:p>
        </p:txBody>
      </p:sp>
      <p:sp>
        <p:nvSpPr>
          <p:cNvPr id="34822" name="矩形 5"/>
          <p:cNvSpPr>
            <a:spLocks noChangeArrowheads="1"/>
          </p:cNvSpPr>
          <p:nvPr/>
        </p:nvSpPr>
        <p:spPr bwMode="auto">
          <a:xfrm>
            <a:off x="2206625" y="2916238"/>
            <a:ext cx="57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A </a:t>
            </a:r>
            <a:endParaRPr lang="en-US" altLang="zh-CN"/>
          </a:p>
        </p:txBody>
      </p:sp>
      <p:sp>
        <p:nvSpPr>
          <p:cNvPr id="34823" name="矩形 6"/>
          <p:cNvSpPr>
            <a:spLocks noChangeArrowheads="1"/>
          </p:cNvSpPr>
          <p:nvPr/>
        </p:nvSpPr>
        <p:spPr bwMode="auto">
          <a:xfrm>
            <a:off x="3857625" y="2928938"/>
            <a:ext cx="57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E </a:t>
            </a:r>
            <a:endParaRPr lang="en-US" altLang="zh-CN"/>
          </a:p>
        </p:txBody>
      </p:sp>
      <p:sp>
        <p:nvSpPr>
          <p:cNvPr id="34824" name="矩形 7"/>
          <p:cNvSpPr>
            <a:spLocks noChangeArrowheads="1"/>
          </p:cNvSpPr>
          <p:nvPr/>
        </p:nvSpPr>
        <p:spPr bwMode="auto">
          <a:xfrm>
            <a:off x="1146175" y="3656013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M </a:t>
            </a:r>
            <a:endParaRPr lang="en-US" altLang="zh-CN"/>
          </a:p>
        </p:txBody>
      </p:sp>
      <p:sp>
        <p:nvSpPr>
          <p:cNvPr id="34825" name="矩形 8"/>
          <p:cNvSpPr>
            <a:spLocks noChangeArrowheads="1"/>
          </p:cNvSpPr>
          <p:nvPr/>
        </p:nvSpPr>
        <p:spPr bwMode="auto">
          <a:xfrm>
            <a:off x="3857625" y="3656013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O </a:t>
            </a:r>
            <a:endParaRPr lang="en-US" altLang="zh-CN"/>
          </a:p>
        </p:txBody>
      </p:sp>
      <p:sp>
        <p:nvSpPr>
          <p:cNvPr id="34826" name="矩形 9"/>
          <p:cNvSpPr>
            <a:spLocks noChangeArrowheads="1"/>
          </p:cNvSpPr>
          <p:nvPr/>
        </p:nvSpPr>
        <p:spPr bwMode="auto">
          <a:xfrm>
            <a:off x="2214563" y="4357688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N </a:t>
            </a:r>
            <a:endParaRPr lang="en-US" altLang="zh-CN"/>
          </a:p>
        </p:txBody>
      </p:sp>
      <p:sp>
        <p:nvSpPr>
          <p:cNvPr id="34827" name="矩形 10"/>
          <p:cNvSpPr>
            <a:spLocks noChangeArrowheads="1"/>
          </p:cNvSpPr>
          <p:nvPr/>
        </p:nvSpPr>
        <p:spPr bwMode="auto">
          <a:xfrm>
            <a:off x="2643188" y="5630863"/>
            <a:ext cx="2624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DORAEMON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8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34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48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4822" grpId="0"/>
      <p:bldP spid="34823" grpId="0"/>
      <p:bldP spid="34824" grpId="0"/>
      <p:bldP spid="34825" grpId="0"/>
      <p:bldP spid="34826" grpId="0"/>
      <p:bldP spid="348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"/>
          <p:cNvSpPr>
            <a:spLocks noChangeArrowheads="1"/>
          </p:cNvSpPr>
          <p:nvPr/>
        </p:nvSpPr>
        <p:spPr bwMode="auto">
          <a:xfrm>
            <a:off x="428625" y="980728"/>
            <a:ext cx="2522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 Black" panose="020B0A04020102020204" pitchFamily="34" charset="0"/>
              </a:rPr>
              <a:t>Homework</a:t>
            </a:r>
            <a:endParaRPr lang="en-US" altLang="zh-CN" sz="2000" b="1" dirty="0">
              <a:latin typeface="Arial Black" panose="020B0A04020102020204" pitchFamily="34" charset="0"/>
            </a:endParaRPr>
          </a:p>
        </p:txBody>
      </p:sp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428625" y="1916832"/>
            <a:ext cx="81758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Use the word formation knowledge in study skills to: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Read the story of Anne Frank, finish the exercises on Page 59.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Read an article from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Nobi’s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best-seller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Better to Give or Receive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and try to finish the exercises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/>
          </p:cNvSpPr>
          <p:nvPr/>
        </p:nvSpPr>
        <p:spPr bwMode="auto">
          <a:xfrm>
            <a:off x="1691680" y="1196752"/>
            <a:ext cx="5572142" cy="928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435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i="1" kern="1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/>
              </a:rPr>
              <a:t>Stand By Me</a:t>
            </a:r>
            <a:r>
              <a:rPr lang="zh-CN" altLang="en-US" sz="3600" b="1" i="1" kern="1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伴我同行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矩形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8338" y="2792413"/>
            <a:ext cx="52609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33675"/>
            <a:ext cx="3228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" descr="头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4422775"/>
            <a:ext cx="26431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2357438" y="5643563"/>
            <a:ext cx="3571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4 Dimension Pocket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四次元口袋</a:t>
            </a:r>
          </a:p>
        </p:txBody>
      </p:sp>
      <p:pic>
        <p:nvPicPr>
          <p:cNvPr id="8" name="图片 7" descr="大熊家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47625"/>
            <a:ext cx="31908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3357563" y="64293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countryside</a:t>
            </a:r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214313" y="0"/>
            <a:ext cx="2786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anywhere door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/>
              <a:t>任意门</a:t>
            </a:r>
          </a:p>
        </p:txBody>
      </p:sp>
      <p:sp>
        <p:nvSpPr>
          <p:cNvPr id="17416" name="Text Box 2"/>
          <p:cNvSpPr txBox="1">
            <a:spLocks noChangeArrowheads="1"/>
          </p:cNvSpPr>
          <p:nvPr/>
        </p:nvSpPr>
        <p:spPr bwMode="auto">
          <a:xfrm>
            <a:off x="7286625" y="3857625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Nobi</a:t>
            </a:r>
            <a:r>
              <a:rPr lang="zh-CN" altLang="en-US" sz="2800" b="1"/>
              <a:t>大熊</a:t>
            </a:r>
          </a:p>
        </p:txBody>
      </p:sp>
      <p:sp>
        <p:nvSpPr>
          <p:cNvPr id="17417" name="Text Box 2"/>
          <p:cNvSpPr txBox="1">
            <a:spLocks noChangeArrowheads="1"/>
          </p:cNvSpPr>
          <p:nvPr/>
        </p:nvSpPr>
        <p:spPr bwMode="auto">
          <a:xfrm>
            <a:off x="4143375" y="2214563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Doraemon</a:t>
            </a:r>
          </a:p>
        </p:txBody>
      </p:sp>
      <p:pic>
        <p:nvPicPr>
          <p:cNvPr id="13" name="图片 12" descr="738b4710b912c8fca510a04ffc039245d78821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1928813"/>
            <a:ext cx="20431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2"/>
          <p:cNvSpPr txBox="1">
            <a:spLocks noChangeArrowheads="1"/>
          </p:cNvSpPr>
          <p:nvPr/>
        </p:nvSpPr>
        <p:spPr bwMode="auto">
          <a:xfrm>
            <a:off x="285750" y="4071938"/>
            <a:ext cx="2928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bamboo dragonfly</a:t>
            </a:r>
            <a:r>
              <a:rPr lang="zh-CN" altLang="en-US" sz="2800" b="1"/>
              <a:t>竹蜻蜓 </a:t>
            </a:r>
          </a:p>
        </p:txBody>
      </p:sp>
      <p:pic>
        <p:nvPicPr>
          <p:cNvPr id="15" name="图片 14" descr="13609223681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857375"/>
            <a:ext cx="28876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2"/>
          <p:cNvSpPr txBox="1">
            <a:spLocks noChangeArrowheads="1"/>
          </p:cNvSpPr>
          <p:nvPr/>
        </p:nvSpPr>
        <p:spPr bwMode="auto">
          <a:xfrm>
            <a:off x="285750" y="4119562"/>
            <a:ext cx="3071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Gulliver Tunnel</a:t>
            </a:r>
            <a:r>
              <a:rPr lang="zh-CN" altLang="en-US" sz="2800" b="1" dirty="0"/>
              <a:t>格列佛通道</a:t>
            </a:r>
          </a:p>
        </p:txBody>
      </p:sp>
      <p:pic>
        <p:nvPicPr>
          <p:cNvPr id="17" name="图片 16" descr="b6f69052862419620cf3e3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1428750"/>
            <a:ext cx="29289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2"/>
          <p:cNvSpPr txBox="1">
            <a:spLocks noChangeArrowheads="1"/>
          </p:cNvSpPr>
          <p:nvPr/>
        </p:nvSpPr>
        <p:spPr bwMode="auto">
          <a:xfrm>
            <a:off x="285750" y="4500563"/>
            <a:ext cx="2857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Time Machine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/>
              <a:t>时光机</a:t>
            </a:r>
          </a:p>
        </p:txBody>
      </p:sp>
      <p:pic>
        <p:nvPicPr>
          <p:cNvPr id="7" name="图片 6" descr="20120705103939_AS5fR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0800000" flipH="1" flipV="1">
            <a:off x="71438" y="1143000"/>
            <a:ext cx="31797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17415" grpId="0"/>
      <p:bldP spid="17417" grpId="0"/>
      <p:bldP spid="17419" grpId="0"/>
      <p:bldP spid="17419" grpId="1"/>
      <p:bldP spid="17421" grpId="0"/>
      <p:bldP spid="17421" grpId="1"/>
      <p:bldP spid="17423" grpId="0"/>
      <p:bldP spid="174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00438" y="190500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countryside</a:t>
            </a:r>
          </a:p>
        </p:txBody>
      </p:sp>
      <p:sp>
        <p:nvSpPr>
          <p:cNvPr id="18435" name="下箭头 2"/>
          <p:cNvSpPr>
            <a:spLocks noChangeArrowheads="1"/>
          </p:cNvSpPr>
          <p:nvPr/>
        </p:nvSpPr>
        <p:spPr bwMode="auto">
          <a:xfrm>
            <a:off x="3786188" y="785813"/>
            <a:ext cx="1714500" cy="5715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 bwMode="auto">
          <a:xfrm>
            <a:off x="2500298" y="1428719"/>
            <a:ext cx="3929090" cy="64294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compounding(</a:t>
            </a:r>
            <a:r>
              <a:rPr lang="zh-CN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合成</a:t>
            </a: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7" name="椭圆 4"/>
          <p:cNvSpPr>
            <a:spLocks noChangeArrowheads="1"/>
          </p:cNvSpPr>
          <p:nvPr/>
        </p:nvSpPr>
        <p:spPr bwMode="auto">
          <a:xfrm>
            <a:off x="0" y="2286000"/>
            <a:ext cx="2643188" cy="642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 Black" panose="020B0A04020102020204" pitchFamily="34" charset="0"/>
              </a:rPr>
              <a:t>country</a:t>
            </a:r>
          </a:p>
        </p:txBody>
      </p:sp>
      <p:sp>
        <p:nvSpPr>
          <p:cNvPr id="18438" name="椭圆 5"/>
          <p:cNvSpPr>
            <a:spLocks noChangeArrowheads="1"/>
          </p:cNvSpPr>
          <p:nvPr/>
        </p:nvSpPr>
        <p:spPr bwMode="auto">
          <a:xfrm>
            <a:off x="3643313" y="2286000"/>
            <a:ext cx="1500187" cy="6429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CC"/>
                </a:solidFill>
                <a:latin typeface="Arial Black" panose="020B0A04020102020204" pitchFamily="34" charset="0"/>
              </a:rPr>
              <a:t>side</a:t>
            </a:r>
          </a:p>
        </p:txBody>
      </p:sp>
      <p:sp>
        <p:nvSpPr>
          <p:cNvPr id="18439" name="椭圆 6"/>
          <p:cNvSpPr>
            <a:spLocks noChangeArrowheads="1"/>
          </p:cNvSpPr>
          <p:nvPr/>
        </p:nvSpPr>
        <p:spPr bwMode="auto">
          <a:xfrm>
            <a:off x="5786438" y="2143125"/>
            <a:ext cx="3571875" cy="857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 Black" panose="020B0A04020102020204" pitchFamily="34" charset="0"/>
              </a:rPr>
              <a:t>countryside</a:t>
            </a:r>
          </a:p>
        </p:txBody>
      </p:sp>
      <p:sp>
        <p:nvSpPr>
          <p:cNvPr id="8" name="矩形 7"/>
          <p:cNvSpPr/>
          <p:nvPr/>
        </p:nvSpPr>
        <p:spPr>
          <a:xfrm>
            <a:off x="142844" y="4334540"/>
            <a:ext cx="14287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Rule: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441" name="横卷形 9"/>
          <p:cNvSpPr>
            <a:spLocks noChangeArrowheads="1"/>
          </p:cNvSpPr>
          <p:nvPr/>
        </p:nvSpPr>
        <p:spPr bwMode="auto">
          <a:xfrm>
            <a:off x="0" y="4929188"/>
            <a:ext cx="9144000" cy="1857375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Tips1</a:t>
            </a:r>
            <a:r>
              <a:rPr lang="en-US" altLang="zh-CN" sz="2400" b="1" dirty="0">
                <a:latin typeface="Arial Black" panose="020B0A04020102020204" pitchFamily="34" charset="0"/>
              </a:rPr>
              <a:t>:Guess the meaning of word C by putting the meanings of A &amp; B together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 Black" panose="020B0A04020102020204" pitchFamily="34" charset="0"/>
              </a:rPr>
              <a:t>合成法可以通过合成</a:t>
            </a:r>
            <a:r>
              <a:rPr lang="en-US" altLang="zh-CN" sz="2400" b="1" dirty="0">
                <a:latin typeface="Arial Black" panose="020B0A04020102020204" pitchFamily="34" charset="0"/>
              </a:rPr>
              <a:t>A</a:t>
            </a:r>
            <a:r>
              <a:rPr lang="zh-CN" altLang="en-US" sz="2400" b="1" dirty="0">
                <a:latin typeface="Arial Black" panose="020B0A04020102020204" pitchFamily="34" charset="0"/>
              </a:rPr>
              <a:t>和</a:t>
            </a:r>
            <a:r>
              <a:rPr lang="en-US" altLang="zh-CN" sz="2400" b="1" dirty="0">
                <a:latin typeface="Arial Black" panose="020B0A04020102020204" pitchFamily="34" charset="0"/>
              </a:rPr>
              <a:t>B</a:t>
            </a:r>
            <a:r>
              <a:rPr lang="zh-CN" altLang="en-US" sz="2400" b="1" dirty="0">
                <a:latin typeface="Arial Black" panose="020B0A04020102020204" pitchFamily="34" charset="0"/>
              </a:rPr>
              <a:t>的词义猜测</a:t>
            </a:r>
            <a:r>
              <a:rPr lang="en-US" altLang="zh-CN" sz="2400" b="1" dirty="0">
                <a:latin typeface="Arial Black" panose="020B0A04020102020204" pitchFamily="34" charset="0"/>
              </a:rPr>
              <a:t>C</a:t>
            </a:r>
            <a:r>
              <a:rPr lang="zh-CN" altLang="en-US" sz="2400" b="1" dirty="0">
                <a:latin typeface="Arial Black" panose="020B0A04020102020204" pitchFamily="34" charset="0"/>
              </a:rPr>
              <a:t>的词义 </a:t>
            </a:r>
          </a:p>
        </p:txBody>
      </p:sp>
      <p:sp>
        <p:nvSpPr>
          <p:cNvPr id="13" name="加号 12"/>
          <p:cNvSpPr/>
          <p:nvPr/>
        </p:nvSpPr>
        <p:spPr bwMode="auto">
          <a:xfrm>
            <a:off x="2714625" y="2357438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4" name="等于号 13"/>
          <p:cNvSpPr/>
          <p:nvPr/>
        </p:nvSpPr>
        <p:spPr bwMode="auto">
          <a:xfrm>
            <a:off x="5429250" y="2428875"/>
            <a:ext cx="428625" cy="357188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5" name="矩形 14"/>
          <p:cNvSpPr/>
          <p:nvPr/>
        </p:nvSpPr>
        <p:spPr>
          <a:xfrm>
            <a:off x="1846057" y="3262970"/>
            <a:ext cx="9060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乡村</a:t>
            </a:r>
          </a:p>
        </p:txBody>
      </p:sp>
      <p:sp>
        <p:nvSpPr>
          <p:cNvPr id="16" name="矩形 15"/>
          <p:cNvSpPr/>
          <p:nvPr/>
        </p:nvSpPr>
        <p:spPr>
          <a:xfrm>
            <a:off x="3929058" y="3262970"/>
            <a:ext cx="54534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边</a:t>
            </a:r>
          </a:p>
        </p:txBody>
      </p:sp>
      <p:sp>
        <p:nvSpPr>
          <p:cNvPr id="17" name="矩形 16"/>
          <p:cNvSpPr/>
          <p:nvPr/>
        </p:nvSpPr>
        <p:spPr>
          <a:xfrm>
            <a:off x="6215088" y="3334408"/>
            <a:ext cx="90601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郊区</a:t>
            </a:r>
          </a:p>
        </p:txBody>
      </p:sp>
      <p:sp>
        <p:nvSpPr>
          <p:cNvPr id="18447" name="椭圆 17"/>
          <p:cNvSpPr>
            <a:spLocks noChangeArrowheads="1"/>
          </p:cNvSpPr>
          <p:nvPr/>
        </p:nvSpPr>
        <p:spPr bwMode="auto">
          <a:xfrm>
            <a:off x="1714500" y="4214813"/>
            <a:ext cx="857250" cy="714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 Black" panose="020B0A04020102020204" pitchFamily="34" charset="0"/>
              </a:rPr>
              <a:t>A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>
              <a:latin typeface="Arial Black" panose="020B0A04020102020204" pitchFamily="34" charset="0"/>
            </a:endParaRPr>
          </a:p>
        </p:txBody>
      </p:sp>
      <p:sp>
        <p:nvSpPr>
          <p:cNvPr id="18448" name="椭圆 18"/>
          <p:cNvSpPr>
            <a:spLocks noChangeArrowheads="1"/>
          </p:cNvSpPr>
          <p:nvPr/>
        </p:nvSpPr>
        <p:spPr bwMode="auto">
          <a:xfrm>
            <a:off x="3786188" y="4143375"/>
            <a:ext cx="919162" cy="714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CC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8449" name="椭圆 21"/>
          <p:cNvSpPr>
            <a:spLocks noChangeArrowheads="1"/>
          </p:cNvSpPr>
          <p:nvPr/>
        </p:nvSpPr>
        <p:spPr bwMode="auto">
          <a:xfrm>
            <a:off x="6215063" y="4214813"/>
            <a:ext cx="714375" cy="714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4" name="矩形 23"/>
          <p:cNvSpPr/>
          <p:nvPr/>
        </p:nvSpPr>
        <p:spPr>
          <a:xfrm>
            <a:off x="71406" y="3262970"/>
            <a:ext cx="19288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Meaning: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加号 24"/>
          <p:cNvSpPr/>
          <p:nvPr/>
        </p:nvSpPr>
        <p:spPr bwMode="auto">
          <a:xfrm>
            <a:off x="2643188" y="3333750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6" name="等于号 25"/>
          <p:cNvSpPr/>
          <p:nvPr/>
        </p:nvSpPr>
        <p:spPr bwMode="auto">
          <a:xfrm>
            <a:off x="5429250" y="3405188"/>
            <a:ext cx="428625" cy="357187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7" name="加号 26"/>
          <p:cNvSpPr/>
          <p:nvPr/>
        </p:nvSpPr>
        <p:spPr bwMode="auto">
          <a:xfrm>
            <a:off x="2643188" y="4357688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8" name="等于号 27"/>
          <p:cNvSpPr/>
          <p:nvPr/>
        </p:nvSpPr>
        <p:spPr bwMode="auto">
          <a:xfrm>
            <a:off x="5429250" y="4357688"/>
            <a:ext cx="428625" cy="357187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8455" name="Text Box 2"/>
          <p:cNvSpPr txBox="1">
            <a:spLocks noChangeArrowheads="1"/>
          </p:cNvSpPr>
          <p:nvPr/>
        </p:nvSpPr>
        <p:spPr bwMode="auto">
          <a:xfrm>
            <a:off x="7072313" y="4262438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/>
              <a:t>(AB/A-B)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  <p:bldP spid="18439" grpId="0"/>
      <p:bldP spid="18441" grpId="0"/>
      <p:bldP spid="18447" grpId="0"/>
      <p:bldP spid="18448" grpId="0"/>
      <p:bldP spid="18449" grpId="0"/>
      <p:bldP spid="184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19075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/>
              <a:t>       </a:t>
            </a:r>
            <a:r>
              <a:rPr lang="en-US" altLang="zh-CN" sz="2400" b="1" dirty="0"/>
              <a:t>One day, when </a:t>
            </a:r>
            <a:r>
              <a:rPr lang="en-US" altLang="zh-CN" sz="2400" b="1" dirty="0" err="1"/>
              <a:t>Nobi</a:t>
            </a:r>
            <a:r>
              <a:rPr lang="en-US" altLang="zh-CN" sz="2400" b="1" dirty="0"/>
              <a:t> was </a:t>
            </a:r>
            <a:r>
              <a:rPr lang="en-US" altLang="zh-CN" sz="2400" b="1" u="sng" dirty="0"/>
              <a:t>                        </a:t>
            </a:r>
            <a:r>
              <a:rPr lang="en-US" altLang="zh-CN" sz="2400" b="1" dirty="0"/>
              <a:t>, </a:t>
            </a:r>
            <a:r>
              <a:rPr lang="en-US" altLang="zh-CN" sz="2400" b="1" dirty="0" err="1"/>
              <a:t>Nobi’s</a:t>
            </a:r>
            <a:r>
              <a:rPr lang="en-US" altLang="zh-CN" sz="2400" b="1" dirty="0"/>
              <a:t> grandson arrived from the future and told him about his unluckiness                         in the future.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/>
              <a:t>       </a:t>
            </a:r>
            <a:r>
              <a:rPr lang="en-US" altLang="zh-CN" sz="2400" b="1" dirty="0" err="1"/>
              <a:t>Nobi</a:t>
            </a:r>
            <a:r>
              <a:rPr lang="en-US" altLang="zh-CN" sz="2400" b="1" dirty="0"/>
              <a:t> will be</a:t>
            </a:r>
            <a:r>
              <a:rPr lang="en-US" altLang="zh-CN" sz="2400" b="1" u="sng" dirty="0"/>
              <a:t>                      </a:t>
            </a:r>
            <a:r>
              <a:rPr lang="en-US" altLang="zh-CN" sz="2400" b="1" dirty="0"/>
              <a:t>because of  a car accident , which has</a:t>
            </a:r>
            <a:r>
              <a:rPr lang="en-US" altLang="zh-CN" sz="2400" b="1" u="sng" dirty="0"/>
              <a:t>                          </a:t>
            </a:r>
            <a:r>
              <a:rPr lang="en-US" altLang="zh-CN" sz="2400" b="1" dirty="0"/>
              <a:t>impact(</a:t>
            </a:r>
            <a:r>
              <a:rPr lang="zh-CN" altLang="en-US" sz="2400" b="1" dirty="0"/>
              <a:t>影响</a:t>
            </a:r>
            <a:r>
              <a:rPr lang="en-US" altLang="zh-CN" sz="2400" b="1" dirty="0"/>
              <a:t>) on </a:t>
            </a:r>
            <a:r>
              <a:rPr lang="en-US" altLang="zh-CN" sz="2400" b="1" dirty="0" err="1"/>
              <a:t>Nobi</a:t>
            </a:r>
            <a:r>
              <a:rPr lang="en-US" altLang="zh-CN" sz="2400" b="1" dirty="0"/>
              <a:t>.  From then on, he will have an                   </a:t>
            </a:r>
            <a:r>
              <a:rPr lang="en-US" altLang="zh-CN" sz="2400" b="1" dirty="0" err="1"/>
              <a:t>life.</a:t>
            </a:r>
            <a:r>
              <a:rPr lang="en-US" altLang="zh-CN" sz="2400" b="1" dirty="0" err="1">
                <a:solidFill>
                  <a:srgbClr val="000000"/>
                </a:solidFill>
              </a:rPr>
              <a:t>His</a:t>
            </a:r>
            <a:r>
              <a:rPr lang="en-US" altLang="zh-CN" sz="2400" b="1" dirty="0">
                <a:solidFill>
                  <a:srgbClr val="000000"/>
                </a:solidFill>
              </a:rPr>
              <a:t> grandson decided to ask </a:t>
            </a:r>
            <a:r>
              <a:rPr lang="en-US" altLang="zh-CN" sz="2400" b="1" dirty="0" err="1">
                <a:solidFill>
                  <a:srgbClr val="000000"/>
                </a:solidFill>
              </a:rPr>
              <a:t>Doraemon</a:t>
            </a:r>
            <a:r>
              <a:rPr lang="en-US" altLang="zh-CN" sz="2400" b="1" dirty="0">
                <a:solidFill>
                  <a:srgbClr val="000000"/>
                </a:solidFill>
              </a:rPr>
              <a:t> to change </a:t>
            </a:r>
            <a:r>
              <a:rPr lang="en-US" altLang="zh-CN" sz="2400" b="1" dirty="0" err="1">
                <a:solidFill>
                  <a:srgbClr val="000000"/>
                </a:solidFill>
              </a:rPr>
              <a:t>Nobi’s</a:t>
            </a:r>
            <a:r>
              <a:rPr lang="en-US" altLang="zh-CN" sz="2400" b="1" dirty="0">
                <a:solidFill>
                  <a:srgbClr val="000000"/>
                </a:solidFill>
              </a:rPr>
              <a:t> life. </a:t>
            </a:r>
            <a:endParaRPr lang="en-US" altLang="zh-CN" sz="2400" b="1" dirty="0"/>
          </a:p>
          <a:p>
            <a:pPr>
              <a:buFont typeface="Arial" panose="020B0604020202020204" pitchFamily="34" charset="0"/>
              <a:buNone/>
            </a:pPr>
            <a:endParaRPr lang="zh-CN" altLang="en-US" sz="2400" b="1" dirty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1438" y="1143000"/>
            <a:ext cx="664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/>
              <a:t>sleepwalking ,colorblind, far-reaching</a:t>
            </a: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4259263" y="2214563"/>
            <a:ext cx="209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sleepwalking</a:t>
            </a:r>
            <a:endParaRPr lang="en-US" altLang="zh-CN">
              <a:solidFill>
                <a:srgbClr val="FF3399"/>
              </a:solidFill>
            </a:endParaRPr>
          </a:p>
        </p:txBody>
      </p:sp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2428875" y="3286125"/>
            <a:ext cx="166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colorblind</a:t>
            </a:r>
            <a:endParaRPr lang="en-US" altLang="zh-CN">
              <a:solidFill>
                <a:srgbClr val="FF3399"/>
              </a:solidFill>
            </a:endParaRPr>
          </a:p>
        </p:txBody>
      </p:sp>
      <p:sp>
        <p:nvSpPr>
          <p:cNvPr id="19462" name="矩形 3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Task1 Guess the meanings of these words and then finish the story.</a:t>
            </a:r>
          </a:p>
        </p:txBody>
      </p:sp>
      <p:pic>
        <p:nvPicPr>
          <p:cNvPr id="9226" name="图片 10" descr="20120219000424_ihVy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25" y="4643438"/>
            <a:ext cx="10683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矩形 6"/>
          <p:cNvSpPr>
            <a:spLocks noChangeArrowheads="1"/>
          </p:cNvSpPr>
          <p:nvPr/>
        </p:nvSpPr>
        <p:spPr bwMode="auto">
          <a:xfrm>
            <a:off x="1643063" y="3681413"/>
            <a:ext cx="196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far-reaching</a:t>
            </a:r>
            <a:endParaRPr lang="en-US" altLang="zh-CN">
              <a:solidFill>
                <a:srgbClr val="FF339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2" y="5000635"/>
            <a:ext cx="9060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远的</a:t>
            </a:r>
          </a:p>
        </p:txBody>
      </p:sp>
      <p:sp>
        <p:nvSpPr>
          <p:cNvPr id="16" name="矩形 15"/>
          <p:cNvSpPr/>
          <p:nvPr/>
        </p:nvSpPr>
        <p:spPr>
          <a:xfrm>
            <a:off x="1702238" y="5000635"/>
            <a:ext cx="17267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够到</a:t>
            </a:r>
            <a:r>
              <a:rPr lang="en-US" altLang="zh-CN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延伸</a:t>
            </a:r>
          </a:p>
        </p:txBody>
      </p:sp>
      <p:sp>
        <p:nvSpPr>
          <p:cNvPr id="17" name="矩形 16"/>
          <p:cNvSpPr/>
          <p:nvPr/>
        </p:nvSpPr>
        <p:spPr>
          <a:xfrm>
            <a:off x="4260064" y="5000635"/>
            <a:ext cx="31694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延伸的远的</a:t>
            </a:r>
            <a:r>
              <a:rPr lang="en-US" altLang="zh-CN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深远的</a:t>
            </a:r>
          </a:p>
        </p:txBody>
      </p:sp>
      <p:sp>
        <p:nvSpPr>
          <p:cNvPr id="18" name="加号 17"/>
          <p:cNvSpPr/>
          <p:nvPr/>
        </p:nvSpPr>
        <p:spPr bwMode="auto">
          <a:xfrm>
            <a:off x="1000125" y="5072063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9" name="等于号 18"/>
          <p:cNvSpPr/>
          <p:nvPr/>
        </p:nvSpPr>
        <p:spPr bwMode="auto">
          <a:xfrm>
            <a:off x="3582988" y="5143500"/>
            <a:ext cx="428625" cy="357188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9470" name="Text Box 2"/>
          <p:cNvSpPr txBox="1">
            <a:spLocks noChangeArrowheads="1"/>
          </p:cNvSpPr>
          <p:nvPr/>
        </p:nvSpPr>
        <p:spPr bwMode="auto">
          <a:xfrm>
            <a:off x="500063" y="1752600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/>
              <a:t>梦游</a:t>
            </a:r>
            <a:endParaRPr lang="zh-CN" altLang="en-US"/>
          </a:p>
        </p:txBody>
      </p:sp>
      <p:sp>
        <p:nvSpPr>
          <p:cNvPr id="19471" name="Text Box 2"/>
          <p:cNvSpPr txBox="1">
            <a:spLocks noChangeArrowheads="1"/>
          </p:cNvSpPr>
          <p:nvPr/>
        </p:nvSpPr>
        <p:spPr bwMode="auto">
          <a:xfrm>
            <a:off x="3071813" y="1752600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/>
              <a:t>色盲</a:t>
            </a:r>
            <a:endParaRPr lang="zh-CN" altLang="en-US"/>
          </a:p>
        </p:txBody>
      </p:sp>
      <p:sp>
        <p:nvSpPr>
          <p:cNvPr id="19472" name="Text Box 2"/>
          <p:cNvSpPr txBox="1">
            <a:spLocks noChangeArrowheads="1"/>
          </p:cNvSpPr>
          <p:nvPr/>
        </p:nvSpPr>
        <p:spPr bwMode="auto">
          <a:xfrm>
            <a:off x="5072063" y="1752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/>
              <a:t>深远的</a:t>
            </a:r>
            <a:endParaRPr lang="zh-CN" altLang="en-US"/>
          </a:p>
        </p:txBody>
      </p:sp>
      <p:sp>
        <p:nvSpPr>
          <p:cNvPr id="19473" name="Text Box 2"/>
          <p:cNvSpPr txBox="1">
            <a:spLocks noChangeArrowheads="1"/>
          </p:cNvSpPr>
          <p:nvPr/>
        </p:nvSpPr>
        <p:spPr bwMode="auto">
          <a:xfrm>
            <a:off x="7500938" y="5572125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pancake</a:t>
            </a:r>
            <a:endParaRPr lang="en-US" altLang="zh-CN"/>
          </a:p>
        </p:txBody>
      </p:sp>
      <p:sp>
        <p:nvSpPr>
          <p:cNvPr id="19474" name="矩形 29"/>
          <p:cNvSpPr>
            <a:spLocks noChangeArrowheads="1"/>
          </p:cNvSpPr>
          <p:nvPr/>
        </p:nvSpPr>
        <p:spPr bwMode="auto">
          <a:xfrm>
            <a:off x="2368550" y="40005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unlucky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4" grpId="0"/>
      <p:bldP spid="19470" grpId="0"/>
      <p:bldP spid="19471" grpId="0"/>
      <p:bldP spid="19472" grpId="0"/>
      <p:bldP spid="19473" grpId="0"/>
      <p:bldP spid="19474" grpId="0"/>
      <p:bldP spid="194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071813" y="2143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</a:rPr>
              <a:t>unlucky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57438" y="857250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un-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643438" y="83343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lucky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214813" y="1881188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root word A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071688" y="1881188"/>
            <a:ext cx="1285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prefix</a:t>
            </a:r>
          </a:p>
        </p:txBody>
      </p:sp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7451725" y="3286125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12" name="矩形 11"/>
          <p:cNvSpPr/>
          <p:nvPr/>
        </p:nvSpPr>
        <p:spPr>
          <a:xfrm>
            <a:off x="270945" y="3334408"/>
            <a:ext cx="14287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Rule: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加号 12"/>
          <p:cNvSpPr/>
          <p:nvPr/>
        </p:nvSpPr>
        <p:spPr bwMode="auto">
          <a:xfrm>
            <a:off x="3748088" y="3378200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4" name="等于号 13"/>
          <p:cNvSpPr/>
          <p:nvPr/>
        </p:nvSpPr>
        <p:spPr bwMode="auto">
          <a:xfrm>
            <a:off x="6891338" y="3449638"/>
            <a:ext cx="428625" cy="357187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cxnSp>
        <p:nvCxnSpPr>
          <p:cNvPr id="16" name="直接箭头连接符 15"/>
          <p:cNvCxnSpPr/>
          <p:nvPr/>
        </p:nvCxnSpPr>
        <p:spPr bwMode="auto">
          <a:xfrm rot="5400000">
            <a:off x="2498725" y="1644650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 bwMode="auto">
          <a:xfrm rot="5400000">
            <a:off x="4927600" y="1644650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 bwMode="auto">
          <a:xfrm>
            <a:off x="176830" y="2500306"/>
            <a:ext cx="2286048" cy="64294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Prefix (</a:t>
            </a:r>
            <a:r>
              <a:rPr lang="zh-CN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前缀</a:t>
            </a: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zh-CN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23019" y="4237971"/>
            <a:ext cx="5453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</a:t>
            </a:r>
          </a:p>
        </p:txBody>
      </p:sp>
      <p:sp>
        <p:nvSpPr>
          <p:cNvPr id="22" name="矩形 21"/>
          <p:cNvSpPr/>
          <p:nvPr/>
        </p:nvSpPr>
        <p:spPr>
          <a:xfrm>
            <a:off x="5034582" y="4237971"/>
            <a:ext cx="12666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幸运的</a:t>
            </a:r>
          </a:p>
        </p:txBody>
      </p:sp>
      <p:sp>
        <p:nvSpPr>
          <p:cNvPr id="23" name="矩形 22"/>
          <p:cNvSpPr/>
          <p:nvPr/>
        </p:nvSpPr>
        <p:spPr>
          <a:xfrm>
            <a:off x="7377272" y="4237971"/>
            <a:ext cx="12666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不幸的</a:t>
            </a:r>
          </a:p>
        </p:txBody>
      </p:sp>
      <p:sp>
        <p:nvSpPr>
          <p:cNvPr id="24" name="矩形 23"/>
          <p:cNvSpPr/>
          <p:nvPr/>
        </p:nvSpPr>
        <p:spPr>
          <a:xfrm>
            <a:off x="199475" y="4214818"/>
            <a:ext cx="19288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Meaning: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加号 24"/>
          <p:cNvSpPr/>
          <p:nvPr/>
        </p:nvSpPr>
        <p:spPr bwMode="auto">
          <a:xfrm>
            <a:off x="3770313" y="4308475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6" name="等于号 25"/>
          <p:cNvSpPr/>
          <p:nvPr/>
        </p:nvSpPr>
        <p:spPr bwMode="auto">
          <a:xfrm>
            <a:off x="6913563" y="4332288"/>
            <a:ext cx="428625" cy="357187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0500" name="横卷形 13"/>
          <p:cNvSpPr>
            <a:spLocks noChangeArrowheads="1"/>
          </p:cNvSpPr>
          <p:nvPr/>
        </p:nvSpPr>
        <p:spPr bwMode="auto">
          <a:xfrm>
            <a:off x="0" y="4929188"/>
            <a:ext cx="9144000" cy="1857375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Tips2</a:t>
            </a:r>
            <a:r>
              <a:rPr lang="en-US" altLang="zh-CN" sz="2400" b="1" dirty="0">
                <a:latin typeface="Arial Black" panose="020B0A04020102020204" pitchFamily="34" charset="0"/>
              </a:rPr>
              <a:t>: Guess the meaning of B by knowing the meanings of the root word A and prefix  </a:t>
            </a:r>
            <a:r>
              <a:rPr lang="zh-CN" altLang="en-US" sz="2400" b="1" dirty="0">
                <a:latin typeface="Arial Black" panose="020B0A04020102020204" pitchFamily="34" charset="0"/>
              </a:rPr>
              <a:t>通过了解词根</a:t>
            </a:r>
            <a:r>
              <a:rPr lang="en-US" altLang="zh-CN" sz="2400" b="1" dirty="0">
                <a:latin typeface="Arial Black" panose="020B0A04020102020204" pitchFamily="34" charset="0"/>
              </a:rPr>
              <a:t>A</a:t>
            </a:r>
            <a:r>
              <a:rPr lang="zh-CN" altLang="en-US" sz="2400" b="1" dirty="0">
                <a:latin typeface="Arial Black" panose="020B0A04020102020204" pitchFamily="34" charset="0"/>
              </a:rPr>
              <a:t>和前缀的意思猜测</a:t>
            </a:r>
            <a:r>
              <a:rPr lang="en-US" altLang="zh-CN" sz="2400" b="1" dirty="0">
                <a:latin typeface="Arial Black" panose="020B0A04020102020204" pitchFamily="34" charset="0"/>
              </a:rPr>
              <a:t>B</a:t>
            </a:r>
            <a:r>
              <a:rPr lang="zh-CN" altLang="en-US" sz="2400" b="1" dirty="0">
                <a:latin typeface="Arial Black" panose="020B0A04020102020204" pitchFamily="34" charset="0"/>
              </a:rPr>
              <a:t>的词义，</a:t>
            </a:r>
            <a:r>
              <a:rPr lang="zh-CN" altLang="en-US" sz="2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前缀一般改变词义不变词性</a:t>
            </a:r>
          </a:p>
        </p:txBody>
      </p:sp>
      <p:sp>
        <p:nvSpPr>
          <p:cNvPr id="20501" name="TextBox 30"/>
          <p:cNvSpPr txBox="1">
            <a:spLocks noChangeArrowheads="1"/>
          </p:cNvSpPr>
          <p:nvPr/>
        </p:nvSpPr>
        <p:spPr bwMode="auto">
          <a:xfrm>
            <a:off x="928688" y="2143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</a:rPr>
              <a:t>lucky</a:t>
            </a:r>
          </a:p>
        </p:txBody>
      </p:sp>
      <p:cxnSp>
        <p:nvCxnSpPr>
          <p:cNvPr id="33" name="直接箭头连接符 32"/>
          <p:cNvCxnSpPr/>
          <p:nvPr/>
        </p:nvCxnSpPr>
        <p:spPr bwMode="auto">
          <a:xfrm>
            <a:off x="2286000" y="498475"/>
            <a:ext cx="576263" cy="0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03" name="TextBox 27"/>
          <p:cNvSpPr txBox="1">
            <a:spLocks noChangeArrowheads="1"/>
          </p:cNvSpPr>
          <p:nvPr/>
        </p:nvSpPr>
        <p:spPr bwMode="auto">
          <a:xfrm>
            <a:off x="6500813" y="190500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词根</a:t>
            </a: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6 -0.00116 C 0.00539 0.00648 0.00365 0.01134 0.00209 0.01829 C 0.00157 0.02639 0.00035 0.03472 -0.00104 0.0412 C -0.00138 0.04653 -0.0019 0.05023 -0.00277 0.05463 C -0.00329 0.06227 -0.00451 0.06967 -0.00538 0.07639 C -0.00555 0.08102 -0.00642 0.08379 -0.00711 0.08773 C -0.00798 0.09954 -0.00937 0.11018 -0.00954 0.12222 C -0.00954 0.12847 -0.00954 0.1456 -0.0085 0.1544 C -0.00815 0.15717 -0.00764 0.15949 -0.00729 0.1625 C -0.00677 0.16829 -0.00642 0.17361 -0.0059 0.1794 C -0.0059 0.18125 -0.00538 0.18542 -0.00538 0.18565 C -0.00503 0.19282 -0.00451 0.19977 -0.00451 0.20764 " pathEditMode="relative" rAng="0" ptsTypes="fffffffffffA">
                                      <p:cBhvr>
                                        <p:cTn id="5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04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009 C 0.00174 0.03264 0.00452 0.03495 0.00625 0.03773 C 0.01285 0.04884 0.00157 0.03449 0.00938 0.04398 C 0.01077 0.04815 0.01285 0.05231 0.0158 0.05625 C 0.01771 0.0669 0.02344 0.07639 0.02657 0.08681 C 0.03247 0.10741 0.03698 0.12778 0.03941 0.14884 C 0.0382 0.20093 0.0382 0.18102 0.0382 0.20856 " pathEditMode="relative" rAng="0" ptsTypes="ffffffA">
                                      <p:cBhvr>
                                        <p:cTn id="5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8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5" grpId="1"/>
      <p:bldP spid="20486" grpId="0"/>
      <p:bldP spid="20486" grpId="1"/>
      <p:bldP spid="20487" grpId="0"/>
      <p:bldP spid="20500" grpId="0"/>
      <p:bldP spid="20501" grpId="0"/>
      <p:bldP spid="20503" grpId="0"/>
      <p:bldP spid="205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6857952" y="214290"/>
            <a:ext cx="2286048" cy="64294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Prefix (</a:t>
            </a:r>
            <a:r>
              <a:rPr lang="zh-CN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前缀</a:t>
            </a: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zh-CN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82800" y="1143000"/>
          <a:ext cx="1135063" cy="5072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854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in-</a:t>
                      </a: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6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im-</a:t>
                      </a:r>
                      <a:endParaRPr lang="zh-CN" alt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86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un-</a:t>
                      </a:r>
                      <a:endParaRPr lang="zh-CN" alt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86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dis-</a:t>
                      </a:r>
                      <a:endParaRPr lang="zh-CN" alt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86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mis-</a:t>
                      </a:r>
                      <a:endParaRPr lang="zh-CN" alt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86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inter-</a:t>
                      </a:r>
                      <a:endParaRPr lang="zh-CN" alt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868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</a:rPr>
                        <a:t>re-</a:t>
                      </a:r>
                      <a:endParaRPr lang="zh-CN" altLang="en-US" sz="2400" b="1" dirty="0">
                        <a:solidFill>
                          <a:srgbClr val="FF3399"/>
                        </a:solidFill>
                      </a:endParaRPr>
                    </a:p>
                  </a:txBody>
                  <a:tcPr marL="91438" marR="914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17863" y="1143000"/>
          <a:ext cx="4786312" cy="509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34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active</a:t>
                      </a:r>
                    </a:p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correct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in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active</a:t>
                      </a:r>
                    </a:p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in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correct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possible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im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possible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necessary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un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necessary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like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dis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like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409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understand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mis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understand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national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inter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national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547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tell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rgbClr val="FF3399"/>
                          </a:solidFill>
                          <a:latin typeface="+mn-lt"/>
                        </a:rPr>
                        <a:t>re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tell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51" name="左大括号 4"/>
          <p:cNvSpPr/>
          <p:nvPr/>
        </p:nvSpPr>
        <p:spPr bwMode="auto">
          <a:xfrm>
            <a:off x="1646238" y="1500188"/>
            <a:ext cx="285750" cy="2286000"/>
          </a:xfrm>
          <a:prstGeom prst="leftBrace">
            <a:avLst>
              <a:gd name="adj1" fmla="val 829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552" name="矩形 3"/>
          <p:cNvSpPr>
            <a:spLocks noChangeArrowheads="1"/>
          </p:cNvSpPr>
          <p:nvPr/>
        </p:nvSpPr>
        <p:spPr bwMode="auto">
          <a:xfrm>
            <a:off x="646113" y="2344738"/>
            <a:ext cx="714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2060"/>
                </a:solidFill>
                <a:latin typeface="Comic Sans MS" panose="030F0702030302020204" pitchFamily="66" charset="0"/>
              </a:rPr>
              <a:t>not</a:t>
            </a:r>
          </a:p>
        </p:txBody>
      </p:sp>
      <p:sp>
        <p:nvSpPr>
          <p:cNvPr id="21553" name="矩形 3"/>
          <p:cNvSpPr>
            <a:spLocks noChangeArrowheads="1"/>
          </p:cNvSpPr>
          <p:nvPr/>
        </p:nvSpPr>
        <p:spPr bwMode="auto">
          <a:xfrm>
            <a:off x="503238" y="4214813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错误</a:t>
            </a:r>
          </a:p>
        </p:txBody>
      </p:sp>
      <p:sp>
        <p:nvSpPr>
          <p:cNvPr id="21554" name="矩形 3"/>
          <p:cNvSpPr>
            <a:spLocks noChangeArrowheads="1"/>
          </p:cNvSpPr>
          <p:nvPr/>
        </p:nvSpPr>
        <p:spPr bwMode="auto">
          <a:xfrm>
            <a:off x="500063" y="4910138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交互</a:t>
            </a:r>
          </a:p>
        </p:txBody>
      </p:sp>
      <p:sp>
        <p:nvSpPr>
          <p:cNvPr id="21555" name="矩形 3"/>
          <p:cNvSpPr>
            <a:spLocks noChangeArrowheads="1"/>
          </p:cNvSpPr>
          <p:nvPr/>
        </p:nvSpPr>
        <p:spPr bwMode="auto">
          <a:xfrm>
            <a:off x="500063" y="5683250"/>
            <a:ext cx="1071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重新</a:t>
            </a:r>
          </a:p>
        </p:txBody>
      </p:sp>
      <p:cxnSp>
        <p:nvCxnSpPr>
          <p:cNvPr id="10" name="直接箭头连接符 9"/>
          <p:cNvCxnSpPr/>
          <p:nvPr/>
        </p:nvCxnSpPr>
        <p:spPr bwMode="auto">
          <a:xfrm rot="10800000">
            <a:off x="1571625" y="4462463"/>
            <a:ext cx="431800" cy="0"/>
          </a:xfrm>
          <a:prstGeom prst="straightConnector1">
            <a:avLst/>
          </a:prstGeom>
          <a:ln w="317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 rot="10800000">
            <a:off x="1571625" y="5124450"/>
            <a:ext cx="431800" cy="0"/>
          </a:xfrm>
          <a:prstGeom prst="straightConnector1">
            <a:avLst/>
          </a:prstGeom>
          <a:ln w="317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 rot="10800000">
            <a:off x="1571625" y="5910263"/>
            <a:ext cx="431800" cy="0"/>
          </a:xfrm>
          <a:prstGeom prst="straightConnector1">
            <a:avLst/>
          </a:prstGeom>
          <a:ln w="317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1" grpId="0"/>
      <p:bldP spid="21552" grpId="0"/>
      <p:bldP spid="21553" grpId="0"/>
      <p:bldP spid="21554" grpId="0"/>
      <p:bldP spid="21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微信音1声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微信音1声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 descr="IMG_07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Administrator\Desktop\9A Unit4 study skills\背景材料\图片\头疼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857250"/>
            <a:ext cx="7858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圆角矩形标注 5"/>
          <p:cNvSpPr>
            <a:spLocks noChangeArrowheads="1"/>
          </p:cNvSpPr>
          <p:nvPr/>
        </p:nvSpPr>
        <p:spPr bwMode="auto">
          <a:xfrm>
            <a:off x="1143000" y="857250"/>
            <a:ext cx="6367463" cy="500063"/>
          </a:xfrm>
          <a:prstGeom prst="wedgeRoundRectCallout">
            <a:avLst>
              <a:gd name="adj1" fmla="val -54657"/>
              <a:gd name="adj2" fmla="val 4503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/>
              <a:t>Hi, Linda. How was your study in the USA?</a:t>
            </a:r>
          </a:p>
        </p:txBody>
      </p:sp>
      <p:sp>
        <p:nvSpPr>
          <p:cNvPr id="22535" name="矩形标注 7"/>
          <p:cNvSpPr>
            <a:spLocks noChangeArrowheads="1"/>
          </p:cNvSpPr>
          <p:nvPr/>
        </p:nvSpPr>
        <p:spPr bwMode="auto">
          <a:xfrm>
            <a:off x="500063" y="1500188"/>
            <a:ext cx="7200900" cy="857250"/>
          </a:xfrm>
          <a:prstGeom prst="wedgeRectCallout">
            <a:avLst>
              <a:gd name="adj1" fmla="val 55806"/>
              <a:gd name="adj2" fmla="val 3153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It is</a:t>
            </a:r>
            <a:r>
              <a:rPr lang="en-US" altLang="zh-CN" sz="2400" b="1" u="sng"/>
              <a:t>                         </a:t>
            </a:r>
            <a:r>
              <a:rPr lang="en-US" altLang="zh-CN" sz="2400" b="1"/>
              <a:t>(interesting) to study here because I don’t get along well with new friends.</a:t>
            </a:r>
          </a:p>
        </p:txBody>
      </p:sp>
      <p:sp>
        <p:nvSpPr>
          <p:cNvPr id="22536" name="圆角矩形标注 9"/>
          <p:cNvSpPr>
            <a:spLocks noChangeArrowheads="1"/>
          </p:cNvSpPr>
          <p:nvPr/>
        </p:nvSpPr>
        <p:spPr bwMode="auto">
          <a:xfrm>
            <a:off x="928688" y="2500313"/>
            <a:ext cx="7572375" cy="928687"/>
          </a:xfrm>
          <a:prstGeom prst="wedgeRoundRectCallout">
            <a:avLst>
              <a:gd name="adj1" fmla="val -54657"/>
              <a:gd name="adj2" fmla="val 4503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But studying abroad can make you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know</a:t>
            </a:r>
            <a:r>
              <a:rPr lang="en-US" altLang="zh-CN" sz="2400" b="1" u="sng"/>
              <a:t>                                             </a:t>
            </a:r>
            <a:r>
              <a:rPr lang="en-US" altLang="zh-CN" sz="2400" b="1"/>
              <a:t>.(</a:t>
            </a:r>
            <a:r>
              <a:rPr lang="zh-CN" altLang="en-US" sz="2400" b="1"/>
              <a:t>一些国际的东西</a:t>
            </a:r>
            <a:r>
              <a:rPr lang="en-US" altLang="zh-CN" sz="2400" b="1"/>
              <a:t>).</a:t>
            </a:r>
          </a:p>
        </p:txBody>
      </p:sp>
      <p:sp>
        <p:nvSpPr>
          <p:cNvPr id="22537" name="矩形标注 11"/>
          <p:cNvSpPr>
            <a:spLocks noChangeArrowheads="1"/>
          </p:cNvSpPr>
          <p:nvPr/>
        </p:nvSpPr>
        <p:spPr bwMode="auto">
          <a:xfrm>
            <a:off x="500063" y="3714750"/>
            <a:ext cx="7500937" cy="1143000"/>
          </a:xfrm>
          <a:prstGeom prst="wedgeRectCallout">
            <a:avLst>
              <a:gd name="adj1" fmla="val 55806"/>
              <a:gd name="adj2" fmla="val -3384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That’s true. How about you? You used to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be</a:t>
            </a:r>
            <a:r>
              <a:rPr lang="en-US" altLang="zh-CN" sz="2400" b="1" u="sng"/>
              <a:t>               </a:t>
            </a:r>
            <a:r>
              <a:rPr lang="en-US" altLang="zh-CN" sz="2400" b="1"/>
              <a:t>(</a:t>
            </a:r>
            <a:r>
              <a:rPr lang="zh-CN" altLang="en-US" sz="2400" b="1"/>
              <a:t>不积极</a:t>
            </a:r>
            <a:r>
              <a:rPr lang="en-US" altLang="zh-CN" sz="2400" b="1"/>
              <a:t>) and</a:t>
            </a:r>
            <a:r>
              <a:rPr lang="en-US" altLang="zh-CN" sz="2400" b="1" u="sng"/>
              <a:t>                   (</a:t>
            </a:r>
            <a:r>
              <a:rPr lang="en-US" altLang="zh-CN" sz="2400" b="1"/>
              <a:t>certain)about your future. </a:t>
            </a:r>
          </a:p>
        </p:txBody>
      </p:sp>
      <p:pic>
        <p:nvPicPr>
          <p:cNvPr id="22538" name="Picture 2" descr="c:\users\administrator\appdata\roaming\360se6\User Data\temp\51v-57j7iKL._SY400_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圆角矩形标注 13"/>
          <p:cNvSpPr>
            <a:spLocks noChangeArrowheads="1"/>
          </p:cNvSpPr>
          <p:nvPr/>
        </p:nvSpPr>
        <p:spPr bwMode="auto">
          <a:xfrm>
            <a:off x="928688" y="5000625"/>
            <a:ext cx="8001000" cy="1714500"/>
          </a:xfrm>
          <a:prstGeom prst="wedgeRoundRectCallout">
            <a:avLst>
              <a:gd name="adj1" fmla="val -55421"/>
              <a:gd name="adj2" fmla="val 3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I have changed a lot. I have a new friend called Doraemon.  It is my                    that he is willing to help me. I am confident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/>
              <a:t>that</a:t>
            </a:r>
            <a:r>
              <a:rPr lang="en-US" altLang="zh-CN" sz="2400" b="1" u="sng"/>
              <a:t>                                            </a:t>
            </a:r>
            <a:r>
              <a:rPr lang="en-US" altLang="zh-CN" sz="2400" b="1"/>
              <a:t>(</a:t>
            </a:r>
            <a:r>
              <a:rPr lang="zh-CN" altLang="en-US" sz="2400" b="1"/>
              <a:t>一切皆有可能</a:t>
            </a:r>
            <a:r>
              <a:rPr lang="en-US" altLang="zh-CN" sz="2400" b="1"/>
              <a:t>).</a:t>
            </a:r>
          </a:p>
        </p:txBody>
      </p:sp>
      <p:sp>
        <p:nvSpPr>
          <p:cNvPr id="22540" name="矩形 10"/>
          <p:cNvSpPr>
            <a:spLocks noChangeArrowheads="1"/>
          </p:cNvSpPr>
          <p:nvPr/>
        </p:nvSpPr>
        <p:spPr bwMode="auto">
          <a:xfrm>
            <a:off x="1071563" y="1538288"/>
            <a:ext cx="213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uninteresting</a:t>
            </a:r>
            <a:endParaRPr lang="en-US" altLang="zh-CN" sz="2400">
              <a:solidFill>
                <a:srgbClr val="FF3399"/>
              </a:solidFill>
            </a:endParaRPr>
          </a:p>
        </p:txBody>
      </p:sp>
      <p:sp>
        <p:nvSpPr>
          <p:cNvPr id="22541" name="矩形 13"/>
          <p:cNvSpPr>
            <a:spLocks noChangeArrowheads="1"/>
          </p:cNvSpPr>
          <p:nvPr/>
        </p:nvSpPr>
        <p:spPr bwMode="auto">
          <a:xfrm>
            <a:off x="1928813" y="2967038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something international</a:t>
            </a:r>
            <a:endParaRPr lang="en-US" altLang="zh-CN" sz="2400">
              <a:solidFill>
                <a:srgbClr val="FF3399"/>
              </a:solidFill>
            </a:endParaRPr>
          </a:p>
        </p:txBody>
      </p:sp>
      <p:sp>
        <p:nvSpPr>
          <p:cNvPr id="22542" name="矩形 14"/>
          <p:cNvSpPr>
            <a:spLocks noChangeArrowheads="1"/>
          </p:cNvSpPr>
          <p:nvPr/>
        </p:nvSpPr>
        <p:spPr bwMode="auto">
          <a:xfrm>
            <a:off x="928688" y="4071938"/>
            <a:ext cx="133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inactive</a:t>
            </a:r>
            <a:endParaRPr lang="en-US" altLang="zh-CN" sz="2400">
              <a:solidFill>
                <a:srgbClr val="FF3399"/>
              </a:solidFill>
            </a:endParaRPr>
          </a:p>
        </p:txBody>
      </p:sp>
      <p:sp>
        <p:nvSpPr>
          <p:cNvPr id="22543" name="矩形 15"/>
          <p:cNvSpPr>
            <a:spLocks noChangeArrowheads="1"/>
          </p:cNvSpPr>
          <p:nvPr/>
        </p:nvSpPr>
        <p:spPr bwMode="auto">
          <a:xfrm>
            <a:off x="1714500" y="6181725"/>
            <a:ext cx="335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nothing is impossible</a:t>
            </a:r>
          </a:p>
        </p:txBody>
      </p:sp>
      <p:pic>
        <p:nvPicPr>
          <p:cNvPr id="21" name="图片 16" descr="20120219000424_ihVyN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72438" y="5857875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矩形 17"/>
          <p:cNvSpPr>
            <a:spLocks noChangeArrowheads="1"/>
          </p:cNvSpPr>
          <p:nvPr/>
        </p:nvSpPr>
        <p:spPr bwMode="auto">
          <a:xfrm>
            <a:off x="4000500" y="4071938"/>
            <a:ext cx="157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3399"/>
                </a:solidFill>
              </a:rPr>
              <a:t>uncertain</a:t>
            </a:r>
            <a:endParaRPr lang="en-US" altLang="zh-CN" sz="2400">
              <a:solidFill>
                <a:srgbClr val="FF3399"/>
              </a:solidFill>
            </a:endParaRPr>
          </a:p>
        </p:txBody>
      </p:sp>
      <p:pic>
        <p:nvPicPr>
          <p:cNvPr id="11271" name="Picture 3" descr="C:\Users\Administrator\Desktop\9A Unit4 study skills\背景材料\图片\头疼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2857500"/>
            <a:ext cx="7858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c:\users\administrator\appdata\roaming\360se6\User Data\temp\u=2392348612,1998983426&amp;fm=21&amp;gp=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143875" y="3357563"/>
            <a:ext cx="10001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 descr="C:\Users\Administrator\Desktop\9A Unit4 study skills\背景材料\图片\头疼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5214938"/>
            <a:ext cx="8572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矩形 3"/>
          <p:cNvSpPr>
            <a:spLocks noChangeArrowheads="1"/>
          </p:cNvSpPr>
          <p:nvPr/>
        </p:nvSpPr>
        <p:spPr bwMode="auto">
          <a:xfrm>
            <a:off x="4429125" y="0"/>
            <a:ext cx="4714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2060"/>
                </a:solidFill>
                <a:latin typeface="Comic Sans MS" panose="030F0702030302020204" pitchFamily="66" charset="0"/>
              </a:rPr>
              <a:t>Task2:Nobi’s We-chat </a:t>
            </a:r>
            <a:endParaRPr lang="en-US" altLang="zh-CN" sz="3200">
              <a:solidFill>
                <a:srgbClr val="002060"/>
              </a:solidFill>
            </a:endParaRPr>
          </a:p>
        </p:txBody>
      </p:sp>
      <p:sp>
        <p:nvSpPr>
          <p:cNvPr id="22550" name="矩形 25"/>
          <p:cNvSpPr>
            <a:spLocks noChangeArrowheads="1"/>
          </p:cNvSpPr>
          <p:nvPr/>
        </p:nvSpPr>
        <p:spPr bwMode="auto">
          <a:xfrm>
            <a:off x="3929063" y="546735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luckiness</a:t>
            </a:r>
            <a:endParaRPr lang="en-US" altLang="zh-CN"/>
          </a:p>
        </p:txBody>
      </p:sp>
      <p:pic>
        <p:nvPicPr>
          <p:cNvPr id="27" name="图片 16" descr="20120219000424_ihVyN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15188" y="586105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administrator\appdata\roaming\360se6\User Data\temp\u=2392348612,1998983426&amp;fm=21&amp;gp=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143875" y="1500188"/>
            <a:ext cx="10001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  <p:sndAc>
      <p:stSnd>
        <p:snd r:embed="rId4" name="微信音1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25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2535" grpId="0"/>
      <p:bldP spid="22536" grpId="0"/>
      <p:bldP spid="22537" grpId="0"/>
      <p:bldP spid="22539" grpId="0"/>
      <p:bldP spid="22540" grpId="0"/>
      <p:bldP spid="22541" grpId="0"/>
      <p:bldP spid="22542" grpId="0"/>
      <p:bldP spid="22543" grpId="0"/>
      <p:bldP spid="22545" grpId="0"/>
      <p:bldP spid="22550" grpId="0"/>
      <p:bldP spid="22550" grpId="1"/>
      <p:bldP spid="2255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286125" y="214313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</a:rPr>
              <a:t>luckiness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214563" y="7858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lucky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929188" y="809625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-ness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571625" y="1833563"/>
            <a:ext cx="2214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</a:rPr>
              <a:t>root word A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929188" y="1809750"/>
            <a:ext cx="128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99"/>
                </a:solidFill>
              </a:rPr>
              <a:t>suffix</a:t>
            </a:r>
          </a:p>
        </p:txBody>
      </p:sp>
      <p:sp>
        <p:nvSpPr>
          <p:cNvPr id="23559" name="Text Box 2"/>
          <p:cNvSpPr txBox="1">
            <a:spLocks noChangeArrowheads="1"/>
          </p:cNvSpPr>
          <p:nvPr/>
        </p:nvSpPr>
        <p:spPr bwMode="auto">
          <a:xfrm>
            <a:off x="7275513" y="3311525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12" name="矩形 11"/>
          <p:cNvSpPr/>
          <p:nvPr/>
        </p:nvSpPr>
        <p:spPr>
          <a:xfrm>
            <a:off x="94114" y="3286124"/>
            <a:ext cx="14287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Rule: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加号 12"/>
          <p:cNvSpPr/>
          <p:nvPr/>
        </p:nvSpPr>
        <p:spPr bwMode="auto">
          <a:xfrm>
            <a:off x="4500563" y="3344863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14" name="等于号 13"/>
          <p:cNvSpPr/>
          <p:nvPr/>
        </p:nvSpPr>
        <p:spPr bwMode="auto">
          <a:xfrm>
            <a:off x="6715125" y="3416300"/>
            <a:ext cx="428625" cy="357188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cxnSp>
        <p:nvCxnSpPr>
          <p:cNvPr id="17" name="直接箭头连接符 16"/>
          <p:cNvCxnSpPr/>
          <p:nvPr/>
        </p:nvCxnSpPr>
        <p:spPr bwMode="auto">
          <a:xfrm rot="5400000">
            <a:off x="2498725" y="1573213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 bwMode="auto">
          <a:xfrm rot="5400000">
            <a:off x="5284788" y="1573213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 bwMode="auto">
          <a:xfrm>
            <a:off x="0" y="2500306"/>
            <a:ext cx="2286048" cy="642942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Suffix (</a:t>
            </a:r>
            <a:r>
              <a:rPr lang="zh-CN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后缀</a:t>
            </a: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zh-CN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33802" y="4191664"/>
            <a:ext cx="12666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幸运的</a:t>
            </a:r>
          </a:p>
        </p:txBody>
      </p:sp>
      <p:sp>
        <p:nvSpPr>
          <p:cNvPr id="22" name="矩形 21"/>
          <p:cNvSpPr/>
          <p:nvPr/>
        </p:nvSpPr>
        <p:spPr>
          <a:xfrm>
            <a:off x="5421684" y="4191664"/>
            <a:ext cx="10791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/    </a:t>
            </a:r>
            <a:endParaRPr lang="zh-CN" altLang="en-US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80781" y="4191664"/>
            <a:ext cx="9060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幸运</a:t>
            </a:r>
          </a:p>
        </p:txBody>
      </p:sp>
      <p:sp>
        <p:nvSpPr>
          <p:cNvPr id="24" name="矩形 23"/>
          <p:cNvSpPr/>
          <p:nvPr/>
        </p:nvSpPr>
        <p:spPr>
          <a:xfrm>
            <a:off x="22645" y="4168510"/>
            <a:ext cx="19288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Meaning: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加号 24"/>
          <p:cNvSpPr/>
          <p:nvPr/>
        </p:nvSpPr>
        <p:spPr bwMode="auto">
          <a:xfrm>
            <a:off x="4500563" y="4262438"/>
            <a:ext cx="571500" cy="428625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6" name="等于号 25"/>
          <p:cNvSpPr/>
          <p:nvPr/>
        </p:nvSpPr>
        <p:spPr bwMode="auto">
          <a:xfrm>
            <a:off x="6737350" y="4286250"/>
            <a:ext cx="428625" cy="357188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/>
          </a:p>
        </p:txBody>
      </p:sp>
      <p:sp>
        <p:nvSpPr>
          <p:cNvPr id="23572" name="横卷形 13"/>
          <p:cNvSpPr>
            <a:spLocks noChangeArrowheads="1"/>
          </p:cNvSpPr>
          <p:nvPr/>
        </p:nvSpPr>
        <p:spPr bwMode="auto">
          <a:xfrm>
            <a:off x="0" y="4857750"/>
            <a:ext cx="9144000" cy="1928813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Tips3</a:t>
            </a:r>
            <a:r>
              <a:rPr lang="en-US" altLang="zh-CN" sz="2400" b="1" dirty="0">
                <a:latin typeface="Arial Black" panose="020B0A04020102020204" pitchFamily="34" charset="0"/>
              </a:rPr>
              <a:t>: Guess the meaning of B just by knowing the meaning of the root word A  </a:t>
            </a:r>
            <a:r>
              <a:rPr lang="zh-CN" altLang="en-US" sz="2400" b="1" dirty="0">
                <a:latin typeface="Arial Black" panose="020B0A04020102020204" pitchFamily="34" charset="0"/>
              </a:rPr>
              <a:t>通过了解词根</a:t>
            </a:r>
            <a:r>
              <a:rPr lang="en-US" altLang="zh-CN" sz="2400" b="1" dirty="0">
                <a:latin typeface="Arial Black" panose="020B0A04020102020204" pitchFamily="34" charset="0"/>
              </a:rPr>
              <a:t>A</a:t>
            </a:r>
            <a:r>
              <a:rPr lang="zh-CN" altLang="en-US" sz="2400" b="1" dirty="0">
                <a:latin typeface="Arial Black" panose="020B0A04020102020204" pitchFamily="34" charset="0"/>
              </a:rPr>
              <a:t>的意思猜测</a:t>
            </a:r>
            <a:r>
              <a:rPr lang="en-US" altLang="zh-CN" sz="2400" b="1" dirty="0">
                <a:latin typeface="Arial Black" panose="020B0A04020102020204" pitchFamily="34" charset="0"/>
              </a:rPr>
              <a:t>B</a:t>
            </a:r>
            <a:r>
              <a:rPr lang="zh-CN" altLang="en-US" sz="2400" b="1" dirty="0">
                <a:latin typeface="Arial Black" panose="020B0A04020102020204" pitchFamily="34" charset="0"/>
              </a:rPr>
              <a:t>的词义</a:t>
            </a:r>
            <a:r>
              <a:rPr lang="en-US" altLang="zh-CN" sz="2400" b="1" dirty="0">
                <a:latin typeface="Arial Black" panose="020B0A04020102020204" pitchFamily="34" charset="0"/>
              </a:rPr>
              <a:t>, </a:t>
            </a:r>
            <a:r>
              <a:rPr lang="zh-CN" altLang="en-US" sz="2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后缀一般改变词性不变词义</a:t>
            </a:r>
          </a:p>
        </p:txBody>
      </p:sp>
      <p:sp>
        <p:nvSpPr>
          <p:cNvPr id="23573" name="TextBox 29"/>
          <p:cNvSpPr txBox="1">
            <a:spLocks noChangeArrowheads="1"/>
          </p:cNvSpPr>
          <p:nvPr/>
        </p:nvSpPr>
        <p:spPr bwMode="auto">
          <a:xfrm>
            <a:off x="1066800" y="21431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</a:rPr>
              <a:t>lucky</a:t>
            </a: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2424113" y="498475"/>
            <a:ext cx="576262" cy="0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2662 C 0.04132 0.09862 0.04167 0.0838 0.03924 0.17269 C 0.03872 0.1882 0.03438 0.20047 0.03438 0.21574 " pathEditMode="relative" rAng="0" ptsTypes="ffA">
                                      <p:cBhvr>
                                        <p:cTn id="5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338 C 0.03855 0.06621 0.03334 0.09491 0.029 0.12639 C 0.02535 0.15278 0.02379 0.17917 0.02257 0.20602 C 0.0231 0.21019 0.02414 0.21875 0.02414 0.21898 " pathEditMode="relative" rAng="0" ptsTypes="fffA">
                                      <p:cBhvr>
                                        <p:cTn id="5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9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7" grpId="1"/>
      <p:bldP spid="23558" grpId="0"/>
      <p:bldP spid="23558" grpId="1"/>
      <p:bldP spid="23559" grpId="0"/>
      <p:bldP spid="23572" grpId="0"/>
      <p:bldP spid="23573" grpId="0"/>
    </p:bldLst>
  </p:timing>
</p:sld>
</file>

<file path=ppt/theme/theme1.xml><?xml version="1.0" encoding="utf-8"?>
<a:theme xmlns:a="http://schemas.openxmlformats.org/drawingml/2006/main" name="WWW.2PPT.COM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1051</Words>
  <Application>Microsoft Office PowerPoint</Application>
  <PresentationFormat>全屏显示(4:3)</PresentationFormat>
  <Paragraphs>262</Paragraphs>
  <Slides>20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华文隶书</vt:lpstr>
      <vt:lpstr>华文中宋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2017-01-21T06:23:00Z</dcterms:created>
  <dcterms:modified xsi:type="dcterms:W3CDTF">2023-01-16T15:15:22Z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D3B4A17E70E04F71B3CF6C87DF33E67D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