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263" r:id="rId4"/>
    <p:sldId id="264" r:id="rId5"/>
    <p:sldId id="325" r:id="rId6"/>
    <p:sldId id="306" r:id="rId7"/>
    <p:sldId id="283" r:id="rId8"/>
    <p:sldId id="327" r:id="rId9"/>
    <p:sldId id="328" r:id="rId10"/>
    <p:sldId id="308" r:id="rId11"/>
    <p:sldId id="329" r:id="rId12"/>
    <p:sldId id="326" r:id="rId13"/>
    <p:sldId id="270" r:id="rId14"/>
    <p:sldId id="324" r:id="rId15"/>
    <p:sldId id="323" r:id="rId16"/>
    <p:sldId id="330" r:id="rId17"/>
    <p:sldId id="331" r:id="rId18"/>
    <p:sldId id="271" r:id="rId19"/>
    <p:sldId id="332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30E13-7331-48B7-8370-88439EE594F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6E7CE-6597-4368-BB92-9E8FF53C86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581024" y="2210443"/>
            <a:ext cx="7852410" cy="143635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581025" y="175906"/>
            <a:ext cx="57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59984" y="55162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9516" y="126156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—Are all the students from ________ in your class?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—No, there are only 3 ________ in our class. The others are from other countries.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Germany; Germen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Germany; Germans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German; Germans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German; Germany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26948" y="176725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84223"/>
            <a:ext cx="4797973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760" y="5313082"/>
            <a:ext cx="83482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由问句中的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be from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可知第一空表示“德国”；第二空表示“德国人”，其复数形式直接在后面加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­s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。</a:t>
            </a:r>
            <a:endParaRPr lang="zh-CN" altLang="en-US" sz="26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646" y="1158892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大学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35654" y="2178579"/>
            <a:ext cx="8186057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I am going to take summer classes at Nanjing </a:t>
            </a:r>
            <a:r>
              <a:rPr lang="en-US" altLang="zh-CN" sz="2400" i="1" dirty="0" smtClean="0"/>
              <a:t>University</a:t>
            </a:r>
            <a:r>
              <a:rPr lang="en-US" altLang="zh-CN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我打算在南京大学上暑期班。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30728" y="4058258"/>
            <a:ext cx="8312834" cy="16884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university</a:t>
            </a:r>
            <a:r>
              <a:rPr lang="zh-CN" altLang="en-US" sz="2400" dirty="0" smtClean="0"/>
              <a:t>用作可数名词，意为“大学”。</a:t>
            </a:r>
            <a:r>
              <a:rPr lang="en-US" altLang="zh-CN" sz="2400" dirty="0" smtClean="0"/>
              <a:t>university</a:t>
            </a:r>
            <a:r>
              <a:rPr lang="zh-CN" altLang="en-US" sz="2400" dirty="0" smtClean="0"/>
              <a:t>以辅音音素开头，表示“一所大学”时，其前用不定冠词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。常用短语：</a:t>
            </a:r>
            <a:r>
              <a:rPr lang="en-US" altLang="zh-CN" sz="2400" dirty="0" smtClean="0"/>
              <a:t>go to university</a:t>
            </a:r>
            <a:r>
              <a:rPr lang="zh-CN" altLang="en-US" sz="2400" dirty="0" smtClean="0"/>
              <a:t>意为“去上大学”。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300669" y="517819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8605" y="1262997"/>
            <a:ext cx="8223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Tom wants to study at______ university in Europe, but hasn't decided(</a:t>
            </a:r>
            <a:r>
              <a:rPr lang="zh-CN" altLang="en-US" sz="2400" dirty="0" smtClean="0"/>
              <a:t>决定</a:t>
            </a:r>
            <a:r>
              <a:rPr lang="en-US" altLang="zh-CN" sz="2400" dirty="0" smtClean="0"/>
              <a:t>) which one to go to yet.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an</a:t>
            </a:r>
            <a:r>
              <a:rPr lang="zh-CN" altLang="en-US" sz="2400" dirty="0" smtClean="0"/>
              <a:t>　　　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    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/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 flipH="1">
            <a:off x="4148765" y="1276793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455" y="11238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94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keep learning.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我想继续学习。</a:t>
            </a:r>
            <a:endParaRPr lang="zh-CN" altLang="en-US" sz="30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7079" y="3474932"/>
            <a:ext cx="8312834" cy="16884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keep doing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____________”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He keeps practicing playing the piano.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 </a:t>
            </a:r>
            <a:r>
              <a:rPr lang="zh-CN" altLang="en-US" sz="2400" dirty="0" smtClean="0"/>
              <a:t>他不断地练习弹钢琴。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63496" y="3494894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继续做某事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83011" y="1542818"/>
            <a:ext cx="8312834" cy="33504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en-US" sz="2400" dirty="0" smtClean="0"/>
              <a:t>keep doing </a:t>
            </a:r>
            <a:r>
              <a:rPr lang="zh-CN" altLang="en-US" sz="2400" dirty="0" smtClean="0"/>
              <a:t>与</a:t>
            </a:r>
            <a:r>
              <a:rPr lang="en-US" altLang="en-US" sz="2400" dirty="0" smtClean="0"/>
              <a:t>keep on doing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/>
              <a:t>(1)keep doing </a:t>
            </a:r>
            <a:r>
              <a:rPr lang="zh-CN" altLang="en-US" sz="2400" dirty="0" smtClean="0"/>
              <a:t>表示状态或动作的持续。如：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/>
              <a:t>He kept standing there for half an hour </a:t>
            </a:r>
            <a:r>
              <a:rPr lang="en-US" altLang="en-US" sz="2400" dirty="0" err="1" smtClean="0"/>
              <a:t>withoutmoving</a:t>
            </a:r>
            <a:r>
              <a:rPr lang="en-US" altLang="en-US" sz="2400" dirty="0" smtClean="0"/>
              <a:t>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他一动不动地在那里站了半个小时。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</a:t>
            </a:r>
            <a:r>
              <a:rPr lang="en-US" altLang="en-US" sz="2400" dirty="0" smtClean="0"/>
              <a:t>keep on doing </a:t>
            </a:r>
            <a:r>
              <a:rPr lang="zh-CN" altLang="en-US" sz="2400" dirty="0" smtClean="0"/>
              <a:t>表示动作的反复。如：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/>
              <a:t>He kept on standing up in class. </a:t>
            </a:r>
            <a:r>
              <a:rPr lang="zh-CN" altLang="en-US" sz="2400" dirty="0" smtClean="0"/>
              <a:t>他在课堂上一再地站起来。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25203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92900" y="2280073"/>
            <a:ext cx="7899888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1．The boy kept ________(learn) for two hours. </a:t>
            </a:r>
            <a:endParaRPr lang="zh-CN" altLang="en-US" sz="2400" b="1" dirty="0"/>
          </a:p>
        </p:txBody>
      </p:sp>
      <p:sp>
        <p:nvSpPr>
          <p:cNvPr id="7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22886" y="2339447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8113" y="1119862"/>
            <a:ext cx="8360229" cy="1394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Ms. Liu never wants to stop learning.</a:t>
            </a: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刘老师从不想停止学习。</a:t>
            </a:r>
            <a:endParaRPr lang="zh-CN" altLang="en-US" sz="30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5256" y="2578262"/>
            <a:ext cx="8312834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en-US" altLang="zh-CN" sz="2800" dirty="0" smtClean="0"/>
              <a:t>stop</a:t>
            </a:r>
            <a:r>
              <a:rPr lang="zh-CN" altLang="en-US" sz="2800" dirty="0" smtClean="0"/>
              <a:t>此处用作动词，意为“停止”；</a:t>
            </a:r>
            <a:r>
              <a:rPr lang="en-US" altLang="zh-CN" sz="2800" dirty="0" smtClean="0"/>
              <a:t>stop doing </a:t>
            </a:r>
            <a:r>
              <a:rPr lang="en-US" altLang="zh-CN" sz="2800" dirty="0" err="1" smtClean="0"/>
              <a:t>sth</a:t>
            </a:r>
            <a:r>
              <a:rPr lang="en-US" altLang="zh-CN" sz="2800" dirty="0" smtClean="0"/>
              <a:t>. </a:t>
            </a:r>
            <a:r>
              <a:rPr lang="zh-CN" altLang="en-US" sz="2800" dirty="0" smtClean="0"/>
              <a:t>意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/>
              <a:t>为“</a:t>
            </a:r>
            <a:r>
              <a:rPr lang="en-US" altLang="zh-CN" sz="2800" dirty="0" smtClean="0"/>
              <a:t>________________”</a:t>
            </a:r>
            <a:r>
              <a:rPr lang="zh-CN" altLang="en-US" sz="2800" dirty="0" smtClean="0"/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96400" y="4009506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停止做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正在做的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94835" y="863355"/>
            <a:ext cx="831283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>
                <a:solidFill>
                  <a:srgbClr val="FFC000"/>
                </a:solidFill>
              </a:rPr>
              <a:t> </a:t>
            </a:r>
            <a:r>
              <a:rPr lang="en-US" altLang="en-US" sz="3000" b="1" dirty="0" smtClean="0"/>
              <a:t>stop doing </a:t>
            </a:r>
            <a:r>
              <a:rPr lang="en-US" altLang="en-US" sz="3000" b="1" dirty="0" err="1" smtClean="0"/>
              <a:t>sth.与stop</a:t>
            </a:r>
            <a:r>
              <a:rPr lang="en-US" altLang="en-US" sz="3000" b="1" dirty="0" smtClean="0"/>
              <a:t> to do </a:t>
            </a:r>
            <a:r>
              <a:rPr lang="en-US" altLang="en-US" sz="3000" b="1" dirty="0" err="1" smtClean="0"/>
              <a:t>sth</a:t>
            </a:r>
            <a:r>
              <a:rPr lang="en-US" altLang="en-US" sz="3000" b="1" dirty="0" smtClean="0"/>
              <a:t>.</a:t>
            </a:r>
            <a:endParaRPr lang="zh-CN" altLang="en-US" sz="3000" b="1" dirty="0" smtClean="0"/>
          </a:p>
        </p:txBody>
      </p:sp>
      <p:sp>
        <p:nvSpPr>
          <p:cNvPr id="3" name="Rectangle 5"/>
          <p:cNvSpPr/>
          <p:nvPr/>
        </p:nvSpPr>
        <p:spPr>
          <a:xfrm>
            <a:off x="723900" y="84223"/>
            <a:ext cx="4797973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09450" y="2071574"/>
          <a:ext cx="7662041" cy="2926564"/>
        </p:xfrm>
        <a:graphic>
          <a:graphicData uri="http://schemas.openxmlformats.org/drawingml/2006/table">
            <a:tbl>
              <a:tblPr/>
              <a:tblGrid>
                <a:gridCol w="194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8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stop doing sth.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意为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停止做某事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”， 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指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停止正在做的事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”， 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即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不做某事了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。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7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stop to do </a:t>
                      </a: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sth.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意为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停下来去做某事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”， 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指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停止手头的事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， 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去做另一件事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”， 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即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该做某事了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。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009" y="5055501"/>
            <a:ext cx="7508768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I am too tired. Let's stop to have a rest.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我太累了。咱们停下来休息一下吧。</a:t>
            </a:r>
            <a:endParaRPr lang="zh-CN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/>
        </p:nvSpPr>
        <p:spPr>
          <a:xfrm>
            <a:off x="723900" y="84223"/>
            <a:ext cx="4797973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3955" y="1499778"/>
            <a:ext cx="8312834" cy="19545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smtClean="0"/>
              <a:t>stop sb.(from) doing </a:t>
            </a:r>
            <a:r>
              <a:rPr lang="en-US" altLang="en-US" sz="2800" dirty="0" err="1" smtClean="0"/>
              <a:t>sth</a:t>
            </a:r>
            <a:r>
              <a:rPr lang="en-US" altLang="en-US" sz="2800" dirty="0" smtClean="0"/>
              <a:t>.＝keep sb. from doing </a:t>
            </a:r>
            <a:r>
              <a:rPr lang="en-US" altLang="en-US" sz="2800" dirty="0" err="1" smtClean="0"/>
              <a:t>sth</a:t>
            </a:r>
            <a:r>
              <a:rPr lang="en-US" altLang="en-US" sz="2800" dirty="0" smtClean="0"/>
              <a:t>.＝prevent sb.(from) doing </a:t>
            </a:r>
            <a:r>
              <a:rPr lang="en-US" altLang="en-US" sz="2800" dirty="0" err="1" smtClean="0"/>
              <a:t>sth</a:t>
            </a:r>
            <a:r>
              <a:rPr lang="en-US" altLang="en-US" sz="2800" dirty="0" smtClean="0"/>
              <a:t>. </a:t>
            </a:r>
            <a:r>
              <a:rPr lang="zh-CN" altLang="en-US" sz="2800" dirty="0" smtClean="0"/>
              <a:t>阻止某人做某事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注意</a:t>
            </a:r>
            <a:r>
              <a:rPr lang="en-US" altLang="en-US" sz="2800" dirty="0" smtClean="0"/>
              <a:t>keep</a:t>
            </a:r>
            <a:r>
              <a:rPr lang="zh-CN" altLang="en-US" sz="2800" dirty="0" smtClean="0"/>
              <a:t>短语中的</a:t>
            </a:r>
            <a:r>
              <a:rPr lang="en-US" altLang="en-US" sz="2800" dirty="0" smtClean="0"/>
              <a:t>from</a:t>
            </a:r>
            <a:r>
              <a:rPr lang="zh-CN" altLang="en-US" sz="2800" dirty="0" smtClean="0"/>
              <a:t>不能省略</a:t>
            </a:r>
            <a:r>
              <a:rPr lang="en-US" altLang="zh-CN" sz="2800" dirty="0" smtClean="0"/>
              <a:t>)</a:t>
            </a:r>
            <a:endParaRPr lang="zh-CN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7118" y="1240246"/>
            <a:ext cx="819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2018·</a:t>
            </a:r>
            <a:r>
              <a:rPr lang="zh-CN" altLang="en-US" sz="2400" dirty="0" smtClean="0"/>
              <a:t>黔南  </a:t>
            </a:r>
            <a:r>
              <a:rPr lang="en-US" altLang="zh-CN" sz="2400" dirty="0" smtClean="0"/>
              <a:t>Please stop ________ and go out for a walk. Remember ________ warm clothes.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study; wearing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studying; to wear 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study; to wear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studying; wearing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5946" y="129446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23900" y="84223"/>
            <a:ext cx="4797973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1294" y="2250599"/>
          <a:ext cx="6233036" cy="2815527"/>
        </p:xfrm>
        <a:graphic>
          <a:graphicData uri="http://schemas.openxmlformats.org/drawingml/2006/table">
            <a:tbl>
              <a:tblPr/>
              <a:tblGrid>
                <a:gridCol w="49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4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德国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地名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) 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dʒɜːmənɪ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大学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[ˌ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juːnɪ'vɜːsətɪ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  <a:endParaRPr lang="zh-CN" sz="2400" b="0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4752333" y="3179584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Germany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610444" y="3841732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50410" y="1781503"/>
          <a:ext cx="7631906" cy="3082334"/>
        </p:xfrm>
        <a:graphic>
          <a:graphicData uri="http://schemas.openxmlformats.org/drawingml/2006/table">
            <a:tbl>
              <a:tblPr/>
              <a:tblGrid>
                <a:gridCol w="5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233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上课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．继续做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excited about________________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4．go back to school________________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46625" y="2087822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lessons/classes</a:t>
            </a:r>
          </a:p>
        </p:txBody>
      </p:sp>
      <p:sp>
        <p:nvSpPr>
          <p:cNvPr id="6" name="矩形 5"/>
          <p:cNvSpPr/>
          <p:nvPr/>
        </p:nvSpPr>
        <p:spPr>
          <a:xfrm>
            <a:off x="3534448" y="2832741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keep doing…</a:t>
            </a:r>
          </a:p>
        </p:txBody>
      </p:sp>
      <p:sp>
        <p:nvSpPr>
          <p:cNvPr id="7" name="矩形 6"/>
          <p:cNvSpPr/>
          <p:nvPr/>
        </p:nvSpPr>
        <p:spPr>
          <a:xfrm>
            <a:off x="3963227" y="3472234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感到兴奋</a:t>
            </a:r>
          </a:p>
        </p:txBody>
      </p:sp>
      <p:sp>
        <p:nvSpPr>
          <p:cNvPr id="9" name="矩形 8"/>
          <p:cNvSpPr/>
          <p:nvPr/>
        </p:nvSpPr>
        <p:spPr>
          <a:xfrm>
            <a:off x="4184774" y="425164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回到学校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92426" y="1283528"/>
          <a:ext cx="8179595" cy="4275582"/>
        </p:xfrm>
        <a:graphic>
          <a:graphicData uri="http://schemas.openxmlformats.org/drawingml/2006/table">
            <a:tbl>
              <a:tblPr/>
              <a:tblGrid>
                <a:gridCol w="50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哦，我将要返回学校！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Well, I'm  ________ ________ ________ school!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我想继续学习。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want to________ ________.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刘老师从不想停止学习。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Ms. Liu never wants to ________ ________.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6757" y="2123295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going        back            to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16904" y="3532213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learning</a:t>
            </a:r>
          </a:p>
        </p:txBody>
      </p:sp>
      <p:sp>
        <p:nvSpPr>
          <p:cNvPr id="7" name="矩形 6"/>
          <p:cNvSpPr/>
          <p:nvPr/>
        </p:nvSpPr>
        <p:spPr>
          <a:xfrm>
            <a:off x="4208423" y="5097326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stop         learning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39722" y="1387366"/>
          <a:ext cx="8179595" cy="3033500"/>
        </p:xfrm>
        <a:graphic>
          <a:graphicData uri="http://schemas.openxmlformats.org/drawingml/2006/table">
            <a:tbl>
              <a:tblPr/>
              <a:tblGrid>
                <a:gridCol w="50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5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这将会是一个非常有趣的夏天。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It's ________ ________ ________ a fun summer.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你的暑假计划是什么？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your ________ ________ the summer？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97304" y="2422839"/>
            <a:ext cx="370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going         to               be</a:t>
            </a:r>
          </a:p>
        </p:txBody>
      </p:sp>
      <p:sp>
        <p:nvSpPr>
          <p:cNvPr id="6" name="矩形 5"/>
          <p:cNvSpPr/>
          <p:nvPr/>
        </p:nvSpPr>
        <p:spPr>
          <a:xfrm>
            <a:off x="3439852" y="3778673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plans          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4819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德国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5"/>
            <a:ext cx="8186057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My parents and I are planning a trip to </a:t>
            </a:r>
            <a:r>
              <a:rPr lang="en-US" altLang="zh-CN" sz="2400" i="1" dirty="0" smtClean="0"/>
              <a:t>Germany</a:t>
            </a:r>
            <a:r>
              <a:rPr lang="en-US" altLang="zh-CN" sz="2400" dirty="0" smtClean="0"/>
              <a:t> this summer.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我和我的父母正计划今年夏天去德国旅行。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0663" y="852442"/>
            <a:ext cx="831283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79383" y="1667199"/>
          <a:ext cx="7531977" cy="3442465"/>
        </p:xfrm>
        <a:graphic>
          <a:graphicData uri="http://schemas.openxmlformats.org/drawingml/2006/table">
            <a:tbl>
              <a:tblPr/>
              <a:tblGrid>
                <a:gridCol w="1430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国家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～的；～人；～语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～人</a:t>
                      </a:r>
                      <a:r>
                        <a:rPr lang="en-US" altLang="zh-CN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(</a:t>
                      </a:r>
                      <a:r>
                        <a:rPr lang="zh-CN" alt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复数</a:t>
                      </a:r>
                      <a:r>
                        <a:rPr lang="en-US" altLang="zh-CN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)</a:t>
                      </a:r>
                      <a:endParaRPr lang="zh-CN" alt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Germany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German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Germans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China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Chinese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Chinese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Japan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Japanese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Japanese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England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English; </a:t>
                      </a: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Englishman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Englishmen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France</a:t>
                      </a:r>
                      <a:endParaRPr lang="en-US" sz="2400" b="0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French; </a:t>
                      </a:r>
                      <a:r>
                        <a:rPr lang="en-US" sz="2400" b="0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Frenchman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Frenchmen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0328" y="1966744"/>
          <a:ext cx="7531977" cy="2868107"/>
        </p:xfrm>
        <a:graphic>
          <a:graphicData uri="http://schemas.openxmlformats.org/drawingml/2006/table">
            <a:tbl>
              <a:tblPr/>
              <a:tblGrid>
                <a:gridCol w="1430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国家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～的；～人；～语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～人</a:t>
                      </a:r>
                      <a:r>
                        <a:rPr lang="en-US" altLang="zh-CN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(</a:t>
                      </a:r>
                      <a:r>
                        <a:rPr lang="zh-CN" alt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复数</a:t>
                      </a:r>
                      <a:r>
                        <a:rPr lang="en-US" altLang="zh-CN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)</a:t>
                      </a:r>
                      <a:endParaRPr lang="zh-CN" alt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America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American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America</a:t>
                      </a: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/>
                        </a:rPr>
                        <a:t>ns</a:t>
                      </a: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Australia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Australian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Australians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Canada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Canadian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Canadians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Italy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Italian</a:t>
                      </a:r>
                      <a:endParaRPr lang="en-US" sz="2400" b="1" kern="100" baseline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Italians</a:t>
                      </a:r>
                      <a:endParaRPr lang="en-US" sz="2400" b="1" kern="100" baseline="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83012" y="1633764"/>
            <a:ext cx="8030368" cy="1308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巧记</a:t>
            </a: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zh-CN" altLang="en-US" sz="2800" dirty="0" smtClean="0"/>
              <a:t>“各国人”变复数的口诀：中日不变英法变， 其他</a:t>
            </a:r>
            <a:r>
              <a:rPr lang="en-US" altLang="zh-CN" sz="2800" dirty="0" smtClean="0"/>
              <a:t>­s</a:t>
            </a:r>
            <a:r>
              <a:rPr lang="zh-CN" altLang="en-US" sz="2800" dirty="0" smtClean="0"/>
              <a:t>加后面。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900" y="124971"/>
            <a:ext cx="4797973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Plans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806</Words>
  <Application>Microsoft Office PowerPoint</Application>
  <PresentationFormat>全屏显示(4:3)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D85B957A239C4E20B5D3263D962CC55B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