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277" r:id="rId3"/>
    <p:sldId id="375" r:id="rId4"/>
    <p:sldId id="378" r:id="rId5"/>
    <p:sldId id="379" r:id="rId6"/>
    <p:sldId id="380" r:id="rId7"/>
    <p:sldId id="376" r:id="rId8"/>
    <p:sldId id="381" r:id="rId9"/>
    <p:sldId id="382" r:id="rId10"/>
    <p:sldId id="361" r:id="rId11"/>
    <p:sldId id="384" r:id="rId12"/>
    <p:sldId id="383" r:id="rId13"/>
    <p:sldId id="377" r:id="rId14"/>
    <p:sldId id="274" r:id="rId15"/>
    <p:sldId id="264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6DA"/>
    <a:srgbClr val="905AC6"/>
    <a:srgbClr val="569ECA"/>
    <a:srgbClr val="3333FF"/>
    <a:srgbClr val="C354CC"/>
    <a:srgbClr val="99CCFF"/>
    <a:srgbClr val="4573D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74" d="100"/>
          <a:sy n="74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9E806E7-DD92-4E4F-B023-AFD54168A67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60B0F08A-9CCD-4F13-88EB-5B995BE804C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084835-DDB3-4C43-BDD3-5AF5A04D6E5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BAFF3F3-C3CA-48D2-BEAF-135F6542618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BDF8ACE-059A-4D91-B594-2F5001A9AC07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3DDDAB1-398F-45B3-AE87-E72489E3FCCD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56D955-FF9A-4549-91AA-ECE5499BF4A8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BE63583-58A5-4D6C-89D8-E0AE76C28AD5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613BE99-7477-41FB-B834-102A59F73ECF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D63F591-A15C-4C49-8FE4-FACBDC2A6E94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730CBAA-A7AB-4D08-8046-BC1A4185B9A1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A2B549-B2DB-46A1-9022-31241EE30D3E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4842F15-D793-48BF-AB87-3C82CC59AF89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F98A206-26B9-491F-8269-49D5B166E741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F5AE3E-6C8C-4809-8403-6DCBABDC5273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E2F8EAA-30E0-4CAA-A4B8-FA69F2F0AD40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2C7F67F-6EDE-410E-8C8F-7FB106909A27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DF2092E-5BF8-4682-9B15-C92CDCE28493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76FC9BF-CA0E-4878-ACB5-AEE35BEF3860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19050" y="2606675"/>
            <a:ext cx="9156700" cy="3805238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23813" y="2852738"/>
            <a:ext cx="9151937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7504" y="3971736"/>
            <a:ext cx="9145016" cy="1478522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400" b="1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CDCA0-3579-4236-A61E-6B78363B02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FF174A-49B0-499F-B293-017721571C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28F8-F5A3-47CE-B148-EBC718BAF6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7E56-EC36-42F1-B64E-272F174273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15FAB-1AD6-447A-86FB-F1B3E5A3C3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5E91DD8-9579-4B7F-8F5E-ABEB2CAA4F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EFD45D-B575-4A98-9A7D-8A695A71E6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107504" y="1175527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E4E546-CBBF-41DE-9290-FB2A294D84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66415-C4D6-41E2-8178-96FD8EC28E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46439-0176-4D11-921A-27DEF200C6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FE5AFE-2582-4FC6-97EB-2B06ED36EF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67884" y="1175469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CCD5-1CA8-4464-946B-359F30EBF7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121C-1CD5-40C5-AE4F-505F496867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676 w 9164371"/>
              <a:gd name="T1" fmla="*/ 3 h 1402412"/>
              <a:gd name="T2" fmla="*/ 9172214 w 9164371"/>
              <a:gd name="T3" fmla="*/ 62 h 1402412"/>
              <a:gd name="T4" fmla="*/ 9156885 w 9164371"/>
              <a:gd name="T5" fmla="*/ 60 h 1402412"/>
              <a:gd name="T6" fmla="*/ 6510210 w 9164371"/>
              <a:gd name="T7" fmla="*/ 58 h 1402412"/>
              <a:gd name="T8" fmla="*/ 3119162 w 9164371"/>
              <a:gd name="T9" fmla="*/ 47 h 1402412"/>
              <a:gd name="T10" fmla="*/ 8750 w 9164371"/>
              <a:gd name="T11" fmla="*/ 65 h 1402412"/>
              <a:gd name="T12" fmla="*/ 0 w 9164371"/>
              <a:gd name="T13" fmla="*/ 65 h 1402412"/>
              <a:gd name="T14" fmla="*/ 0 w 9164371"/>
              <a:gd name="T15" fmla="*/ 5 h 1402412"/>
              <a:gd name="T16" fmla="*/ 6435 w 9164371"/>
              <a:gd name="T17" fmla="*/ 9 h 1402412"/>
              <a:gd name="T18" fmla="*/ 2211470 w 9164371"/>
              <a:gd name="T19" fmla="*/ 3 h 1402412"/>
              <a:gd name="T20" fmla="*/ 6456444 w 9164371"/>
              <a:gd name="T21" fmla="*/ 15 h 1402412"/>
              <a:gd name="T22" fmla="*/ 9183066 w 9164371"/>
              <a:gd name="T23" fmla="*/ 0 h 1402412"/>
              <a:gd name="T24" fmla="*/ 916267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2C36F5F0-96E0-47C6-8419-E3CE1993788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F:\&#29579;&#25991;&#21375;&#26085;&#24120;&#24037;&#20316;&#20219;&#21153;&#27719;&#24635;\&#35838;&#20214;&#24314;&#35774;\&#35793;&#26519;&#29256;&#65288;&#19977;&#36215;&#28857;&#65289;6&#19978;\&#12304;&#38750;&#24120;&#32039;&#24613;&#12305;20151117&#23567;&#23398;&#33521;&#35821;&#35793;&#26519;&#29256;6&#19978;&#31574;&#21010;&#21333;%20&#29579;&#25991;&#21375;%20&#65288;&#26032;&#22686;49&#26465;&#65292;&#20449;&#24687;&#20462;&#25913;13&#26465;&#65289;\Unit8%20Chinese%20New%20Year\Unit8%20&#31532;3&#35838;&#26102;&#25945;&#23398;&#35838;&#20214;\Unit8Soundtime&#35838;&#25991;&#24405;&#38899;_128k.mp3" TargetMode="External"/><Relationship Id="rId1" Type="http://schemas.microsoft.com/office/2007/relationships/media" Target="file:///F:\&#29579;&#25991;&#21375;&#26085;&#24120;&#24037;&#20316;&#20219;&#21153;&#27719;&#24635;\&#35838;&#20214;&#24314;&#35774;\&#35793;&#26519;&#29256;&#65288;&#19977;&#36215;&#28857;&#65289;6&#19978;\&#12304;&#38750;&#24120;&#32039;&#24613;&#12305;20151117&#23567;&#23398;&#33521;&#35821;&#35793;&#26519;&#29256;6&#19978;&#31574;&#21010;&#21333;%20&#29579;&#25991;&#21375;%20&#65288;&#26032;&#22686;49&#26465;&#65292;&#20449;&#24687;&#20462;&#25913;13&#26465;&#65289;\Unit8%20Chinese%20New%20Year\Unit8%20&#31532;3&#35838;&#26102;&#25945;&#23398;&#35838;&#20214;\Unit8Soundtime&#35838;&#25991;&#24405;&#38899;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0" y="3861048"/>
            <a:ext cx="9144000" cy="936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4800" dirty="0" smtClean="0"/>
              <a:t>Chinese New Year</a:t>
            </a:r>
            <a:endParaRPr kumimoji="0" lang="zh-CN" altLang="en-US" sz="4800" dirty="0"/>
          </a:p>
        </p:txBody>
      </p:sp>
      <p:pic>
        <p:nvPicPr>
          <p:cNvPr id="2355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9655"/>
            <a:ext cx="31686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87624" y="867734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CN" sz="4000" dirty="0">
                <a:solidFill>
                  <a:schemeClr val="tx1">
                    <a:lumMod val="50000"/>
                  </a:schemeClr>
                </a:solidFill>
              </a:rPr>
              <a:t>Unit8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09329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32771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Sound time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313" y="1096963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……………..…....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813" y="5688013"/>
            <a:ext cx="8080375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Christmas is the most important holiday in the UK.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 b="12201"/>
          <a:stretch>
            <a:fillRect/>
          </a:stretch>
        </p:blipFill>
        <p:spPr>
          <a:xfrm>
            <a:off x="1494067" y="1746848"/>
            <a:ext cx="5793915" cy="3815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&gt;&gt;Presentation</a:t>
            </a:r>
            <a:endParaRPr lang="zh-CN" altLang="en-US" dirty="0"/>
          </a:p>
        </p:txBody>
      </p:sp>
      <p:sp>
        <p:nvSpPr>
          <p:cNvPr id="33795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Sound time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313" y="1096963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……………..…....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7450" y="5064125"/>
            <a:ext cx="7488238" cy="177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Chinese New Year is the most important festival in China. We also call it “Spring Festival”.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07704" y="1712463"/>
            <a:ext cx="4875142" cy="335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34819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Sound time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313" y="1096963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……………..…....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5913" y="5327650"/>
            <a:ext cx="8512175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Thanksgiving is a very important holiday in the US.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33825"/>
            <a:ext cx="4781749" cy="358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…………......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内容占位符 6"/>
          <p:cNvSpPr txBox="1"/>
          <p:nvPr/>
        </p:nvSpPr>
        <p:spPr bwMode="auto">
          <a:xfrm>
            <a:off x="322263" y="908050"/>
            <a:ext cx="2593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87575" y="1916113"/>
            <a:ext cx="31750" cy="33845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84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9938" y="1936750"/>
            <a:ext cx="3651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0663" y="1989138"/>
            <a:ext cx="3651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9063" y="2016125"/>
            <a:ext cx="3651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27"/>
          <p:cNvCxnSpPr/>
          <p:nvPr/>
        </p:nvCxnSpPr>
        <p:spPr>
          <a:xfrm flipH="1">
            <a:off x="641350" y="2847975"/>
            <a:ext cx="1546225" cy="79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585788" y="3824288"/>
            <a:ext cx="1601787" cy="476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851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0638" y="3141663"/>
            <a:ext cx="2076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206375" y="1806575"/>
            <a:ext cx="8686800" cy="1616075"/>
          </a:xfrm>
          <a:prstGeom prst="cloudCallout">
            <a:avLst>
              <a:gd name="adj1" fmla="val 18481"/>
              <a:gd name="adj2" fmla="val 1180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say any other festivals?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&gt;&gt;Summary</a:t>
            </a:r>
            <a:endParaRPr lang="zh-CN" altLang="en-US" dirty="0"/>
          </a:p>
        </p:txBody>
      </p:sp>
      <p:pic>
        <p:nvPicPr>
          <p:cNvPr id="3686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" y="5730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58900" y="3856038"/>
            <a:ext cx="3263900" cy="5746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0350" y="1898650"/>
            <a:ext cx="60833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90675" y="2403475"/>
            <a:ext cx="468153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for something 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4800" y="2930525"/>
            <a:ext cx="60833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90675" y="3432175"/>
            <a:ext cx="6199188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us something 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90675" y="4108450"/>
            <a:ext cx="1044575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17813" y="4103688"/>
            <a:ext cx="1046162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24300" y="4117975"/>
            <a:ext cx="1044575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2825" y="4086225"/>
            <a:ext cx="1046163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21388" y="4148138"/>
            <a:ext cx="1044575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&gt;&gt;Homework</a:t>
            </a:r>
            <a:endParaRPr lang="zh-CN" altLang="en-US" dirty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 bwMode="auto">
          <a:xfrm>
            <a:off x="1377950" y="2178050"/>
            <a:ext cx="6146800" cy="276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85725" indent="0" algn="l" eaLnBrk="1" hangingPunct="1">
              <a:lnSpc>
                <a:spcPts val="3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1.</a:t>
            </a:r>
            <a:r>
              <a:rPr lang="zh-CN" altLang="en-US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听课文录音</a:t>
            </a:r>
            <a:r>
              <a:rPr lang="zh-CN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，按照正确的语音、语调朗读课文对话。</a:t>
            </a:r>
          </a:p>
          <a:p>
            <a:pPr marL="85725" indent="0" algn="l"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2.</a:t>
            </a:r>
            <a:r>
              <a:rPr lang="zh-CN" altLang="en-US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按照正确的语音语调朗读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Sound time.</a:t>
            </a:r>
          </a:p>
          <a:p>
            <a:pPr marL="85725" indent="0" algn="l"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3.</a:t>
            </a:r>
            <a:r>
              <a:rPr lang="zh-CN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 预习</a:t>
            </a:r>
            <a:r>
              <a:rPr lang="en-US" altLang="zh-CN" sz="2400" dirty="0" smtClean="0">
                <a:solidFill>
                  <a:srgbClr val="FF0000"/>
                </a:solidFill>
              </a:rPr>
              <a:t>Cartoon time</a:t>
            </a:r>
            <a:r>
              <a:rPr lang="zh-CN" altLang="zh-CN" sz="2400" dirty="0" smtClean="0">
                <a:solidFill>
                  <a:srgbClr val="262626"/>
                </a:solidFill>
                <a:latin typeface="黑体" panose="02010609060101010101" pitchFamily="49" charset="-122"/>
              </a:rPr>
              <a:t>。</a:t>
            </a:r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  <a:ea typeface="黑体" panose="02010609060101010101" pitchFamily="49" charset="-122"/>
              </a:rPr>
              <a:t>close</a:t>
            </a:r>
            <a:endParaRPr lang="zh-CN" altLang="en-US" dirty="0"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17538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2997200"/>
            <a:ext cx="44132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&gt;&gt;Warm-up</a:t>
            </a:r>
            <a:endParaRPr lang="zh-CN" altLang="en-US" dirty="0"/>
          </a:p>
        </p:txBody>
      </p:sp>
      <p:sp>
        <p:nvSpPr>
          <p:cNvPr id="24580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Free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…...…..…....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波形 4"/>
          <p:cNvSpPr/>
          <p:nvPr/>
        </p:nvSpPr>
        <p:spPr>
          <a:xfrm>
            <a:off x="2627313" y="1438275"/>
            <a:ext cx="3527425" cy="1639888"/>
          </a:xfrm>
          <a:prstGeom prst="wave">
            <a:avLst>
              <a:gd name="adj1" fmla="val 12500"/>
              <a:gd name="adj2" fmla="val 27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Different Culture Different Festival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25603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6525" y="1179513"/>
            <a:ext cx="662305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590800" y="2174875"/>
            <a:ext cx="1800225" cy="201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9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endParaRPr lang="zh-CN" altLang="en-US" sz="9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2662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can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1476375" y="2060575"/>
            <a:ext cx="2374900" cy="12954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云形 8"/>
          <p:cNvSpPr/>
          <p:nvPr/>
        </p:nvSpPr>
        <p:spPr>
          <a:xfrm>
            <a:off x="1549400" y="3724275"/>
            <a:ext cx="2374900" cy="129698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4889500" y="1968500"/>
            <a:ext cx="2376488" cy="12954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4718050" y="3563938"/>
            <a:ext cx="2376488" cy="12954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3708400" y="5016500"/>
            <a:ext cx="2376488" cy="12954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5338" y="4311650"/>
            <a:ext cx="30686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dirty="0"/>
              <a:t>&gt;&gt;Presentation</a:t>
            </a:r>
            <a:endParaRPr lang="zh-CN" altLang="en-US" dirty="0"/>
          </a:p>
        </p:txBody>
      </p:sp>
      <p:sp>
        <p:nvSpPr>
          <p:cNvPr id="27652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can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2988" y="1624013"/>
            <a:ext cx="7900987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for something 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us something 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28675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Sound time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169988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…….……..…....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62150" y="1584325"/>
            <a:ext cx="7899400" cy="2652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for something 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is 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king at a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kb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us something 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08363" y="4000500"/>
            <a:ext cx="54117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87425" y="4000500"/>
            <a:ext cx="15843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oo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01675" y="1860550"/>
            <a:ext cx="1260475" cy="12509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Unit8Soundtim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03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29699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Culture time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088" y="1125538"/>
            <a:ext cx="39624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b="12201"/>
          <a:stretch>
            <a:fillRect/>
          </a:stretch>
        </p:blipFill>
        <p:spPr>
          <a:xfrm>
            <a:off x="1403648" y="1898238"/>
            <a:ext cx="6120680" cy="403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987675" y="5978525"/>
            <a:ext cx="29527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Christmas Day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30723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Culture time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088" y="1125538"/>
            <a:ext cx="39624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458335" y="1773860"/>
            <a:ext cx="586537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987675" y="5978525"/>
            <a:ext cx="36718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Chinese New Year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7"/>
          <p:cNvSpPr>
            <a:spLocks noGrp="1"/>
          </p:cNvSpPr>
          <p:nvPr>
            <p:ph type="title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t>&gt;&gt;Presentation</a:t>
            </a:r>
            <a:endParaRPr lang="zh-CN" altLang="en-US"/>
          </a:p>
        </p:txBody>
      </p:sp>
      <p:sp>
        <p:nvSpPr>
          <p:cNvPr id="31747" name="内容占位符 6"/>
          <p:cNvSpPr txBox="1"/>
          <p:nvPr/>
        </p:nvSpPr>
        <p:spPr bwMode="auto">
          <a:xfrm>
            <a:off x="322263" y="90805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Culture time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088" y="1125538"/>
            <a:ext cx="39624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…….…..……....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76538" y="5818188"/>
            <a:ext cx="3673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Thanksgiving Day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646238"/>
            <a:ext cx="5433721" cy="4075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全屏显示(4:3)</PresentationFormat>
  <Paragraphs>97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2023-01-16T15:15:37Z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186D2278795845A9B9B7060DB561A8D5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