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7" r:id="rId26"/>
    <p:sldId id="289" r:id="rId27"/>
    <p:sldId id="290" r:id="rId28"/>
    <p:sldId id="292" r:id="rId29"/>
    <p:sldId id="293" r:id="rId30"/>
    <p:sldId id="295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6" y="114"/>
      </p:cViewPr>
      <p:guideLst>
        <p:guide pos="416"/>
        <p:guide orient="horz" pos="648"/>
        <p:guide orient="horz" pos="712"/>
        <p:guide orient="horz" pos="388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6A66D-A803-4778-9E47-CE8D7782E063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1BFC2BF9-A49A-4D24-A442-3512B74CB717}">
      <dgm:prSet phldrT="[文本]" custT="1"/>
      <dgm:spPr/>
      <dgm:t>
        <a:bodyPr/>
        <a:lstStyle/>
        <a:p>
          <a:pPr algn="l">
            <a:lnSpc>
              <a:spcPct val="150000"/>
            </a:lnSpc>
          </a:pPr>
          <a:r>
            <a: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  估算三位数加、减三位数</a:t>
          </a:r>
        </a:p>
      </dgm:t>
    </dgm:pt>
    <dgm:pt modelId="{648677EE-024D-45A8-A924-F6E1634171C6}" type="parTrans" cxnId="{AEC0A0E9-0E91-4BFF-8179-4DDB965B1748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CB6465B7-E776-439F-A97D-B1C5B8C6835E}" type="sibTrans" cxnId="{AEC0A0E9-0E91-4BFF-8179-4DDB965B1748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E2783F91-D38E-4A32-9D77-2EC996EC30C4}">
      <dgm:prSet phldrT="[文本]" custT="1"/>
      <dgm:spPr/>
      <dgm:t>
        <a:bodyPr/>
        <a:lstStyle/>
        <a:p>
          <a:pPr algn="l"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整百</a:t>
          </a: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gm:t>
    </dgm:pt>
    <dgm:pt modelId="{85AEF21D-8B87-4AAF-B8CD-38CBB3A51633}" type="parTrans" cxnId="{11FDA119-5C0D-4E8E-91C0-2178A36237DE}">
      <dgm:prSet custT="1"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A8FDB4A4-DB42-4F50-B52E-6B7046D7BAA8}" type="sibTrans" cxnId="{11FDA119-5C0D-4E8E-91C0-2178A36237DE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AEF65F01-601A-40ED-9496-27DEA5C03459}">
      <dgm:prSet phldrT="[文本]" custT="1"/>
      <dgm:spPr/>
      <dgm:t>
        <a:bodyPr/>
        <a:lstStyle/>
        <a:p>
          <a:pPr algn="l"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几百几十</a:t>
          </a: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gm:t>
    </dgm:pt>
    <dgm:pt modelId="{C9FD5C0D-4020-40E6-B47C-681C9023B22C}" type="parTrans" cxnId="{AF1CBA16-3D68-4E4B-B9E7-BB67D80C2211}">
      <dgm:prSet custT="1"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8CCDB308-3454-487D-ABA2-DCE0BBE327EB}" type="sibTrans" cxnId="{AF1CBA16-3D68-4E4B-B9E7-BB67D80C2211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BC6D1E25-EBD7-4261-9525-8EC25003E18E}" type="pres">
      <dgm:prSet presAssocID="{F2C6A66D-A803-4778-9E47-CE8D7782E0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574257B-E307-493B-A796-BFE8BFFA5D8A}" type="pres">
      <dgm:prSet presAssocID="{1BFC2BF9-A49A-4D24-A442-3512B74CB717}" presName="root1" presStyleCnt="0"/>
      <dgm:spPr/>
    </dgm:pt>
    <dgm:pt modelId="{DA8E8E1D-BAF5-4FDD-AEC0-C3A290F7BB41}" type="pres">
      <dgm:prSet presAssocID="{1BFC2BF9-A49A-4D24-A442-3512B74CB717}" presName="LevelOneTextNode" presStyleLbl="node0" presStyleIdx="0" presStyleCnt="1" custScaleX="122700" custScaleY="898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830E995-232C-4556-BBB7-6D145CE99D35}" type="pres">
      <dgm:prSet presAssocID="{1BFC2BF9-A49A-4D24-A442-3512B74CB717}" presName="level2hierChild" presStyleCnt="0"/>
      <dgm:spPr/>
    </dgm:pt>
    <dgm:pt modelId="{61CA1FDB-F3F5-4EC6-AFCF-EFE8DAEF0194}" type="pres">
      <dgm:prSet presAssocID="{85AEF21D-8B87-4AAF-B8CD-38CBB3A51633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7C0ED971-BCDF-4C62-A83D-72E1830E40E4}" type="pres">
      <dgm:prSet presAssocID="{85AEF21D-8B87-4AAF-B8CD-38CBB3A51633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73031CFA-F38D-4CF6-BD93-3ED79C0D980E}" type="pres">
      <dgm:prSet presAssocID="{E2783F91-D38E-4A32-9D77-2EC996EC30C4}" presName="root2" presStyleCnt="0"/>
      <dgm:spPr/>
    </dgm:pt>
    <dgm:pt modelId="{50224C6D-D660-4701-8B11-0B0FF7EE38F4}" type="pres">
      <dgm:prSet presAssocID="{E2783F91-D38E-4A32-9D77-2EC996EC30C4}" presName="LevelTwoTextNode" presStyleLbl="node2" presStyleIdx="0" presStyleCnt="2" custScaleX="135770" custScaleY="1464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209A96-FE10-45CA-B07F-ED3D259263F8}" type="pres">
      <dgm:prSet presAssocID="{E2783F91-D38E-4A32-9D77-2EC996EC30C4}" presName="level3hierChild" presStyleCnt="0"/>
      <dgm:spPr/>
    </dgm:pt>
    <dgm:pt modelId="{659042D5-8298-42A5-A5E1-BD314AA66CB1}" type="pres">
      <dgm:prSet presAssocID="{C9FD5C0D-4020-40E6-B47C-681C9023B22C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DBEFDC2C-066D-42B6-801E-9433EE74490E}" type="pres">
      <dgm:prSet presAssocID="{C9FD5C0D-4020-40E6-B47C-681C9023B22C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8E931354-D0C6-4689-83B8-BD075837DC7F}" type="pres">
      <dgm:prSet presAssocID="{AEF65F01-601A-40ED-9496-27DEA5C03459}" presName="root2" presStyleCnt="0"/>
      <dgm:spPr/>
    </dgm:pt>
    <dgm:pt modelId="{1D0BD0A4-B3C4-45C3-BDA2-83C2E91299D6}" type="pres">
      <dgm:prSet presAssocID="{AEF65F01-601A-40ED-9496-27DEA5C03459}" presName="LevelTwoTextNode" presStyleLbl="node2" presStyleIdx="1" presStyleCnt="2" custScaleX="137889" custScaleY="1470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533853F-C1FB-4A7F-B0E6-19A13CBE1071}" type="pres">
      <dgm:prSet presAssocID="{AEF65F01-601A-40ED-9496-27DEA5C03459}" presName="level3hierChild" presStyleCnt="0"/>
      <dgm:spPr/>
    </dgm:pt>
  </dgm:ptLst>
  <dgm:cxnLst>
    <dgm:cxn modelId="{79C70602-389B-42A9-9934-A26E5A69142A}" type="presOf" srcId="{1BFC2BF9-A49A-4D24-A442-3512B74CB717}" destId="{DA8E8E1D-BAF5-4FDD-AEC0-C3A290F7BB41}" srcOrd="0" destOrd="0" presId="urn:microsoft.com/office/officeart/2005/8/layout/hierarchy2#1"/>
    <dgm:cxn modelId="{495D2384-7893-4E85-8485-C189F67E6DB9}" type="presOf" srcId="{C9FD5C0D-4020-40E6-B47C-681C9023B22C}" destId="{DBEFDC2C-066D-42B6-801E-9433EE74490E}" srcOrd="1" destOrd="0" presId="urn:microsoft.com/office/officeart/2005/8/layout/hierarchy2#1"/>
    <dgm:cxn modelId="{4AC6F49E-5BEE-4AF8-804F-AABAB46A9829}" type="presOf" srcId="{85AEF21D-8B87-4AAF-B8CD-38CBB3A51633}" destId="{7C0ED971-BCDF-4C62-A83D-72E1830E40E4}" srcOrd="1" destOrd="0" presId="urn:microsoft.com/office/officeart/2005/8/layout/hierarchy2#1"/>
    <dgm:cxn modelId="{DC71F836-5430-4E2A-90AF-3D671ECF9C3C}" type="presOf" srcId="{AEF65F01-601A-40ED-9496-27DEA5C03459}" destId="{1D0BD0A4-B3C4-45C3-BDA2-83C2E91299D6}" srcOrd="0" destOrd="0" presId="urn:microsoft.com/office/officeart/2005/8/layout/hierarchy2#1"/>
    <dgm:cxn modelId="{F9ADF586-5610-4F08-A3FC-2F6317D65C09}" type="presOf" srcId="{85AEF21D-8B87-4AAF-B8CD-38CBB3A51633}" destId="{61CA1FDB-F3F5-4EC6-AFCF-EFE8DAEF0194}" srcOrd="0" destOrd="0" presId="urn:microsoft.com/office/officeart/2005/8/layout/hierarchy2#1"/>
    <dgm:cxn modelId="{AF1CBA16-3D68-4E4B-B9E7-BB67D80C2211}" srcId="{1BFC2BF9-A49A-4D24-A442-3512B74CB717}" destId="{AEF65F01-601A-40ED-9496-27DEA5C03459}" srcOrd="1" destOrd="0" parTransId="{C9FD5C0D-4020-40E6-B47C-681C9023B22C}" sibTransId="{8CCDB308-3454-487D-ABA2-DCE0BBE327EB}"/>
    <dgm:cxn modelId="{5E998179-BD54-493C-8A3E-A4281CF90212}" type="presOf" srcId="{E2783F91-D38E-4A32-9D77-2EC996EC30C4}" destId="{50224C6D-D660-4701-8B11-0B0FF7EE38F4}" srcOrd="0" destOrd="0" presId="urn:microsoft.com/office/officeart/2005/8/layout/hierarchy2#1"/>
    <dgm:cxn modelId="{11FDA119-5C0D-4E8E-91C0-2178A36237DE}" srcId="{1BFC2BF9-A49A-4D24-A442-3512B74CB717}" destId="{E2783F91-D38E-4A32-9D77-2EC996EC30C4}" srcOrd="0" destOrd="0" parTransId="{85AEF21D-8B87-4AAF-B8CD-38CBB3A51633}" sibTransId="{A8FDB4A4-DB42-4F50-B52E-6B7046D7BAA8}"/>
    <dgm:cxn modelId="{233D45CE-DFEC-4A3B-AFA1-A2CC3B6ACF6B}" type="presOf" srcId="{F2C6A66D-A803-4778-9E47-CE8D7782E063}" destId="{BC6D1E25-EBD7-4261-9525-8EC25003E18E}" srcOrd="0" destOrd="0" presId="urn:microsoft.com/office/officeart/2005/8/layout/hierarchy2#1"/>
    <dgm:cxn modelId="{0CEFA747-85C4-44A1-BAE8-E6EE84CEBD2D}" type="presOf" srcId="{C9FD5C0D-4020-40E6-B47C-681C9023B22C}" destId="{659042D5-8298-42A5-A5E1-BD314AA66CB1}" srcOrd="0" destOrd="0" presId="urn:microsoft.com/office/officeart/2005/8/layout/hierarchy2#1"/>
    <dgm:cxn modelId="{AEC0A0E9-0E91-4BFF-8179-4DDB965B1748}" srcId="{F2C6A66D-A803-4778-9E47-CE8D7782E063}" destId="{1BFC2BF9-A49A-4D24-A442-3512B74CB717}" srcOrd="0" destOrd="0" parTransId="{648677EE-024D-45A8-A924-F6E1634171C6}" sibTransId="{CB6465B7-E776-439F-A97D-B1C5B8C6835E}"/>
    <dgm:cxn modelId="{8B688478-C64B-4952-8839-0A9A84043832}" type="presParOf" srcId="{BC6D1E25-EBD7-4261-9525-8EC25003E18E}" destId="{8574257B-E307-493B-A796-BFE8BFFA5D8A}" srcOrd="0" destOrd="0" presId="urn:microsoft.com/office/officeart/2005/8/layout/hierarchy2#1"/>
    <dgm:cxn modelId="{242628A5-2CB4-48D5-B5EC-C8BDDBC2B3A2}" type="presParOf" srcId="{8574257B-E307-493B-A796-BFE8BFFA5D8A}" destId="{DA8E8E1D-BAF5-4FDD-AEC0-C3A290F7BB41}" srcOrd="0" destOrd="0" presId="urn:microsoft.com/office/officeart/2005/8/layout/hierarchy2#1"/>
    <dgm:cxn modelId="{83C451BE-C762-4EDE-B71F-EE33C1CBAA41}" type="presParOf" srcId="{8574257B-E307-493B-A796-BFE8BFFA5D8A}" destId="{3830E995-232C-4556-BBB7-6D145CE99D35}" srcOrd="1" destOrd="0" presId="urn:microsoft.com/office/officeart/2005/8/layout/hierarchy2#1"/>
    <dgm:cxn modelId="{DAEB4D97-0E4F-4CB1-BDB8-C399163FB810}" type="presParOf" srcId="{3830E995-232C-4556-BBB7-6D145CE99D35}" destId="{61CA1FDB-F3F5-4EC6-AFCF-EFE8DAEF0194}" srcOrd="0" destOrd="0" presId="urn:microsoft.com/office/officeart/2005/8/layout/hierarchy2#1"/>
    <dgm:cxn modelId="{915C021A-96EB-4438-9F08-9EF52C56C937}" type="presParOf" srcId="{61CA1FDB-F3F5-4EC6-AFCF-EFE8DAEF0194}" destId="{7C0ED971-BCDF-4C62-A83D-72E1830E40E4}" srcOrd="0" destOrd="0" presId="urn:microsoft.com/office/officeart/2005/8/layout/hierarchy2#1"/>
    <dgm:cxn modelId="{A50C8168-4737-4840-BCE2-0E7BCCC66787}" type="presParOf" srcId="{3830E995-232C-4556-BBB7-6D145CE99D35}" destId="{73031CFA-F38D-4CF6-BD93-3ED79C0D980E}" srcOrd="1" destOrd="0" presId="urn:microsoft.com/office/officeart/2005/8/layout/hierarchy2#1"/>
    <dgm:cxn modelId="{AE9D4205-D150-4D1B-A510-66633A738C12}" type="presParOf" srcId="{73031CFA-F38D-4CF6-BD93-3ED79C0D980E}" destId="{50224C6D-D660-4701-8B11-0B0FF7EE38F4}" srcOrd="0" destOrd="0" presId="urn:microsoft.com/office/officeart/2005/8/layout/hierarchy2#1"/>
    <dgm:cxn modelId="{FFADBF95-F873-4E28-A481-3AC5B544009B}" type="presParOf" srcId="{73031CFA-F38D-4CF6-BD93-3ED79C0D980E}" destId="{64209A96-FE10-45CA-B07F-ED3D259263F8}" srcOrd="1" destOrd="0" presId="urn:microsoft.com/office/officeart/2005/8/layout/hierarchy2#1"/>
    <dgm:cxn modelId="{9C7C73D0-B05B-46F0-9E61-E1358C2C9160}" type="presParOf" srcId="{3830E995-232C-4556-BBB7-6D145CE99D35}" destId="{659042D5-8298-42A5-A5E1-BD314AA66CB1}" srcOrd="2" destOrd="0" presId="urn:microsoft.com/office/officeart/2005/8/layout/hierarchy2#1"/>
    <dgm:cxn modelId="{50B806C6-387E-411F-85C5-D588EFD9AB76}" type="presParOf" srcId="{659042D5-8298-42A5-A5E1-BD314AA66CB1}" destId="{DBEFDC2C-066D-42B6-801E-9433EE74490E}" srcOrd="0" destOrd="0" presId="urn:microsoft.com/office/officeart/2005/8/layout/hierarchy2#1"/>
    <dgm:cxn modelId="{413ACD8F-64FD-4A1D-B5CF-E19BE311ABF4}" type="presParOf" srcId="{3830E995-232C-4556-BBB7-6D145CE99D35}" destId="{8E931354-D0C6-4689-83B8-BD075837DC7F}" srcOrd="3" destOrd="0" presId="urn:microsoft.com/office/officeart/2005/8/layout/hierarchy2#1"/>
    <dgm:cxn modelId="{BB287148-9833-4E72-B400-EEF15E631125}" type="presParOf" srcId="{8E931354-D0C6-4689-83B8-BD075837DC7F}" destId="{1D0BD0A4-B3C4-45C3-BDA2-83C2E91299D6}" srcOrd="0" destOrd="0" presId="urn:microsoft.com/office/officeart/2005/8/layout/hierarchy2#1"/>
    <dgm:cxn modelId="{85D080AD-0AA6-4621-96BC-9228CBF76BB1}" type="presParOf" srcId="{8E931354-D0C6-4689-83B8-BD075837DC7F}" destId="{C533853F-C1FB-4A7F-B0E6-19A13CBE1071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8E1D-BAF5-4FDD-AEC0-C3A290F7BB41}">
      <dsp:nvSpPr>
        <dsp:cNvPr id="0" name=""/>
        <dsp:cNvSpPr/>
      </dsp:nvSpPr>
      <dsp:spPr>
        <a:xfrm>
          <a:off x="74291" y="1491737"/>
          <a:ext cx="3337657" cy="12219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  估算三位数加、减三位数</a:t>
          </a:r>
        </a:p>
      </dsp:txBody>
      <dsp:txXfrm>
        <a:off x="110080" y="1527526"/>
        <a:ext cx="3266079" cy="1150352"/>
      </dsp:txXfrm>
    </dsp:sp>
    <dsp:sp modelId="{61CA1FDB-F3F5-4EC6-AFCF-EFE8DAEF0194}">
      <dsp:nvSpPr>
        <dsp:cNvPr id="0" name=""/>
        <dsp:cNvSpPr/>
      </dsp:nvSpPr>
      <dsp:spPr>
        <a:xfrm rot="18877757">
          <a:off x="3181575" y="1522474"/>
          <a:ext cx="1548818" cy="58214"/>
        </a:xfrm>
        <a:custGeom>
          <a:avLst/>
          <a:gdLst/>
          <a:ahLst/>
          <a:cxnLst/>
          <a:rect l="0" t="0" r="0" b="0"/>
          <a:pathLst>
            <a:path>
              <a:moveTo>
                <a:pt x="0" y="29107"/>
              </a:moveTo>
              <a:lnTo>
                <a:pt x="1548818" y="29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917263" y="1512861"/>
        <a:ext cx="77440" cy="77440"/>
      </dsp:txXfrm>
    </dsp:sp>
    <dsp:sp modelId="{50224C6D-D660-4701-8B11-0B0FF7EE38F4}">
      <dsp:nvSpPr>
        <dsp:cNvPr id="0" name=""/>
        <dsp:cNvSpPr/>
      </dsp:nvSpPr>
      <dsp:spPr>
        <a:xfrm>
          <a:off x="4500019" y="4555"/>
          <a:ext cx="3693184" cy="1991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kern="1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整百</a:t>
          </a: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sp:txBody>
      <dsp:txXfrm>
        <a:off x="4558357" y="62893"/>
        <a:ext cx="3576508" cy="1875132"/>
      </dsp:txXfrm>
    </dsp:sp>
    <dsp:sp modelId="{659042D5-8298-42A5-A5E1-BD314AA66CB1}">
      <dsp:nvSpPr>
        <dsp:cNvPr id="0" name=""/>
        <dsp:cNvSpPr/>
      </dsp:nvSpPr>
      <dsp:spPr>
        <a:xfrm rot="2715475">
          <a:off x="3183115" y="2622551"/>
          <a:ext cx="1545738" cy="58214"/>
        </a:xfrm>
        <a:custGeom>
          <a:avLst/>
          <a:gdLst/>
          <a:ahLst/>
          <a:cxnLst/>
          <a:rect l="0" t="0" r="0" b="0"/>
          <a:pathLst>
            <a:path>
              <a:moveTo>
                <a:pt x="0" y="29107"/>
              </a:moveTo>
              <a:lnTo>
                <a:pt x="1545738" y="29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917340" y="2613015"/>
        <a:ext cx="77286" cy="77286"/>
      </dsp:txXfrm>
    </dsp:sp>
    <dsp:sp modelId="{1D0BD0A4-B3C4-45C3-BDA2-83C2E91299D6}">
      <dsp:nvSpPr>
        <dsp:cNvPr id="0" name=""/>
        <dsp:cNvSpPr/>
      </dsp:nvSpPr>
      <dsp:spPr>
        <a:xfrm>
          <a:off x="4500019" y="2200377"/>
          <a:ext cx="3750824" cy="20004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kern="1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几百几十</a:t>
          </a: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sp:txBody>
      <dsp:txXfrm>
        <a:off x="4558611" y="2258969"/>
        <a:ext cx="3633640" cy="188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1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8AA7DC-3CF6-40AD-A58B-0935B7BC360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0D4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0D4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51410" y="2300042"/>
            <a:ext cx="7136336" cy="2719112"/>
            <a:chOff x="6130370" y="2972786"/>
            <a:chExt cx="5112385" cy="1947938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60400"/>
              <a:ext cx="5033249" cy="1460324"/>
              <a:chOff x="-4714868" y="2239465"/>
              <a:chExt cx="5033249" cy="1460324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239465"/>
                <a:ext cx="5033249" cy="875008"/>
                <a:chOff x="-4714868" y="2239465"/>
                <a:chExt cx="5033249" cy="87500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8" y="2239465"/>
                  <a:ext cx="4561346" cy="660069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   </a:t>
                  </a:r>
                  <a:r>
                    <a:rPr lang="zh-CN" altLang="en-US" sz="4000" b="1" dirty="0">
                      <a:solidFill>
                        <a:srgbClr val="6CD5C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解决问题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30370" y="2972786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万以内加法和减法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521098" y="2782197"/>
            <a:ext cx="1873250" cy="808037"/>
          </a:xfrm>
          <a:prstGeom prst="wedgeRoundRectCallout">
            <a:avLst>
              <a:gd name="adj1" fmla="val -50000"/>
              <a:gd name="adj2" fmla="val 792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 noChangeArrowheads="1"/>
          </p:cNvSpPr>
          <p:nvPr/>
        </p:nvSpPr>
        <p:spPr bwMode="auto">
          <a:xfrm>
            <a:off x="1548085" y="3172721"/>
            <a:ext cx="19446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55-38=17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550-380=170</a:t>
            </a: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1" name="AutoShape 14"/>
          <p:cNvSpPr>
            <a:spLocks noChangeArrowheads="1"/>
          </p:cNvSpPr>
          <p:nvPr/>
        </p:nvSpPr>
        <p:spPr bwMode="auto">
          <a:xfrm>
            <a:off x="3681686" y="2463108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2" name="标题 1"/>
          <p:cNvSpPr>
            <a:spLocks noGrp="1" noChangeArrowheads="1"/>
          </p:cNvSpPr>
          <p:nvPr/>
        </p:nvSpPr>
        <p:spPr bwMode="auto">
          <a:xfrm>
            <a:off x="4162699" y="2463109"/>
            <a:ext cx="216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十   个</a:t>
            </a:r>
          </a:p>
        </p:txBody>
      </p:sp>
      <p:sp>
        <p:nvSpPr>
          <p:cNvPr id="83973" name="标题 1"/>
          <p:cNvSpPr>
            <a:spLocks noGrp="1" noChangeArrowheads="1"/>
          </p:cNvSpPr>
          <p:nvPr/>
        </p:nvSpPr>
        <p:spPr bwMode="auto">
          <a:xfrm>
            <a:off x="4272236" y="3040959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3974" name="标题 1"/>
          <p:cNvSpPr>
            <a:spLocks noGrp="1" noChangeArrowheads="1"/>
          </p:cNvSpPr>
          <p:nvPr/>
        </p:nvSpPr>
        <p:spPr bwMode="auto">
          <a:xfrm>
            <a:off x="3981163" y="3472759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3975" name="Line 18"/>
          <p:cNvSpPr>
            <a:spLocks noChangeShapeType="1"/>
          </p:cNvSpPr>
          <p:nvPr/>
        </p:nvSpPr>
        <p:spPr bwMode="auto">
          <a:xfrm>
            <a:off x="3897586" y="3975997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6" name="标题 1"/>
          <p:cNvSpPr>
            <a:spLocks noGrp="1" noChangeArrowheads="1"/>
          </p:cNvSpPr>
          <p:nvPr/>
        </p:nvSpPr>
        <p:spPr bwMode="auto">
          <a:xfrm>
            <a:off x="5129504" y="4029971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3978" name="标题 1"/>
          <p:cNvSpPr>
            <a:spLocks noGrp="1" noChangeArrowheads="1"/>
          </p:cNvSpPr>
          <p:nvPr/>
        </p:nvSpPr>
        <p:spPr bwMode="auto">
          <a:xfrm>
            <a:off x="6231211" y="2517084"/>
            <a:ext cx="28606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为什么百位上是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3979" name="标题 1"/>
          <p:cNvSpPr>
            <a:spLocks noGrp="1" noChangeArrowheads="1"/>
          </p:cNvSpPr>
          <p:nvPr/>
        </p:nvSpPr>
        <p:spPr bwMode="auto">
          <a:xfrm>
            <a:off x="4292873" y="2679009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4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400" kern="0" baseline="-25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0" name="标题 1"/>
          <p:cNvSpPr>
            <a:spLocks noGrp="1" noChangeArrowheads="1"/>
          </p:cNvSpPr>
          <p:nvPr/>
        </p:nvSpPr>
        <p:spPr bwMode="auto">
          <a:xfrm>
            <a:off x="4688160" y="4022034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1" name="标题 1"/>
          <p:cNvSpPr>
            <a:spLocks noGrp="1" noChangeArrowheads="1"/>
          </p:cNvSpPr>
          <p:nvPr/>
        </p:nvSpPr>
        <p:spPr bwMode="auto">
          <a:xfrm>
            <a:off x="4243660" y="4022034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7" name="标题 1"/>
          <p:cNvSpPr>
            <a:spLocks noGrp="1" noChangeArrowheads="1"/>
          </p:cNvSpPr>
          <p:nvPr/>
        </p:nvSpPr>
        <p:spPr bwMode="auto">
          <a:xfrm>
            <a:off x="4330974" y="2902847"/>
            <a:ext cx="2873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83988" name="标题 1"/>
          <p:cNvSpPr>
            <a:spLocks noGrp="1" noChangeArrowheads="1"/>
          </p:cNvSpPr>
          <p:nvPr/>
        </p:nvSpPr>
        <p:spPr bwMode="auto">
          <a:xfrm>
            <a:off x="4675460" y="2753622"/>
            <a:ext cx="503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9" name="Text Box 4"/>
          <p:cNvSpPr txBox="1">
            <a:spLocks noChangeArrowheads="1"/>
          </p:cNvSpPr>
          <p:nvPr/>
        </p:nvSpPr>
        <p:spPr bwMode="auto">
          <a:xfrm>
            <a:off x="645318" y="5592560"/>
            <a:ext cx="511651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答：买一辆自行车比买一辆电动车少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345511" y="3661672"/>
            <a:ext cx="3381375" cy="1939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相同数位要对齐，从个位减起。哪一位上不够减，就向前一位退一，在本位上加十再减。</a:t>
            </a:r>
          </a:p>
        </p:txBody>
      </p:sp>
      <p:sp>
        <p:nvSpPr>
          <p:cNvPr id="83991" name="标题 1"/>
          <p:cNvSpPr>
            <a:spLocks noGrp="1" noChangeArrowheads="1"/>
          </p:cNvSpPr>
          <p:nvPr/>
        </p:nvSpPr>
        <p:spPr bwMode="auto">
          <a:xfrm>
            <a:off x="4267474" y="2756797"/>
            <a:ext cx="503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39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012" y="3977583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9811" y="2753621"/>
            <a:ext cx="631825" cy="836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买一辆自行车比买一辆电动车少多少钱？</a:t>
            </a:r>
          </a:p>
        </p:txBody>
      </p:sp>
      <p:pic>
        <p:nvPicPr>
          <p:cNvPr id="35" name="图片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标题 1"/>
          <p:cNvSpPr>
            <a:spLocks noGrp="1" noChangeArrowheads="1"/>
          </p:cNvSpPr>
          <p:nvPr/>
        </p:nvSpPr>
        <p:spPr bwMode="auto">
          <a:xfrm>
            <a:off x="3203575" y="1798638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550-380=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标题 1"/>
          <p:cNvSpPr>
            <a:spLocks noGrp="1" noChangeArrowheads="1"/>
          </p:cNvSpPr>
          <p:nvPr/>
        </p:nvSpPr>
        <p:spPr bwMode="auto">
          <a:xfrm>
            <a:off x="4356100" y="1808163"/>
            <a:ext cx="1119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170(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元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3971" grpId="0" animBg="1"/>
      <p:bldP spid="83972" grpId="0"/>
      <p:bldP spid="83973" grpId="0"/>
      <p:bldP spid="83974" grpId="0"/>
      <p:bldP spid="83975" grpId="0" animBg="1"/>
      <p:bldP spid="83976" grpId="0"/>
      <p:bldP spid="83978" grpId="0"/>
      <p:bldP spid="83979" grpId="0"/>
      <p:bldP spid="83980" grpId="0"/>
      <p:bldP spid="83981" grpId="0"/>
      <p:bldP spid="83987" grpId="0"/>
      <p:bldP spid="83988" grpId="0"/>
      <p:bldP spid="83989" grpId="0"/>
      <p:bldP spid="26" grpId="0" animBg="1"/>
      <p:bldP spid="839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274239"/>
            <a:ext cx="1160463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538164" y="1909198"/>
            <a:ext cx="4940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果园里出口橘子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筐，出口苹果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出口的橘子和苹果一共多少筐？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出口的橘子比苹果多多少筐？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11238" y="3381375"/>
            <a:ext cx="19431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(1)550+270=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585612" y="3381375"/>
            <a:ext cx="19431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(2)550-270=</a:t>
            </a: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1552577" y="3781425"/>
            <a:ext cx="9350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</a:p>
        </p:txBody>
      </p:sp>
      <p:sp>
        <p:nvSpPr>
          <p:cNvPr id="84998" name="Text Box 3"/>
          <p:cNvSpPr txBox="1">
            <a:spLocks noChangeArrowheads="1"/>
          </p:cNvSpPr>
          <p:nvPr/>
        </p:nvSpPr>
        <p:spPr bwMode="auto">
          <a:xfrm>
            <a:off x="1298577" y="4129089"/>
            <a:ext cx="8969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+ 270</a:t>
            </a:r>
          </a:p>
        </p:txBody>
      </p:sp>
      <p:cxnSp>
        <p:nvCxnSpPr>
          <p:cNvPr id="84999" name="直接连接符 18"/>
          <p:cNvCxnSpPr>
            <a:cxnSpLocks noChangeShapeType="1"/>
          </p:cNvCxnSpPr>
          <p:nvPr/>
        </p:nvCxnSpPr>
        <p:spPr bwMode="auto">
          <a:xfrm>
            <a:off x="1298576" y="4610100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0" name="Text Box 3"/>
          <p:cNvSpPr txBox="1">
            <a:spLocks noChangeArrowheads="1"/>
          </p:cNvSpPr>
          <p:nvPr/>
        </p:nvSpPr>
        <p:spPr bwMode="auto">
          <a:xfrm>
            <a:off x="1522433" y="4529139"/>
            <a:ext cx="9350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820</a:t>
            </a:r>
          </a:p>
        </p:txBody>
      </p:sp>
      <p:sp>
        <p:nvSpPr>
          <p:cNvPr id="85001" name="Text Box 3"/>
          <p:cNvSpPr txBox="1">
            <a:spLocks noChangeArrowheads="1"/>
          </p:cNvSpPr>
          <p:nvPr/>
        </p:nvSpPr>
        <p:spPr bwMode="auto">
          <a:xfrm>
            <a:off x="2555445" y="3381375"/>
            <a:ext cx="13414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5002" name="Text Box 3"/>
          <p:cNvSpPr txBox="1">
            <a:spLocks noChangeArrowheads="1"/>
          </p:cNvSpPr>
          <p:nvPr/>
        </p:nvSpPr>
        <p:spPr bwMode="auto">
          <a:xfrm>
            <a:off x="6158700" y="3781425"/>
            <a:ext cx="9366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</a:p>
        </p:txBody>
      </p:sp>
      <p:sp>
        <p:nvSpPr>
          <p:cNvPr id="85003" name="Text Box 3"/>
          <p:cNvSpPr txBox="1">
            <a:spLocks noChangeArrowheads="1"/>
          </p:cNvSpPr>
          <p:nvPr/>
        </p:nvSpPr>
        <p:spPr bwMode="auto">
          <a:xfrm>
            <a:off x="5904699" y="4129089"/>
            <a:ext cx="8969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 270</a:t>
            </a:r>
          </a:p>
        </p:txBody>
      </p:sp>
      <p:cxnSp>
        <p:nvCxnSpPr>
          <p:cNvPr id="85004" name="直接连接符 23"/>
          <p:cNvCxnSpPr>
            <a:cxnSpLocks noChangeShapeType="1"/>
          </p:cNvCxnSpPr>
          <p:nvPr/>
        </p:nvCxnSpPr>
        <p:spPr bwMode="auto">
          <a:xfrm>
            <a:off x="5904700" y="4610100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5" name="Text Box 3"/>
          <p:cNvSpPr txBox="1">
            <a:spLocks noChangeArrowheads="1"/>
          </p:cNvSpPr>
          <p:nvPr/>
        </p:nvSpPr>
        <p:spPr bwMode="auto">
          <a:xfrm>
            <a:off x="6128220" y="4529139"/>
            <a:ext cx="9366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</a:p>
        </p:txBody>
      </p:sp>
      <p:sp>
        <p:nvSpPr>
          <p:cNvPr id="85006" name="Text Box 3"/>
          <p:cNvSpPr txBox="1">
            <a:spLocks noChangeArrowheads="1"/>
          </p:cNvSpPr>
          <p:nvPr/>
        </p:nvSpPr>
        <p:spPr bwMode="auto">
          <a:xfrm>
            <a:off x="7069562" y="3374581"/>
            <a:ext cx="13414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5007" name="Text Box 3"/>
          <p:cNvSpPr txBox="1">
            <a:spLocks noChangeArrowheads="1"/>
          </p:cNvSpPr>
          <p:nvPr/>
        </p:nvSpPr>
        <p:spPr bwMode="auto">
          <a:xfrm>
            <a:off x="1063627" y="5184776"/>
            <a:ext cx="39806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答：出口的橘子和苹果一共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8" name="Text Box 3"/>
          <p:cNvSpPr txBox="1">
            <a:spLocks noChangeArrowheads="1"/>
          </p:cNvSpPr>
          <p:nvPr/>
        </p:nvSpPr>
        <p:spPr bwMode="auto">
          <a:xfrm>
            <a:off x="5782463" y="5184776"/>
            <a:ext cx="6409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答：出口的橘子比苹果多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4997" grpId="0"/>
      <p:bldP spid="84998" grpId="0"/>
      <p:bldP spid="85000" grpId="0"/>
      <p:bldP spid="85001" grpId="0"/>
      <p:bldP spid="85002" grpId="0"/>
      <p:bldP spid="85003" grpId="0"/>
      <p:bldP spid="85005" grpId="0"/>
      <p:bldP spid="85006" grpId="0"/>
      <p:bldP spid="85007" grpId="0"/>
      <p:bldP spid="850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6"/>
          <p:cNvSpPr txBox="1">
            <a:spLocks noChangeArrowheads="1"/>
          </p:cNvSpPr>
          <p:nvPr/>
        </p:nvSpPr>
        <p:spPr bwMode="auto">
          <a:xfrm>
            <a:off x="2995613" y="528320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221+239 =</a:t>
            </a:r>
          </a:p>
        </p:txBody>
      </p:sp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660400" y="4361928"/>
            <a:ext cx="5146675" cy="55399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六个年级的学生同时看巨幕电影坐得下吗？</a:t>
            </a:r>
          </a:p>
        </p:txBody>
      </p:sp>
      <p:grpSp>
        <p:nvGrpSpPr>
          <p:cNvPr id="86019" name="组合 2"/>
          <p:cNvGrpSpPr/>
          <p:nvPr/>
        </p:nvGrpSpPr>
        <p:grpSpPr bwMode="auto">
          <a:xfrm>
            <a:off x="8106886" y="3584019"/>
            <a:ext cx="4614863" cy="1022350"/>
            <a:chOff x="5724128" y="2182173"/>
            <a:chExt cx="4618750" cy="1021750"/>
          </a:xfrm>
        </p:grpSpPr>
        <p:sp>
          <p:nvSpPr>
            <p:cNvPr id="86020" name="圆角矩形标注 1"/>
            <p:cNvSpPr>
              <a:spLocks noChangeArrowheads="1"/>
            </p:cNvSpPr>
            <p:nvPr/>
          </p:nvSpPr>
          <p:spPr bwMode="auto">
            <a:xfrm>
              <a:off x="5724128" y="2859782"/>
              <a:ext cx="1777286" cy="344141"/>
            </a:xfrm>
            <a:prstGeom prst="wedgeRoundRectCallout">
              <a:avLst>
                <a:gd name="adj1" fmla="val 39361"/>
                <a:gd name="adj2" fmla="val 77125"/>
                <a:gd name="adj3" fmla="val 1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21" name="Text Box 5"/>
            <p:cNvSpPr txBox="1">
              <a:spLocks noChangeArrowheads="1"/>
            </p:cNvSpPr>
            <p:nvPr/>
          </p:nvSpPr>
          <p:spPr bwMode="auto">
            <a:xfrm>
              <a:off x="6820093" y="2182173"/>
              <a:ext cx="3522785" cy="50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602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1559967"/>
            <a:ext cx="6078221" cy="28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矩形 9"/>
          <p:cNvSpPr>
            <a:spLocks noChangeArrowheads="1"/>
          </p:cNvSpPr>
          <p:nvPr/>
        </p:nvSpPr>
        <p:spPr bwMode="auto">
          <a:xfrm>
            <a:off x="8225155" y="4133211"/>
            <a:ext cx="172354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你会估算吗？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400" y="1275058"/>
            <a:ext cx="1160463" cy="5038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动动脑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86018" grpId="0" animBg="1"/>
      <p:bldP spid="860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97188" y="4094164"/>
            <a:ext cx="344357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但是不能确定是否大于441。</a:t>
            </a:r>
          </a:p>
        </p:txBody>
      </p:sp>
      <p:sp>
        <p:nvSpPr>
          <p:cNvPr id="87042" name="Text Box 14"/>
          <p:cNvSpPr txBox="1">
            <a:spLocks noChangeArrowheads="1"/>
          </p:cNvSpPr>
          <p:nvPr/>
        </p:nvSpPr>
        <p:spPr bwMode="auto">
          <a:xfrm>
            <a:off x="699966" y="4998915"/>
            <a:ext cx="57102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答：六个年级的学生同时看巨幕电影坐不下。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423150" y="4081464"/>
            <a:ext cx="95410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坐不下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79442" y="1278634"/>
            <a:ext cx="167481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221+239 =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6048375" y="1852614"/>
            <a:ext cx="4270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6" name="右箭头 43"/>
          <p:cNvSpPr>
            <a:spLocks noChangeArrowheads="1"/>
          </p:cNvSpPr>
          <p:nvPr/>
        </p:nvSpPr>
        <p:spPr bwMode="auto">
          <a:xfrm>
            <a:off x="7742239" y="1931988"/>
            <a:ext cx="428625" cy="220662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7" name="右箭头 44"/>
          <p:cNvSpPr>
            <a:spLocks noChangeArrowheads="1"/>
          </p:cNvSpPr>
          <p:nvPr/>
        </p:nvSpPr>
        <p:spPr bwMode="auto">
          <a:xfrm>
            <a:off x="7756526" y="2663826"/>
            <a:ext cx="428625" cy="220663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8677275" y="2141539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 rot="5400000">
            <a:off x="8746332" y="2860230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0" name="Text Box 7"/>
          <p:cNvSpPr txBox="1">
            <a:spLocks noChangeArrowheads="1"/>
          </p:cNvSpPr>
          <p:nvPr/>
        </p:nvSpPr>
        <p:spPr bwMode="auto">
          <a:xfrm>
            <a:off x="7716838" y="3346450"/>
            <a:ext cx="3603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grpSp>
        <p:nvGrpSpPr>
          <p:cNvPr id="87051" name="组合 48"/>
          <p:cNvGrpSpPr/>
          <p:nvPr/>
        </p:nvGrpSpPr>
        <p:grpSpPr bwMode="auto">
          <a:xfrm>
            <a:off x="6588125" y="1812927"/>
            <a:ext cx="1193800" cy="505716"/>
            <a:chOff x="2753059" y="1428467"/>
            <a:chExt cx="747087" cy="453144"/>
          </a:xfrm>
        </p:grpSpPr>
        <p:sp>
          <p:nvSpPr>
            <p:cNvPr id="87052" name="椭圆 49"/>
            <p:cNvSpPr>
              <a:spLocks noChangeArrowheads="1"/>
            </p:cNvSpPr>
            <p:nvPr/>
          </p:nvSpPr>
          <p:spPr bwMode="auto">
            <a:xfrm>
              <a:off x="2753059" y="1503863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53" name="Text Box 7"/>
            <p:cNvSpPr txBox="1">
              <a:spLocks noChangeArrowheads="1"/>
            </p:cNvSpPr>
            <p:nvPr/>
          </p:nvSpPr>
          <p:spPr bwMode="auto">
            <a:xfrm>
              <a:off x="2892750" y="1428467"/>
              <a:ext cx="607396" cy="45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221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054" name="组合 51"/>
          <p:cNvGrpSpPr/>
          <p:nvPr/>
        </p:nvGrpSpPr>
        <p:grpSpPr bwMode="auto">
          <a:xfrm>
            <a:off x="6616700" y="2492375"/>
            <a:ext cx="1106488" cy="505716"/>
            <a:chOff x="2753059" y="2037141"/>
            <a:chExt cx="712726" cy="418615"/>
          </a:xfrm>
        </p:grpSpPr>
        <p:sp>
          <p:nvSpPr>
            <p:cNvPr id="87055" name="椭圆 52"/>
            <p:cNvSpPr>
              <a:spLocks noChangeArrowheads="1"/>
            </p:cNvSpPr>
            <p:nvPr/>
          </p:nvSpPr>
          <p:spPr bwMode="auto">
            <a:xfrm>
              <a:off x="2753059" y="2097408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56" name="Text Box 7"/>
            <p:cNvSpPr txBox="1">
              <a:spLocks noChangeArrowheads="1"/>
            </p:cNvSpPr>
            <p:nvPr/>
          </p:nvSpPr>
          <p:spPr bwMode="auto">
            <a:xfrm>
              <a:off x="2838051" y="2037141"/>
              <a:ext cx="627734" cy="41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239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57" name="椭圆 55"/>
          <p:cNvSpPr>
            <a:spLocks noChangeArrowheads="1"/>
          </p:cNvSpPr>
          <p:nvPr/>
        </p:nvSpPr>
        <p:spPr bwMode="auto">
          <a:xfrm>
            <a:off x="8345489" y="1876425"/>
            <a:ext cx="1062037" cy="330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8" name="Text Box 7"/>
          <p:cNvSpPr txBox="1">
            <a:spLocks noChangeArrowheads="1"/>
          </p:cNvSpPr>
          <p:nvPr/>
        </p:nvSpPr>
        <p:spPr bwMode="auto">
          <a:xfrm>
            <a:off x="8604251" y="1768475"/>
            <a:ext cx="10969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9" name="椭圆 58"/>
          <p:cNvSpPr>
            <a:spLocks noChangeArrowheads="1"/>
          </p:cNvSpPr>
          <p:nvPr/>
        </p:nvSpPr>
        <p:spPr bwMode="auto">
          <a:xfrm>
            <a:off x="8343900" y="2582864"/>
            <a:ext cx="1049338" cy="331787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0" name="Text Box 7"/>
          <p:cNvSpPr txBox="1">
            <a:spLocks noChangeArrowheads="1"/>
          </p:cNvSpPr>
          <p:nvPr/>
        </p:nvSpPr>
        <p:spPr bwMode="auto">
          <a:xfrm>
            <a:off x="8631238" y="2481263"/>
            <a:ext cx="10842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1" name="Text Box 9"/>
          <p:cNvSpPr txBox="1">
            <a:spLocks noChangeArrowheads="1"/>
          </p:cNvSpPr>
          <p:nvPr/>
        </p:nvSpPr>
        <p:spPr bwMode="auto">
          <a:xfrm>
            <a:off x="6858000" y="2132014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2" name="Text Box 9"/>
          <p:cNvSpPr txBox="1">
            <a:spLocks noChangeArrowheads="1"/>
          </p:cNvSpPr>
          <p:nvPr/>
        </p:nvSpPr>
        <p:spPr bwMode="auto">
          <a:xfrm rot="5400000">
            <a:off x="6961982" y="2871343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云形 53"/>
          <p:cNvSpPr/>
          <p:nvPr/>
        </p:nvSpPr>
        <p:spPr bwMode="auto">
          <a:xfrm>
            <a:off x="8377238" y="3357563"/>
            <a:ext cx="1052512" cy="450850"/>
          </a:xfrm>
          <a:prstGeom prst="cloud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4" name="Text Box 7"/>
          <p:cNvSpPr txBox="1">
            <a:spLocks noChangeArrowheads="1"/>
          </p:cNvSpPr>
          <p:nvPr/>
        </p:nvSpPr>
        <p:spPr bwMode="auto">
          <a:xfrm>
            <a:off x="8586788" y="3355975"/>
            <a:ext cx="10525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7065" name="组合 65"/>
          <p:cNvGrpSpPr/>
          <p:nvPr/>
        </p:nvGrpSpPr>
        <p:grpSpPr bwMode="auto">
          <a:xfrm>
            <a:off x="6794500" y="3343274"/>
            <a:ext cx="635000" cy="505716"/>
            <a:chOff x="1121016" y="3115372"/>
            <a:chExt cx="633719" cy="505069"/>
          </a:xfrm>
        </p:grpSpPr>
        <p:sp>
          <p:nvSpPr>
            <p:cNvPr id="57" name="云形 56"/>
            <p:cNvSpPr/>
            <p:nvPr/>
          </p:nvSpPr>
          <p:spPr bwMode="auto">
            <a:xfrm>
              <a:off x="1121016" y="3155009"/>
              <a:ext cx="627382" cy="450273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67" name="Text Box 7"/>
            <p:cNvSpPr txBox="1">
              <a:spLocks noChangeArrowheads="1"/>
            </p:cNvSpPr>
            <p:nvPr/>
          </p:nvSpPr>
          <p:spPr bwMode="auto">
            <a:xfrm>
              <a:off x="1223515" y="3115372"/>
              <a:ext cx="531220" cy="50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</p:grpSp>
      <p:sp>
        <p:nvSpPr>
          <p:cNvPr id="87068" name="Text Box 7"/>
          <p:cNvSpPr txBox="1">
            <a:spLocks noChangeArrowheads="1"/>
          </p:cNvSpPr>
          <p:nvPr/>
        </p:nvSpPr>
        <p:spPr bwMode="auto">
          <a:xfrm>
            <a:off x="2516189" y="1854200"/>
            <a:ext cx="4270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9" name="右箭头 43"/>
          <p:cNvSpPr>
            <a:spLocks noChangeArrowheads="1"/>
          </p:cNvSpPr>
          <p:nvPr/>
        </p:nvSpPr>
        <p:spPr bwMode="auto">
          <a:xfrm>
            <a:off x="4210051" y="1947863"/>
            <a:ext cx="428625" cy="220662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0" name="右箭头 44"/>
          <p:cNvSpPr>
            <a:spLocks noChangeArrowheads="1"/>
          </p:cNvSpPr>
          <p:nvPr/>
        </p:nvSpPr>
        <p:spPr bwMode="auto">
          <a:xfrm>
            <a:off x="4224339" y="2679701"/>
            <a:ext cx="428625" cy="220663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1" name="Text Box 9"/>
          <p:cNvSpPr txBox="1">
            <a:spLocks noChangeArrowheads="1"/>
          </p:cNvSpPr>
          <p:nvPr/>
        </p:nvSpPr>
        <p:spPr bwMode="auto">
          <a:xfrm>
            <a:off x="5145088" y="2157414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2" name="Text Box 9"/>
          <p:cNvSpPr txBox="1">
            <a:spLocks noChangeArrowheads="1"/>
          </p:cNvSpPr>
          <p:nvPr/>
        </p:nvSpPr>
        <p:spPr bwMode="auto">
          <a:xfrm rot="5400000">
            <a:off x="5214145" y="2876105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3" name="Text Box 7"/>
          <p:cNvSpPr txBox="1">
            <a:spLocks noChangeArrowheads="1"/>
          </p:cNvSpPr>
          <p:nvPr/>
        </p:nvSpPr>
        <p:spPr bwMode="auto">
          <a:xfrm>
            <a:off x="4184651" y="3362325"/>
            <a:ext cx="3603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grpSp>
        <p:nvGrpSpPr>
          <p:cNvPr id="87074" name="组合 48"/>
          <p:cNvGrpSpPr/>
          <p:nvPr/>
        </p:nvGrpSpPr>
        <p:grpSpPr bwMode="auto">
          <a:xfrm>
            <a:off x="3055938" y="1828802"/>
            <a:ext cx="1193800" cy="505716"/>
            <a:chOff x="2753059" y="1428467"/>
            <a:chExt cx="747087" cy="453144"/>
          </a:xfrm>
        </p:grpSpPr>
        <p:sp>
          <p:nvSpPr>
            <p:cNvPr id="87075" name="椭圆 49"/>
            <p:cNvSpPr>
              <a:spLocks noChangeArrowheads="1"/>
            </p:cNvSpPr>
            <p:nvPr/>
          </p:nvSpPr>
          <p:spPr bwMode="auto">
            <a:xfrm>
              <a:off x="2753059" y="1503863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76" name="Text Box 7"/>
            <p:cNvSpPr txBox="1">
              <a:spLocks noChangeArrowheads="1"/>
            </p:cNvSpPr>
            <p:nvPr/>
          </p:nvSpPr>
          <p:spPr bwMode="auto">
            <a:xfrm>
              <a:off x="2892750" y="1428467"/>
              <a:ext cx="607396" cy="45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221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077" name="组合 51"/>
          <p:cNvGrpSpPr/>
          <p:nvPr/>
        </p:nvGrpSpPr>
        <p:grpSpPr bwMode="auto">
          <a:xfrm>
            <a:off x="3082926" y="2508250"/>
            <a:ext cx="1108075" cy="505716"/>
            <a:chOff x="2753059" y="2037141"/>
            <a:chExt cx="712726" cy="418615"/>
          </a:xfrm>
        </p:grpSpPr>
        <p:sp>
          <p:nvSpPr>
            <p:cNvPr id="87078" name="椭圆 52"/>
            <p:cNvSpPr>
              <a:spLocks noChangeArrowheads="1"/>
            </p:cNvSpPr>
            <p:nvPr/>
          </p:nvSpPr>
          <p:spPr bwMode="auto">
            <a:xfrm>
              <a:off x="2753059" y="2097408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79" name="Text Box 7"/>
            <p:cNvSpPr txBox="1">
              <a:spLocks noChangeArrowheads="1"/>
            </p:cNvSpPr>
            <p:nvPr/>
          </p:nvSpPr>
          <p:spPr bwMode="auto">
            <a:xfrm>
              <a:off x="2838051" y="2037141"/>
              <a:ext cx="627734" cy="41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239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80" name="椭圆 55"/>
          <p:cNvSpPr>
            <a:spLocks noChangeArrowheads="1"/>
          </p:cNvSpPr>
          <p:nvPr/>
        </p:nvSpPr>
        <p:spPr bwMode="auto">
          <a:xfrm>
            <a:off x="4813300" y="1892300"/>
            <a:ext cx="1060450" cy="330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1" name="Text Box 7"/>
          <p:cNvSpPr txBox="1">
            <a:spLocks noChangeArrowheads="1"/>
          </p:cNvSpPr>
          <p:nvPr/>
        </p:nvSpPr>
        <p:spPr bwMode="auto">
          <a:xfrm>
            <a:off x="5072063" y="1784350"/>
            <a:ext cx="10969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2" name="椭圆 58"/>
          <p:cNvSpPr>
            <a:spLocks noChangeArrowheads="1"/>
          </p:cNvSpPr>
          <p:nvPr/>
        </p:nvSpPr>
        <p:spPr bwMode="auto">
          <a:xfrm>
            <a:off x="4811714" y="2598739"/>
            <a:ext cx="1049337" cy="331787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3" name="Text Box 7"/>
          <p:cNvSpPr txBox="1">
            <a:spLocks noChangeArrowheads="1"/>
          </p:cNvSpPr>
          <p:nvPr/>
        </p:nvSpPr>
        <p:spPr bwMode="auto">
          <a:xfrm>
            <a:off x="5099051" y="2497138"/>
            <a:ext cx="1084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4" name="Text Box 9"/>
          <p:cNvSpPr txBox="1">
            <a:spLocks noChangeArrowheads="1"/>
          </p:cNvSpPr>
          <p:nvPr/>
        </p:nvSpPr>
        <p:spPr bwMode="auto">
          <a:xfrm>
            <a:off x="3325813" y="2147889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5" name="Text Box 9"/>
          <p:cNvSpPr txBox="1">
            <a:spLocks noChangeArrowheads="1"/>
          </p:cNvSpPr>
          <p:nvPr/>
        </p:nvSpPr>
        <p:spPr bwMode="auto">
          <a:xfrm rot="5400000">
            <a:off x="3430589" y="2887218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云形 76"/>
          <p:cNvSpPr/>
          <p:nvPr/>
        </p:nvSpPr>
        <p:spPr bwMode="auto">
          <a:xfrm>
            <a:off x="4845051" y="3373438"/>
            <a:ext cx="1052513" cy="450850"/>
          </a:xfrm>
          <a:prstGeom prst="cloud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7087" name="组合 65"/>
          <p:cNvGrpSpPr/>
          <p:nvPr/>
        </p:nvGrpSpPr>
        <p:grpSpPr bwMode="auto">
          <a:xfrm>
            <a:off x="3260725" y="3359149"/>
            <a:ext cx="635000" cy="505716"/>
            <a:chOff x="1121016" y="3115372"/>
            <a:chExt cx="633719" cy="505069"/>
          </a:xfrm>
        </p:grpSpPr>
        <p:sp>
          <p:nvSpPr>
            <p:cNvPr id="79" name="云形 78"/>
            <p:cNvSpPr/>
            <p:nvPr/>
          </p:nvSpPr>
          <p:spPr bwMode="auto">
            <a:xfrm>
              <a:off x="1121016" y="3155009"/>
              <a:ext cx="627382" cy="450273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89" name="Text Box 7"/>
            <p:cNvSpPr txBox="1">
              <a:spLocks noChangeArrowheads="1"/>
            </p:cNvSpPr>
            <p:nvPr/>
          </p:nvSpPr>
          <p:spPr bwMode="auto">
            <a:xfrm>
              <a:off x="1223515" y="3115372"/>
              <a:ext cx="531220" cy="50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</p:grpSp>
      <p:sp>
        <p:nvSpPr>
          <p:cNvPr id="87090" name="Text Box 7"/>
          <p:cNvSpPr txBox="1">
            <a:spLocks noChangeArrowheads="1"/>
          </p:cNvSpPr>
          <p:nvPr/>
        </p:nvSpPr>
        <p:spPr bwMode="auto">
          <a:xfrm>
            <a:off x="5084764" y="3325813"/>
            <a:ext cx="1050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042" grpId="0"/>
      <p:bldP spid="6" grpId="0"/>
      <p:bldP spid="87045" grpId="0"/>
      <p:bldP spid="87046" grpId="0" animBg="1"/>
      <p:bldP spid="87047" grpId="0" animBg="1"/>
      <p:bldP spid="87048" grpId="0"/>
      <p:bldP spid="87049" grpId="0"/>
      <p:bldP spid="87050" grpId="0"/>
      <p:bldP spid="87057" grpId="0" animBg="1"/>
      <p:bldP spid="87058" grpId="0"/>
      <p:bldP spid="87059" grpId="0" animBg="1"/>
      <p:bldP spid="87060" grpId="0"/>
      <p:bldP spid="87061" grpId="0"/>
      <p:bldP spid="87062" grpId="0"/>
      <p:bldP spid="54" grpId="0" animBg="1"/>
      <p:bldP spid="87064" grpId="0"/>
      <p:bldP spid="87068" grpId="0"/>
      <p:bldP spid="87069" grpId="0" animBg="1"/>
      <p:bldP spid="87070" grpId="0" animBg="1"/>
      <p:bldP spid="87071" grpId="0"/>
      <p:bldP spid="87072" grpId="0"/>
      <p:bldP spid="87073" grpId="0"/>
      <p:bldP spid="87080" grpId="0" animBg="1"/>
      <p:bldP spid="87081" grpId="0"/>
      <p:bldP spid="87082" grpId="0" animBg="1"/>
      <p:bldP spid="87083" grpId="0"/>
      <p:bldP spid="87084" grpId="0"/>
      <p:bldP spid="87085" grpId="0"/>
      <p:bldP spid="77" grpId="0" animBg="1"/>
      <p:bldP spid="870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9"/>
          <p:cNvSpPr txBox="1">
            <a:spLocks noChangeArrowheads="1"/>
          </p:cNvSpPr>
          <p:nvPr/>
        </p:nvSpPr>
        <p:spPr bwMode="auto">
          <a:xfrm>
            <a:off x="4309896" y="2079625"/>
            <a:ext cx="15843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196+226=?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6" name="Text Box 10"/>
          <p:cNvSpPr txBox="1">
            <a:spLocks noChangeArrowheads="1"/>
          </p:cNvSpPr>
          <p:nvPr/>
        </p:nvSpPr>
        <p:spPr bwMode="auto">
          <a:xfrm>
            <a:off x="3855870" y="4067175"/>
            <a:ext cx="48958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答：这两个旅行团同时看巨幕电影坐得下。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60400" y="1325860"/>
            <a:ext cx="967232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如果两个旅行团分别有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名和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226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名团员，这两个旅行团同时看巨幕电影能坐下吗？</a:t>
            </a:r>
          </a:p>
        </p:txBody>
      </p:sp>
      <p:sp>
        <p:nvSpPr>
          <p:cNvPr id="88068" name="Text Box 9"/>
          <p:cNvSpPr txBox="1">
            <a:spLocks noChangeArrowheads="1"/>
          </p:cNvSpPr>
          <p:nvPr/>
        </p:nvSpPr>
        <p:spPr bwMode="auto">
          <a:xfrm>
            <a:off x="4160671" y="3419475"/>
            <a:ext cx="49371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所以196+226一定小于430，坐得下。</a:t>
            </a:r>
          </a:p>
        </p:txBody>
      </p:sp>
      <p:sp>
        <p:nvSpPr>
          <p:cNvPr id="6" name="下箭头 5"/>
          <p:cNvSpPr/>
          <p:nvPr/>
        </p:nvSpPr>
        <p:spPr bwMode="auto">
          <a:xfrm>
            <a:off x="4587707" y="2576513"/>
            <a:ext cx="179388" cy="41116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4309896" y="2874963"/>
            <a:ext cx="765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4962357" y="2889250"/>
            <a:ext cx="7635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4767096" y="2890838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411620" y="2889250"/>
            <a:ext cx="9509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=430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5163970" y="2592388"/>
            <a:ext cx="177800" cy="41116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/>
      <p:bldP spid="88066" grpId="0"/>
      <p:bldP spid="88068" grpId="0"/>
      <p:bldP spid="6" grpId="0" animBg="1"/>
      <p:bldP spid="88070" grpId="0"/>
      <p:bldP spid="88071" grpId="0"/>
      <p:bldP spid="88072" grpId="0"/>
      <p:bldP spid="8807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2"/>
          <p:cNvSpPr>
            <a:spLocks noChangeArrowheads="1"/>
          </p:cNvSpPr>
          <p:nvPr/>
        </p:nvSpPr>
        <p:spPr bwMode="auto">
          <a:xfrm>
            <a:off x="660400" y="1130300"/>
            <a:ext cx="1127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填空。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哪一位上相加满十，要向（   ）位进（   ）；哪一位上不够减，要从（   ）位退（   ）再减 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）写出下面的近似数。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501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298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691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325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487672" y="3069292"/>
            <a:ext cx="71707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前一  ，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；前一  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  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根据运算法则进行填空；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）本题考查“用估算解决问题”知识进行，近似数要明白“四舍五入”的概念。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1"/>
          <p:cNvSpPr>
            <a:spLocks noChangeArrowheads="1"/>
          </p:cNvSpPr>
          <p:nvPr/>
        </p:nvSpPr>
        <p:spPr bwMode="auto">
          <a:xfrm>
            <a:off x="650876" y="1119169"/>
            <a:ext cx="1086802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 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）一台电话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元，一台风扇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元，一个电子手表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元够买吗？（   ）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、不够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、不多不少，刚刚够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、够买，而且还有剩钱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）现在这台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比原来的价格便宜（      ）钱。 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1140" name="对象 2"/>
          <p:cNvGraphicFramePr>
            <a:graphicFrameLocks noChangeAspect="1"/>
          </p:cNvGraphicFramePr>
          <p:nvPr/>
        </p:nvGraphicFramePr>
        <p:xfrm>
          <a:off x="7936548" y="2675256"/>
          <a:ext cx="18208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r:id="rId4" imgW="1828800" imgH="609600" progId="Paint.Picture">
                  <p:embed/>
                </p:oleObj>
              </mc:Choice>
              <mc:Fallback>
                <p:oleObj r:id="rId4" imgW="1828800" imgH="609600" progId="Paint.Picture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548" y="2675256"/>
                        <a:ext cx="18208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1142" name="对象 4"/>
          <p:cNvGraphicFramePr>
            <a:graphicFrameLocks noChangeAspect="1"/>
          </p:cNvGraphicFramePr>
          <p:nvPr/>
        </p:nvGraphicFramePr>
        <p:xfrm>
          <a:off x="10042048" y="2759394"/>
          <a:ext cx="11922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r:id="rId6" imgW="762000" imgH="333375" progId="Paint.Picture">
                  <p:embed/>
                </p:oleObj>
              </mc:Choice>
              <mc:Fallback>
                <p:oleObj r:id="rId6" imgW="762000" imgH="333375" progId="Paint.Picture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2048" y="2759394"/>
                        <a:ext cx="119221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650876" y="3637618"/>
            <a:ext cx="7677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）三种物品的价格相加。计算后即可得到答案。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620-489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，计算结果是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矩形 98307"/>
          <p:cNvSpPr>
            <a:spLocks noChangeArrowheads="1"/>
          </p:cNvSpPr>
          <p:nvPr/>
        </p:nvSpPr>
        <p:spPr bwMode="auto">
          <a:xfrm>
            <a:off x="660400" y="1192987"/>
            <a:ext cx="7118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375+168=                                709-425=         </a:t>
            </a: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376+589=                                603-497=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85470" y="3220542"/>
            <a:ext cx="1112901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106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本题应该根据笔算法则：笔算加、减法时，各位要对齐；哪一位上相加满十，要向前一位进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；哪一位上不够减，要从前一位退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再减。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1"/>
          <p:cNvSpPr>
            <a:spLocks noChangeArrowheads="1"/>
          </p:cNvSpPr>
          <p:nvPr/>
        </p:nvSpPr>
        <p:spPr bwMode="auto">
          <a:xfrm>
            <a:off x="660400" y="1160443"/>
            <a:ext cx="7400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60+34=           80-24=          420-250=       700+200= 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356+248≈       732-258≈       342+258=      655-274≈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88963" y="2764790"/>
            <a:ext cx="74723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390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注意其中有几道要用估算知识。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1"/>
          <p:cNvSpPr>
            <a:spLocks noChangeArrowheads="1"/>
          </p:cNvSpPr>
          <p:nvPr/>
        </p:nvSpPr>
        <p:spPr bwMode="auto">
          <a:xfrm>
            <a:off x="660400" y="1252220"/>
            <a:ext cx="72009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人，四年级有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人，三、四年级一共有多少人？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660400" y="1879600"/>
            <a:ext cx="7546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203+279=482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答：三、四年级一共有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根据题意，要求一共多少人用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203+279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，注意单位和答。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660400" y="1284829"/>
            <a:ext cx="10985640" cy="30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、学习几百几十加减几百几十，能正确进行计算，掌握笔算方法；体会估算在日常生活中的应用，增强估算的意识及能力，并能结合具体情境进行估算。</a:t>
            </a:r>
          </a:p>
          <a:p>
            <a:pPr>
              <a:lnSpc>
                <a:spcPct val="2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、培养学生的计算能力，让学生在解决简单的实际问题的过程中，进一步体验数学与生活的密切联系，增强应用数学的意识。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Oval 1368"/>
          <p:cNvSpPr>
            <a:spLocks noChangeArrowheads="1"/>
          </p:cNvSpPr>
          <p:nvPr/>
        </p:nvSpPr>
        <p:spPr bwMode="auto">
          <a:xfrm>
            <a:off x="1957389" y="1978025"/>
            <a:ext cx="7489825" cy="2655888"/>
          </a:xfrm>
          <a:prstGeom prst="ellipse">
            <a:avLst/>
          </a:prstGeom>
          <a:gradFill rotWithShape="1">
            <a:gsLst>
              <a:gs pos="0">
                <a:schemeClr val="folHlink">
                  <a:alpha val="59998"/>
                </a:schemeClr>
              </a:gs>
              <a:gs pos="100000">
                <a:srgbClr val="84B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56" name="Oval 1363"/>
          <p:cNvSpPr>
            <a:spLocks noChangeArrowheads="1"/>
          </p:cNvSpPr>
          <p:nvPr/>
        </p:nvSpPr>
        <p:spPr bwMode="auto">
          <a:xfrm>
            <a:off x="6945313" y="3732214"/>
            <a:ext cx="2182812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57" name="Oval 1254"/>
          <p:cNvSpPr>
            <a:spLocks noChangeArrowheads="1"/>
          </p:cNvSpPr>
          <p:nvPr/>
        </p:nvSpPr>
        <p:spPr bwMode="auto">
          <a:xfrm>
            <a:off x="5702301" y="2373314"/>
            <a:ext cx="2182813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58" name="Oval 1339"/>
          <p:cNvSpPr>
            <a:spLocks noChangeArrowheads="1"/>
          </p:cNvSpPr>
          <p:nvPr/>
        </p:nvSpPr>
        <p:spPr bwMode="auto">
          <a:xfrm>
            <a:off x="2255838" y="3732214"/>
            <a:ext cx="2182812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40"/>
          <p:cNvSpPr/>
          <p:nvPr/>
        </p:nvSpPr>
        <p:spPr bwMode="auto">
          <a:xfrm flipH="1">
            <a:off x="3486150" y="2587625"/>
            <a:ext cx="1301750" cy="1163638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341"/>
          <p:cNvSpPr/>
          <p:nvPr/>
        </p:nvSpPr>
        <p:spPr bwMode="auto">
          <a:xfrm>
            <a:off x="6645275" y="2547938"/>
            <a:ext cx="1303338" cy="1162050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61" name="Group 1342"/>
          <p:cNvGrpSpPr/>
          <p:nvPr/>
        </p:nvGrpSpPr>
        <p:grpSpPr bwMode="auto">
          <a:xfrm>
            <a:off x="7304089" y="2881613"/>
            <a:ext cx="2143125" cy="1500032"/>
            <a:chOff x="0" y="-91"/>
            <a:chExt cx="2988" cy="1039"/>
          </a:xfrm>
        </p:grpSpPr>
        <p:sp>
          <p:nvSpPr>
            <p:cNvPr id="100362" name="Oval 1343"/>
            <p:cNvSpPr>
              <a:spLocks noChangeArrowheads="1"/>
            </p:cNvSpPr>
            <p:nvPr/>
          </p:nvSpPr>
          <p:spPr bwMode="auto">
            <a:xfrm>
              <a:off x="0" y="230"/>
              <a:ext cx="2988" cy="540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63" name="AutoShape 1344"/>
            <p:cNvSpPr>
              <a:spLocks noChangeArrowheads="1"/>
            </p:cNvSpPr>
            <p:nvPr/>
          </p:nvSpPr>
          <p:spPr bwMode="auto">
            <a:xfrm rot="16200000" flipV="1">
              <a:off x="1197" y="-236"/>
              <a:ext cx="589" cy="108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64" name="AutoShape 1345"/>
            <p:cNvSpPr>
              <a:spLocks noChangeArrowheads="1"/>
            </p:cNvSpPr>
            <p:nvPr/>
          </p:nvSpPr>
          <p:spPr bwMode="auto">
            <a:xfrm rot="5400000">
              <a:off x="1248" y="159"/>
              <a:ext cx="492" cy="108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65" name="Group 1346"/>
            <p:cNvGrpSpPr/>
            <p:nvPr/>
          </p:nvGrpSpPr>
          <p:grpSpPr bwMode="auto">
            <a:xfrm>
              <a:off x="974" y="129"/>
              <a:ext cx="1087" cy="715"/>
              <a:chOff x="229" y="2"/>
              <a:chExt cx="423" cy="584"/>
            </a:xfrm>
          </p:grpSpPr>
          <p:sp>
            <p:nvSpPr>
              <p:cNvPr id="100366" name="AutoShape 1347"/>
              <p:cNvSpPr>
                <a:spLocks noChangeArrowheads="1"/>
              </p:cNvSpPr>
              <p:nvPr/>
            </p:nvSpPr>
            <p:spPr bwMode="auto">
              <a:xfrm rot="5400000">
                <a:off x="233" y="166"/>
                <a:ext cx="416" cy="423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67" name="AutoShape 1348"/>
              <p:cNvSpPr>
                <a:spLocks noChangeArrowheads="1"/>
              </p:cNvSpPr>
              <p:nvPr/>
            </p:nvSpPr>
            <p:spPr bwMode="auto">
              <a:xfrm rot="16200000" flipV="1">
                <a:off x="356" y="-125"/>
                <a:ext cx="170" cy="423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68" name="Oval 1349"/>
            <p:cNvSpPr>
              <a:spLocks noChangeArrowheads="1"/>
            </p:cNvSpPr>
            <p:nvPr/>
          </p:nvSpPr>
          <p:spPr bwMode="auto">
            <a:xfrm>
              <a:off x="744" y="-91"/>
              <a:ext cx="1501" cy="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369" name="Oval 1351"/>
          <p:cNvSpPr>
            <a:spLocks noChangeArrowheads="1"/>
          </p:cNvSpPr>
          <p:nvPr/>
        </p:nvSpPr>
        <p:spPr bwMode="auto">
          <a:xfrm rot="790353">
            <a:off x="7229475" y="2663250"/>
            <a:ext cx="236538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70" name="Oval 1360"/>
          <p:cNvSpPr>
            <a:spLocks noChangeArrowheads="1"/>
          </p:cNvSpPr>
          <p:nvPr/>
        </p:nvSpPr>
        <p:spPr bwMode="auto">
          <a:xfrm rot="20809647" flipH="1">
            <a:off x="3916364" y="2618006"/>
            <a:ext cx="236537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308"/>
          <p:cNvSpPr/>
          <p:nvPr/>
        </p:nvSpPr>
        <p:spPr bwMode="auto">
          <a:xfrm flipH="1">
            <a:off x="5776913" y="2563814"/>
            <a:ext cx="1301750" cy="1163637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72" name="Oval 1253"/>
          <p:cNvSpPr>
            <a:spLocks noChangeArrowheads="1"/>
          </p:cNvSpPr>
          <p:nvPr/>
        </p:nvSpPr>
        <p:spPr bwMode="auto">
          <a:xfrm>
            <a:off x="3441701" y="2427289"/>
            <a:ext cx="2182813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286"/>
          <p:cNvSpPr/>
          <p:nvPr/>
        </p:nvSpPr>
        <p:spPr bwMode="auto">
          <a:xfrm>
            <a:off x="4330700" y="2560638"/>
            <a:ext cx="1301750" cy="1162050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74" name="Oval 1257"/>
          <p:cNvSpPr>
            <a:spLocks noChangeArrowheads="1"/>
          </p:cNvSpPr>
          <p:nvPr/>
        </p:nvSpPr>
        <p:spPr bwMode="auto">
          <a:xfrm>
            <a:off x="4651376" y="3732214"/>
            <a:ext cx="2182813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75" name="Group 1213"/>
          <p:cNvGrpSpPr/>
          <p:nvPr/>
        </p:nvGrpSpPr>
        <p:grpSpPr bwMode="auto">
          <a:xfrm>
            <a:off x="5019675" y="3036889"/>
            <a:ext cx="1416050" cy="1496772"/>
            <a:chOff x="0" y="-161"/>
            <a:chExt cx="2988" cy="1111"/>
          </a:xfrm>
        </p:grpSpPr>
        <p:sp>
          <p:nvSpPr>
            <p:cNvPr id="100376" name="Oval 1214"/>
            <p:cNvSpPr>
              <a:spLocks noChangeArrowheads="1"/>
            </p:cNvSpPr>
            <p:nvPr/>
          </p:nvSpPr>
          <p:spPr bwMode="auto">
            <a:xfrm>
              <a:off x="0" y="210"/>
              <a:ext cx="2988" cy="578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7" name="AutoShape 1215"/>
            <p:cNvSpPr>
              <a:spLocks noChangeArrowheads="1"/>
            </p:cNvSpPr>
            <p:nvPr/>
          </p:nvSpPr>
          <p:spPr bwMode="auto">
            <a:xfrm rot="16200000" flipV="1">
              <a:off x="1197" y="-513"/>
              <a:ext cx="589" cy="1644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8" name="AutoShape 1216"/>
            <p:cNvSpPr>
              <a:spLocks noChangeArrowheads="1"/>
            </p:cNvSpPr>
            <p:nvPr/>
          </p:nvSpPr>
          <p:spPr bwMode="auto">
            <a:xfrm rot="5400000">
              <a:off x="1248" y="-118"/>
              <a:ext cx="492" cy="1644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79" name="Group 1217"/>
            <p:cNvGrpSpPr/>
            <p:nvPr/>
          </p:nvGrpSpPr>
          <p:grpSpPr bwMode="auto">
            <a:xfrm>
              <a:off x="696" y="127"/>
              <a:ext cx="1644" cy="715"/>
              <a:chOff x="121" y="0"/>
              <a:chExt cx="640" cy="584"/>
            </a:xfrm>
          </p:grpSpPr>
          <p:sp>
            <p:nvSpPr>
              <p:cNvPr id="100380" name="AutoShape 1218"/>
              <p:cNvSpPr>
                <a:spLocks noChangeArrowheads="1"/>
              </p:cNvSpPr>
              <p:nvPr/>
            </p:nvSpPr>
            <p:spPr bwMode="auto">
              <a:xfrm rot="5400000">
                <a:off x="233" y="56"/>
                <a:ext cx="416" cy="640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81" name="AutoShape 1219"/>
              <p:cNvSpPr>
                <a:spLocks noChangeArrowheads="1"/>
              </p:cNvSpPr>
              <p:nvPr/>
            </p:nvSpPr>
            <p:spPr bwMode="auto">
              <a:xfrm rot="16200000" flipV="1">
                <a:off x="356" y="-235"/>
                <a:ext cx="170" cy="640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82" name="Oval 1220"/>
            <p:cNvSpPr>
              <a:spLocks noChangeArrowheads="1"/>
            </p:cNvSpPr>
            <p:nvPr/>
          </p:nvSpPr>
          <p:spPr bwMode="auto">
            <a:xfrm>
              <a:off x="744" y="-161"/>
              <a:ext cx="1501" cy="57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383" name="Group 1229"/>
          <p:cNvGrpSpPr/>
          <p:nvPr/>
        </p:nvGrpSpPr>
        <p:grpSpPr bwMode="auto">
          <a:xfrm>
            <a:off x="3851275" y="1627189"/>
            <a:ext cx="1416050" cy="1424063"/>
            <a:chOff x="0" y="-97"/>
            <a:chExt cx="938" cy="942"/>
          </a:xfrm>
        </p:grpSpPr>
        <p:sp>
          <p:nvSpPr>
            <p:cNvPr id="100384" name="Oval 1230"/>
            <p:cNvSpPr>
              <a:spLocks noChangeArrowheads="1"/>
            </p:cNvSpPr>
            <p:nvPr/>
          </p:nvSpPr>
          <p:spPr bwMode="auto">
            <a:xfrm>
              <a:off x="0" y="187"/>
              <a:ext cx="938" cy="51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85" name="AutoShape 1231"/>
            <p:cNvSpPr>
              <a:spLocks noChangeArrowheads="1"/>
            </p:cNvSpPr>
            <p:nvPr/>
          </p:nvSpPr>
          <p:spPr bwMode="auto">
            <a:xfrm rot="16200000" flipV="1">
              <a:off x="206" y="17"/>
              <a:ext cx="526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86" name="AutoShape 1232"/>
            <p:cNvSpPr>
              <a:spLocks noChangeArrowheads="1"/>
            </p:cNvSpPr>
            <p:nvPr/>
          </p:nvSpPr>
          <p:spPr bwMode="auto">
            <a:xfrm rot="5400000">
              <a:off x="250" y="368"/>
              <a:ext cx="438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87" name="Group 1233"/>
            <p:cNvGrpSpPr/>
            <p:nvPr/>
          </p:nvGrpSpPr>
          <p:grpSpPr bwMode="auto">
            <a:xfrm>
              <a:off x="216" y="112"/>
              <a:ext cx="516" cy="636"/>
              <a:chOff x="119" y="1"/>
              <a:chExt cx="641" cy="583"/>
            </a:xfrm>
          </p:grpSpPr>
          <p:sp>
            <p:nvSpPr>
              <p:cNvPr id="100388" name="AutoShape 1234"/>
              <p:cNvSpPr>
                <a:spLocks noChangeArrowheads="1"/>
              </p:cNvSpPr>
              <p:nvPr/>
            </p:nvSpPr>
            <p:spPr bwMode="auto">
              <a:xfrm rot="5400000">
                <a:off x="232" y="55"/>
                <a:ext cx="416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89" name="AutoShape 1235"/>
              <p:cNvSpPr>
                <a:spLocks noChangeArrowheads="1"/>
              </p:cNvSpPr>
              <p:nvPr/>
            </p:nvSpPr>
            <p:spPr bwMode="auto">
              <a:xfrm rot="16200000" flipV="1">
                <a:off x="355" y="-235"/>
                <a:ext cx="170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90" name="Oval 1236"/>
            <p:cNvSpPr>
              <a:spLocks noChangeArrowheads="1"/>
            </p:cNvSpPr>
            <p:nvPr/>
          </p:nvSpPr>
          <p:spPr bwMode="auto">
            <a:xfrm>
              <a:off x="233" y="-97"/>
              <a:ext cx="469" cy="51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391" name="Oval 1295"/>
          <p:cNvSpPr>
            <a:spLocks noChangeArrowheads="1"/>
          </p:cNvSpPr>
          <p:nvPr/>
        </p:nvSpPr>
        <p:spPr bwMode="auto">
          <a:xfrm rot="790353">
            <a:off x="4919664" y="2687856"/>
            <a:ext cx="238125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92" name="Group 1309"/>
          <p:cNvGrpSpPr/>
          <p:nvPr/>
        </p:nvGrpSpPr>
        <p:grpSpPr bwMode="auto">
          <a:xfrm>
            <a:off x="6149975" y="1616076"/>
            <a:ext cx="1416050" cy="1424063"/>
            <a:chOff x="0" y="-97"/>
            <a:chExt cx="938" cy="942"/>
          </a:xfrm>
        </p:grpSpPr>
        <p:sp>
          <p:nvSpPr>
            <p:cNvPr id="100393" name="Oval 1310"/>
            <p:cNvSpPr>
              <a:spLocks noChangeArrowheads="1"/>
            </p:cNvSpPr>
            <p:nvPr/>
          </p:nvSpPr>
          <p:spPr bwMode="auto">
            <a:xfrm>
              <a:off x="0" y="187"/>
              <a:ext cx="938" cy="51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94" name="AutoShape 1311"/>
            <p:cNvSpPr>
              <a:spLocks noChangeArrowheads="1"/>
            </p:cNvSpPr>
            <p:nvPr/>
          </p:nvSpPr>
          <p:spPr bwMode="auto">
            <a:xfrm rot="16200000" flipV="1">
              <a:off x="206" y="17"/>
              <a:ext cx="526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95" name="AutoShape 1312"/>
            <p:cNvSpPr>
              <a:spLocks noChangeArrowheads="1"/>
            </p:cNvSpPr>
            <p:nvPr/>
          </p:nvSpPr>
          <p:spPr bwMode="auto">
            <a:xfrm rot="5400000">
              <a:off x="250" y="368"/>
              <a:ext cx="438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96" name="Group 1313"/>
            <p:cNvGrpSpPr/>
            <p:nvPr/>
          </p:nvGrpSpPr>
          <p:grpSpPr bwMode="auto">
            <a:xfrm>
              <a:off x="216" y="112"/>
              <a:ext cx="516" cy="636"/>
              <a:chOff x="119" y="1"/>
              <a:chExt cx="641" cy="583"/>
            </a:xfrm>
          </p:grpSpPr>
          <p:sp>
            <p:nvSpPr>
              <p:cNvPr id="100397" name="AutoShape 1314"/>
              <p:cNvSpPr>
                <a:spLocks noChangeArrowheads="1"/>
              </p:cNvSpPr>
              <p:nvPr/>
            </p:nvSpPr>
            <p:spPr bwMode="auto">
              <a:xfrm rot="5400000">
                <a:off x="232" y="55"/>
                <a:ext cx="416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98" name="AutoShape 1315"/>
              <p:cNvSpPr>
                <a:spLocks noChangeArrowheads="1"/>
              </p:cNvSpPr>
              <p:nvPr/>
            </p:nvSpPr>
            <p:spPr bwMode="auto">
              <a:xfrm rot="16200000" flipV="1">
                <a:off x="355" y="-235"/>
                <a:ext cx="170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99" name="Oval 1316"/>
            <p:cNvSpPr>
              <a:spLocks noChangeArrowheads="1"/>
            </p:cNvSpPr>
            <p:nvPr/>
          </p:nvSpPr>
          <p:spPr bwMode="auto">
            <a:xfrm>
              <a:off x="233" y="-97"/>
              <a:ext cx="469" cy="51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400" name="Oval 1317"/>
          <p:cNvSpPr>
            <a:spLocks noChangeArrowheads="1"/>
          </p:cNvSpPr>
          <p:nvPr/>
        </p:nvSpPr>
        <p:spPr bwMode="auto">
          <a:xfrm rot="20809647" flipH="1">
            <a:off x="6257925" y="2658488"/>
            <a:ext cx="236538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01" name="Rectangle 1132"/>
          <p:cNvSpPr>
            <a:spLocks noChangeArrowheads="1"/>
          </p:cNvSpPr>
          <p:nvPr/>
        </p:nvSpPr>
        <p:spPr bwMode="auto">
          <a:xfrm>
            <a:off x="3846513" y="1992611"/>
            <a:ext cx="1447800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402" name="Group 1342"/>
          <p:cNvGrpSpPr/>
          <p:nvPr/>
        </p:nvGrpSpPr>
        <p:grpSpPr bwMode="auto">
          <a:xfrm>
            <a:off x="2154238" y="2924505"/>
            <a:ext cx="1955800" cy="1452233"/>
            <a:chOff x="0" y="-105"/>
            <a:chExt cx="2988" cy="1054"/>
          </a:xfrm>
        </p:grpSpPr>
        <p:sp>
          <p:nvSpPr>
            <p:cNvPr id="100403" name="Oval 1343"/>
            <p:cNvSpPr>
              <a:spLocks noChangeArrowheads="1"/>
            </p:cNvSpPr>
            <p:nvPr/>
          </p:nvSpPr>
          <p:spPr bwMode="auto">
            <a:xfrm>
              <a:off x="0" y="216"/>
              <a:ext cx="2988" cy="565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404" name="AutoShape 1344"/>
            <p:cNvSpPr>
              <a:spLocks noChangeArrowheads="1"/>
            </p:cNvSpPr>
            <p:nvPr/>
          </p:nvSpPr>
          <p:spPr bwMode="auto">
            <a:xfrm rot="16200000" flipV="1">
              <a:off x="1197" y="-287"/>
              <a:ext cx="589" cy="1190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405" name="AutoShape 1345"/>
            <p:cNvSpPr>
              <a:spLocks noChangeArrowheads="1"/>
            </p:cNvSpPr>
            <p:nvPr/>
          </p:nvSpPr>
          <p:spPr bwMode="auto">
            <a:xfrm rot="5400000">
              <a:off x="1248" y="108"/>
              <a:ext cx="492" cy="1190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406" name="Group 1346"/>
            <p:cNvGrpSpPr/>
            <p:nvPr/>
          </p:nvGrpSpPr>
          <p:grpSpPr bwMode="auto">
            <a:xfrm>
              <a:off x="920" y="127"/>
              <a:ext cx="1191" cy="714"/>
              <a:chOff x="208" y="0"/>
              <a:chExt cx="464" cy="583"/>
            </a:xfrm>
          </p:grpSpPr>
          <p:sp>
            <p:nvSpPr>
              <p:cNvPr id="100407" name="AutoShape 1347"/>
              <p:cNvSpPr>
                <a:spLocks noChangeArrowheads="1"/>
              </p:cNvSpPr>
              <p:nvPr/>
            </p:nvSpPr>
            <p:spPr bwMode="auto">
              <a:xfrm rot="5400000">
                <a:off x="232" y="143"/>
                <a:ext cx="416" cy="464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408" name="AutoShape 1348"/>
              <p:cNvSpPr>
                <a:spLocks noChangeArrowheads="1"/>
              </p:cNvSpPr>
              <p:nvPr/>
            </p:nvSpPr>
            <p:spPr bwMode="auto">
              <a:xfrm rot="16200000" flipV="1">
                <a:off x="355" y="-147"/>
                <a:ext cx="170" cy="464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409" name="Oval 1349"/>
            <p:cNvSpPr>
              <a:spLocks noChangeArrowheads="1"/>
            </p:cNvSpPr>
            <p:nvPr/>
          </p:nvSpPr>
          <p:spPr bwMode="auto">
            <a:xfrm>
              <a:off x="744" y="-105"/>
              <a:ext cx="1501" cy="56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410" name="AutoShape 1366"/>
          <p:cNvSpPr>
            <a:spLocks noChangeArrowheads="1"/>
          </p:cNvSpPr>
          <p:nvPr/>
        </p:nvSpPr>
        <p:spPr bwMode="auto">
          <a:xfrm rot="5400000">
            <a:off x="3554413" y="2709863"/>
            <a:ext cx="387350" cy="387350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1" name="AutoShape 1366"/>
          <p:cNvSpPr>
            <a:spLocks noChangeArrowheads="1"/>
          </p:cNvSpPr>
          <p:nvPr/>
        </p:nvSpPr>
        <p:spPr bwMode="auto">
          <a:xfrm rot="5400000" flipV="1">
            <a:off x="5180013" y="2654301"/>
            <a:ext cx="412750" cy="396875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2" name="AutoShape 1366"/>
          <p:cNvSpPr>
            <a:spLocks noChangeArrowheads="1"/>
          </p:cNvSpPr>
          <p:nvPr/>
        </p:nvSpPr>
        <p:spPr bwMode="auto">
          <a:xfrm rot="5400000">
            <a:off x="5881688" y="2709863"/>
            <a:ext cx="387350" cy="387350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3" name="AutoShape 1366"/>
          <p:cNvSpPr>
            <a:spLocks noChangeArrowheads="1"/>
          </p:cNvSpPr>
          <p:nvPr/>
        </p:nvSpPr>
        <p:spPr bwMode="auto">
          <a:xfrm rot="5400000" flipV="1">
            <a:off x="7496176" y="2687638"/>
            <a:ext cx="412750" cy="396875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4" name="Rectangle 1132"/>
          <p:cNvSpPr>
            <a:spLocks noChangeArrowheads="1"/>
          </p:cNvSpPr>
          <p:nvPr/>
        </p:nvSpPr>
        <p:spPr bwMode="auto">
          <a:xfrm>
            <a:off x="6175375" y="1965623"/>
            <a:ext cx="1449388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5" name="Rectangle 1132"/>
          <p:cNvSpPr>
            <a:spLocks noChangeArrowheads="1"/>
          </p:cNvSpPr>
          <p:nvPr/>
        </p:nvSpPr>
        <p:spPr bwMode="auto">
          <a:xfrm>
            <a:off x="4794251" y="3380879"/>
            <a:ext cx="1814513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相同数位对齐</a:t>
            </a:r>
            <a:endParaRPr lang="en-US" altLang="zh-CN" sz="2000" kern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从个位算起</a:t>
            </a:r>
            <a:endParaRPr lang="en-US" altLang="zh-CN" sz="2000" kern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6" name="Rectangle 1132"/>
          <p:cNvSpPr>
            <a:spLocks noChangeArrowheads="1"/>
          </p:cNvSpPr>
          <p:nvPr/>
        </p:nvSpPr>
        <p:spPr bwMode="auto">
          <a:xfrm>
            <a:off x="2370138" y="3222129"/>
            <a:ext cx="1879600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哪一位满十，</a:t>
            </a:r>
            <a:endParaRPr lang="en-US" altLang="zh-CN" sz="2000" kern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向前一位进</a:t>
            </a:r>
            <a:r>
              <a:rPr lang="en-US" altLang="zh-CN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5" name="Rectangle 1132"/>
          <p:cNvSpPr>
            <a:spLocks noChangeArrowheads="1"/>
          </p:cNvSpPr>
          <p:nvPr/>
        </p:nvSpPr>
        <p:spPr bwMode="auto">
          <a:xfrm>
            <a:off x="7566025" y="3019426"/>
            <a:ext cx="1854200" cy="18462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哪一位上不够</a:t>
            </a:r>
            <a:endParaRPr lang="en-US" altLang="zh-CN" sz="20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减，从前一位</a:t>
            </a:r>
            <a:endParaRPr lang="en-US" altLang="zh-CN" sz="20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退1，在本位</a:t>
            </a:r>
            <a:endParaRPr lang="en-US" altLang="zh-CN" sz="20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上加10再减。</a:t>
            </a:r>
          </a:p>
        </p:txBody>
      </p:sp>
      <p:sp>
        <p:nvSpPr>
          <p:cNvPr id="6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 animBg="1"/>
      <p:bldP spid="100357" grpId="0" animBg="1"/>
      <p:bldP spid="100358" grpId="0" animBg="1"/>
      <p:bldP spid="22" grpId="0" animBg="1"/>
      <p:bldP spid="23" grpId="0" animBg="1"/>
      <p:bldP spid="100369" grpId="0" animBg="1"/>
      <p:bldP spid="100370" grpId="0" animBg="1"/>
      <p:bldP spid="36" grpId="0" animBg="1"/>
      <p:bldP spid="100372" grpId="0" animBg="1"/>
      <p:bldP spid="41" grpId="0" animBg="1"/>
      <p:bldP spid="100374" grpId="0" animBg="1"/>
      <p:bldP spid="100391" grpId="0" animBg="1"/>
      <p:bldP spid="100400" grpId="0" animBg="1"/>
      <p:bldP spid="100401" grpId="0"/>
      <p:bldP spid="100410" grpId="0" animBg="1"/>
      <p:bldP spid="100411" grpId="0" animBg="1"/>
      <p:bldP spid="100412" grpId="0" animBg="1"/>
      <p:bldP spid="100413" grpId="0" animBg="1"/>
      <p:bldP spid="100414" grpId="0"/>
      <p:bldP spid="100415" grpId="0"/>
      <p:bldP spid="100416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60400" y="1326714"/>
          <a:ext cx="8325136" cy="420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2"/>
          <p:cNvSpPr>
            <a:spLocks noChangeArrowheads="1"/>
          </p:cNvSpPr>
          <p:nvPr/>
        </p:nvSpPr>
        <p:spPr bwMode="auto">
          <a:xfrm>
            <a:off x="660400" y="1144896"/>
            <a:ext cx="72056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图书借阅登记表。（单位：本）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234532" y="2205037"/>
          <a:ext cx="5722936" cy="3143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书名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总数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借出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还剩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儿童文学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245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少年文艺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904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856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名人故事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526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165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文本框 2"/>
          <p:cNvSpPr txBox="1">
            <a:spLocks noChangeArrowheads="1"/>
          </p:cNvSpPr>
          <p:nvPr/>
        </p:nvSpPr>
        <p:spPr bwMode="auto">
          <a:xfrm>
            <a:off x="571810" y="1381760"/>
            <a:ext cx="73072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借出的本数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还剩的本书，由此变换关系。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194844" y="2060575"/>
          <a:ext cx="5802312" cy="163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书名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总数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借出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还剩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儿童文学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245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158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少年文艺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904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48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856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名人故事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691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526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165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660400" y="1130300"/>
            <a:ext cx="73850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列式计算。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少多少？ 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的数是多少？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）被减数是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，减数是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，差是多少？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    　　　     　　　　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59890" y="3027681"/>
            <a:ext cx="95070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700-244=456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306+95=401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321-79=242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求一个数比另一个数少多少，用大数减小数，再据此变换方法即可。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2"/>
          <p:cNvSpPr>
            <a:spLocks noChangeArrowheads="1"/>
          </p:cNvSpPr>
          <p:nvPr/>
        </p:nvSpPr>
        <p:spPr bwMode="auto">
          <a:xfrm>
            <a:off x="565786" y="1205649"/>
            <a:ext cx="74580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水果店运进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千克荔枝，上午卖出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千克，还剩多少千克？</a:t>
            </a:r>
          </a:p>
        </p:txBody>
      </p:sp>
      <p:sp>
        <p:nvSpPr>
          <p:cNvPr id="106499" name="AutoShape 7" descr="data:image/jpeg;base64,/9j/4AAQSkZJRgABAQAAAQABAAD/2wBDAAgGBgcGBQgHBwcJCQgKDBQNDAsLDBkSEw8UHRofHh0aHBwgJC4nICIsIxwcKDcpLDAxNDQ0Hyc5PTgyPC4zNDL/2wBDAQkJCQwLDBgNDRgyIRwhMjIyMjIyMjIyMjIyMjIyMjIyMjIyMjIyMjIyMjIyMjIyMjIyMjIyMjIyMjIyMjIyMjL/wAARCADcAFUDASIAAhEBAxEB/8QAHAAAAgMAAwEAAAAAAAAAAAAAAAcEBQYBAgMI/8QAQBAAAQMDAQUECAMFBwUAAAAAAQACAwQFEQYSEyExQQdRYXEUIjKBkbHB0RVCoSNScrLhMzQ2YoKSonTC4vDx/8QAGgEAAgMBAQAAAAAAAAAAAAAAAAQCAwUGAf/EAC8RAAICAgEDAQUHBQAAAAAAAAABAgMEERIhMUFRMjNhgbEFEyIjcaHwFJHB0eH/2gAMAwEAAhEDEQA/AH+qTU98kstAx1NC2armfsQsecNGBkud4AD5K7WF17Wsp3ZdxMVOA0eMj8fJirtlxg2V2y4xbKS3dplxpbgIrxFBNTF2HPgYWuZ4gZ4jwTRgnjqYI54XtfFI0OY5pyHA8ivm6peX1D/A4W20VrxtlgbbLmHuowf2crRkxZ6EdW+XEJOjJafGbFacjT1NjfQo1FcKS404qKOpjniP5o3ZH9FJWgnvsPb2CEIQAIQhAAhCEACT3aDXGtudS2HLooJGtkcOQIBDR8d4fcmzWR1MsDo6WZsEjhjeFm0W+IHLPmlxr21Uli0vR0VIHHeVJkkkecvlfsnLnHqeKVytuD9BfJ24MW7Rt1H+rKlOjY/m3j3qtoq+Oa41FOzBMUe0XeOeITgq9P2mC2QxR0kbmmNp3hHruJGc55rNVUpt/AQjW5bKXR2nbZdmmWjulwoLjCP2rIpBxH7w4cvA8kz6Cklo6cRTVs9W4fnmDdr/AIgJLk1Om7vFW0bzhjstz1HVrvAhOW03OC8WyGtpz6kjeR5tPUHxBT2HOLXF90OY0l7PkmoQhPDYIQhAAhCEACWHbTI5lipdhxa4bxwI8mj6pnpW9tI2rVSNzgFkvH/YqMj3b+X1Kr/Y/t9RP6XttZvpbhu9ml2DHtH8xJHL3p9sm9I0/b5c52qZn6Nx9Fk209vh0eKeFhE7WcMcsD/4r2yTb7SVHx4xh0fwcfusrFyfvpzYu1xl+qKS5xtla5jhwKk6BvbrXeHWyofinqnYbnk2Toffy+C8a/2is/VtIeJGkhzTnI5jxXrm4TU14F+ThJSQ/kKm0veBfLDBVOI3wG7mHc8c/jwPvVytmMlJKSNSLUltAhCFI9BCEIAEr+2dubVS927m/wC1NBLXtiZtWalPhMP+I+yoyfdv5fUpv92/55FVYtYFsLLdVwTSvI2GOibtF3mO9MnSc23YaiE84pyceYH2KyfZfp2mrIKm4zvY2Ti1hd3Du/8Ae5aWwH0e53Wjzw9oe4/YrHrdcMlqC1v6lEotcZfqFf7RVFPxJV7X+0VRT8ypWdxWZouzy7eg3x9vkdiGrGG56SDl8RkfBNhfPbZZKeojqIXbMsbg9pHQg5CfFqr47pa6atj9maMPx3HqPcchPYNm4uD8DeJPacfQmIQhPjgIQhAAl92sxben6d3dI9vxYfsmCsZ2mRbzSwOPYqG/qHD6qjJ90yq/3bE1ojUEVJE+3TSiNxdtRknAdnp5rX0Eu71O054TxlufHH9EprdaJrxcmUcPDPF7sZ2R9+5Mllobpx1AY9vDXjaL3FxJGOp8Fh3V1VZSmn1fgWnvhv0L2v8AaKop+ZV7cPbKop+ZV1vcWmQnpk9mVz3tDU2x7vWgdvYx/ldz/X5pbPI2sZGcZwrjSFy/DNT0krnYilduZPJ3D54KMezhamFE+FiY7kIHJC3TXBCEIAFm9dw73R9aerNh/wAHBaRVeo6f0rTdyh6up348wM/RV2rcGvgQsW4NCM7OYoIbvVPlAy2Yt+AOPmVuNbPpqq2sdTtAMbwfofmlFT3l1h1DUSYcYZH5eG8x1BHxW1i1BQ3mjkjp6hsjyzi1p4jzB4jiuayo2xs5pbi9dSiMk6nH1LR8u/o4ZermAnzwqercWMe8N2iASG957lMt0u8toaecbiPdzUWo5lNye0mIye+pnKSwwU9SK6ofJNcHHafMXkAE9AP3emFYTR72Ms25GZ/NG8tcPIjktLZ7ZYKy6x2i5XwQXaZocyjibksyMtD3EbIcRx2c5XW76Vls97p6Oonb6LO71aojADB7RPcQOKnOq7SnJEp129JMZejKmrqtKUEtbVelT7BaZyMOeASAXD97ofEZ6q+WP0HLTx0tTQ0tWKqjBbU0k44byGQc8eDmuB8VsFsVtuKb7mnBtxW+4IQhTJguksYlhfG7k9paffwXdCAPknVNK6C8yRbJ2uDcd5BLfomtoXRjKOzNl2AZn+s92OZ6n6BZDtJpG2/WD5XNxGyr2j/C4h/1KZNjvQhtkbGOBAbjgudzZqMYwn7PXfyFsdLen4MoyI0N0rqJ3DZece4/YrtSwtqLrSQyexJOxrs9xcMrvfJB+PtqukoG18vsoz5HQztlZ7bHBw8wcrymalBMTsSjNr0ZjtNHUj+1mrssEs8T6q7CW4xho4simMm04kZAAHA8M5A6p9dodpN30nPAwtbMXBkbncMF/qc+71ld2urobjTsuVOItudg23AAO4dCefBZXtB1DFHanUFMXPldI0ve0eq3ZO1jPU5A5LetklW5GjZJKDZF0pQ3PTTNL097lL7hU088FS5z9s7ZdvGjI545JipQXrXEV5ktE8MMkM9DLvZNrGCeHLHTgU3Y3tlja9py1wBB8CoU2KUpJfzoRqmpOWjshCEwXAhCEAJbtntuakVLW/2kAfnxYcH9CEutP6vrLc6OhdA+qYSGRhh9cdw48CE9u0+3iq0/DUEZ3Muy7+F4wf1wlD2aWBlXqKeSoaCadxjAPf1+nxKyctQSmrFtd18/+iuvzHFGjuUdRNQx1MsWwGkcOvFR3SCWMOHPAymLfbIx1qmYMbT4zs+fRKeWp9E3U7ziHaEUp/dDj6rvc7gf4lm40JQ3XJaZTk1cZr4lvR3autu0KWcsa7iWEBzSe/BUStraqvGKicvG0XchwycnHvXV/NeRV7snrjvoKcpa1s82RtjBAHPmSnlpGs9O0rb5ScubEI3ebfV+iSCaXZlV7yyVVKTxhnyPJwz8wUzgy1br1GcSWp6NwhCFsGkCEIQBXX6g/E7FW0eMulicG/xcx+oCRemriyz6onikOx6U0Stz1IGHDz4A/FfQq+cu1Szutt2qZIcs3Uwnic3gQx/Hh5H5LPzqVYkn56f6F7vwzjNDLqLu6aIDayOiX9ypI31VXSSNBhnDmkHucqDR991Dd7g2haY5Ym8ZJXNIcB0HDgSfuthfbfLSCGZ7i5x9VxPfzH1WCq7Me/jOW2yGQ3OHLXYXtk1O2nJtl2k2JYHGNs7uRwcYd3HxWifX0ccW9fVwCPntbwY+axmpbQ06kLt5uo6xu8Y7GRt8iPr71XVenpqSifUO2tpmMgswDk9Ct7+khclOL1sZq+yLMqp5Fa/D57eO5uaC6Mu1RIaUE0kJwZSMbx/cPAfZMvsxqdi8VtMTgSwB4Hi13/klxZ6AW21U9Nj1mty/xceJWx0LUej6vo8nhIHxn3tP1ASdUoxvXHtsy65JXLj2HOhCFuGsCEIQAJddq1lbWW2Gs2eABp5T/ld7J9x+aYqhXe3x3W01NDJ7M0ZaD3HofccFVXQ5wcSFkeUWhI9kEEFE2ofUNG9Er2uz3ggfL5rb6rEFdRyshAzjab5jilJUXeo0bqOXfRP9HqHHeNbzjlb6rsDrnhkLRQa8tFc5kcVVtzPOGxhrtonywuay4ZDblGO03srhYnXp+Snudrp7xQ+jz5aWnaY9vNh7wqyGxXJxp4bhepqqhpnh8dOc4yOWclaSdm7qXDZLQ71gD3FeRTVeROMNRfRiEb7ak4RlpM4VhYpvRtQ26bOA2pZnyJx9VXrtE8xzRyDmx4d8DlVxemmUxemmfRAQurHB7A4ciMoXSG4dkIQgAQhCAEf21aZJLrhBHkTDejA5SNHrD3t4+5UvZJpJtXRS3VzA6V/BhI5Nz9cE/BPLU9nbfLFUUmAZcbcJPR45fHl70pNC3+PTstTY5DupGEljHcCWEkjzxktPdhZGenGLj14vr0/f99C6SjZp9mTdTW4wBsoHFh2XeR/qs4VsrpVxVrJA97dl4wTlY0gtcWnmDhY2JPcXH0FcyKU+S8nC4d7J8lyuDyKbFD6Btr97a6ST96Fjvi0IXhYH7enba7vpo/5QhdHF7imbkXtIsUIQpHoIQhAAkF24aTdTztvlIwtDiXuLeBB/N9Hf7k/VV6hs0V+stRQShv7RuWE/lcOR+nkSq7Y8ltd0QsjtdO4h+yTTNRfYpbncKueZjCWwxySuLRjrgnzV/qi2ihrmvYBsPGycdCP6fJVWkLu3SNVVacq3+jSxSOMIecbTSTw8wcg+QKvrtVx18D2mRrnn1m44nK5jKtayN8X/AI0U2KE6viZlCFweR8lcZY9tN/4Ztn/Sx/yhC9bEzd6ftzO6mj/lCF0UF+FG3H2UWCEKuprzS1U87I3gsiDcPz7WeHAd2eGV7KcYtRb6slssUKOK2nJwJOPLkVz6ZBgHbzk45dVID3JwFGkeQcg4XeSeMDG8b8VDknjPJ7fig9Qpe2PR34vSfi1LGDUN9vA/NyHxHDzAUTsi0nBNps10n94mJc4u5gDOB7vumtVCCohkgm2HxvaWuaTzCXsstXoueeJsc0lE79o2SKIv9UnmQOOQTgrK+0K5cNJbTfVIpaUJbfZlRe6H8Pu88A9nO00+BUBrDK9sbRlzyGjzPBSLjfKW61EW6375XZO1uHhuPEkYCtdJ219XqS3mSMiAP3pcRwIb/XA96z6IWSUYyi0/iZ9lf5ul2Y56eIQU0UI5RsDfgMIXqhdKaoKvp7PSU23uw/DxjBeTsjJOB3DJVghRcItptdUGiL6BBw4Hh4rkUMI5bWe/KkoUgIstDFJx2QTjHEqHJbtnOItryKtkIAzstM1p4xEeYKi1cQqaaSBz3sDxjaYcOHiCtYujo43e0xp8wouO1pnu0+jPnTV+i9UQSie1V09RCwlzYg71eYPAdOIHA8O4ph9nNHX1FOamqgkpThrHRPZsluPWOe/iefcmPuIQeETB/pC7tAAwAB5KpUrkm32KlWlJP0OUIQryw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65786" y="1790066"/>
            <a:ext cx="10953114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318-276=42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（千克）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答：还剩下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千克。</a:t>
            </a:r>
          </a:p>
          <a:p>
            <a:pPr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根据题意，求剩下的水果应该是用水果店运进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千克荔枝减去上午卖的：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318-276=42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（千克），注意单位和答。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4"/>
          <p:cNvSpPr txBox="1">
            <a:spLocks noChangeArrowheads="1"/>
          </p:cNvSpPr>
          <p:nvPr/>
        </p:nvSpPr>
        <p:spPr bwMode="auto">
          <a:xfrm>
            <a:off x="660400" y="1185863"/>
            <a:ext cx="71834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今天某家禽超市卖出商品的数量如下：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）今天共卖出鸡和鸭大约几百只？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）今天卖出的鸭比鹅少多少只？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）今天卖出的鸡、鸭、鹅大约几百只？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785" y="1878966"/>
            <a:ext cx="1141413" cy="1133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1472" y="1878965"/>
            <a:ext cx="1147762" cy="1133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235" y="1883728"/>
            <a:ext cx="1165225" cy="11287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8550" name="TextBox 1"/>
          <p:cNvSpPr txBox="1">
            <a:spLocks noChangeArrowheads="1"/>
          </p:cNvSpPr>
          <p:nvPr/>
        </p:nvSpPr>
        <p:spPr bwMode="auto">
          <a:xfrm>
            <a:off x="4163848" y="3053715"/>
            <a:ext cx="9048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</a:p>
        </p:txBody>
      </p:sp>
      <p:sp>
        <p:nvSpPr>
          <p:cNvPr id="108551" name="TextBox 7"/>
          <p:cNvSpPr txBox="1">
            <a:spLocks noChangeArrowheads="1"/>
          </p:cNvSpPr>
          <p:nvPr/>
        </p:nvSpPr>
        <p:spPr bwMode="auto">
          <a:xfrm>
            <a:off x="5602122" y="3041015"/>
            <a:ext cx="9064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</a:p>
        </p:txBody>
      </p:sp>
      <p:sp>
        <p:nvSpPr>
          <p:cNvPr id="108552" name="TextBox 8"/>
          <p:cNvSpPr txBox="1">
            <a:spLocks noChangeArrowheads="1"/>
          </p:cNvSpPr>
          <p:nvPr/>
        </p:nvSpPr>
        <p:spPr bwMode="auto">
          <a:xfrm>
            <a:off x="7013410" y="3044190"/>
            <a:ext cx="9048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文本框 2"/>
          <p:cNvSpPr txBox="1">
            <a:spLocks noChangeArrowheads="1"/>
          </p:cNvSpPr>
          <p:nvPr/>
        </p:nvSpPr>
        <p:spPr bwMode="auto">
          <a:xfrm>
            <a:off x="580074" y="1028700"/>
            <a:ext cx="1093882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答：今天共卖出鸡和鸭大约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506-485=21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答：今天卖出的鸭比鹅少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    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700+506≈1200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答：今天卖出的鸡、鸭、鹅大约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本题根据题意，鸡有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只，鸭子有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只，大鹅有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只，今天共卖出鸡和鸭大约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（只）；今天卖出的鸭比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鹅少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506-485=21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（只）；今天卖出的鸡、鸭、鹅大约几百只，先用鸡的只数加上鸭的只数，再加上鹅的只数即可：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700+506≈1200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（只）。</a:t>
            </a:r>
          </a:p>
          <a:p>
            <a:pPr eaLnBrk="0" hangingPunct="0">
              <a:lnSpc>
                <a:spcPct val="150000"/>
              </a:lnSpc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矩形 1"/>
          <p:cNvSpPr>
            <a:spLocks noChangeArrowheads="1"/>
          </p:cNvSpPr>
          <p:nvPr/>
        </p:nvSpPr>
        <p:spPr bwMode="auto">
          <a:xfrm>
            <a:off x="640557" y="1130300"/>
            <a:ext cx="76279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李叔叔购物。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）买一张桌子和一把椅子大约几百元？</a:t>
            </a:r>
          </a:p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）一台洗衣机比一张桌子大约贵几百元？</a:t>
            </a:r>
          </a:p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）准备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张百元钞票买这些东西够吗？</a:t>
            </a: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1618" name="图片 137"/>
          <p:cNvPicPr>
            <a:picLocks noChangeAspect="1" noChangeArrowheads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15285" r="30887" b="69643"/>
          <a:stretch>
            <a:fillRect/>
          </a:stretch>
        </p:blipFill>
        <p:spPr bwMode="auto">
          <a:xfrm>
            <a:off x="2811464" y="1874838"/>
            <a:ext cx="328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矩形 1"/>
          <p:cNvSpPr>
            <a:spLocks noChangeArrowheads="1"/>
          </p:cNvSpPr>
          <p:nvPr/>
        </p:nvSpPr>
        <p:spPr bwMode="auto">
          <a:xfrm>
            <a:off x="660400" y="1223646"/>
            <a:ext cx="10858500" cy="461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316+68≈370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答：买一张桌子和一把椅子大约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620-316≈300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答：一台洗衣机比一张桌子大约贵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316+68+620=1004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&gt;1000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答：准备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张百元钞票买这些东西不够。</a:t>
            </a:r>
          </a:p>
          <a:p>
            <a:pPr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本题根据题意，桌子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元，椅子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68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元，洗衣机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元，买一张桌子和一把椅子大约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316+68≈370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（元）；一台洗衣机比一张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桌子大约贵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620-316≈300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（元）；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316+68+620=1004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&gt;1000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，所以不够。</a:t>
            </a:r>
          </a:p>
          <a:p>
            <a:pPr>
              <a:lnSpc>
                <a:spcPct val="150000"/>
              </a:lnSpc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60400" y="1130300"/>
            <a:ext cx="1044302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学习重点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eaLnBrk="0" hangingPunct="0"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正确计算几百几十加减几百几十；掌握加、减法估算的方法。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学习难点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eaLnBrk="0" hangingPunct="0"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掌握几百几十加减几百几十口算和笔算的算法；培养学生的估算意识和解决问题的能力。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学习重难点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万以内加法和减法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 noChangeArrowheads="1"/>
          </p:cNvSpPr>
          <p:nvPr/>
        </p:nvSpPr>
        <p:spPr bwMode="auto">
          <a:xfrm>
            <a:off x="660400" y="1423987"/>
            <a:ext cx="6648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(1)280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里面包含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个十。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7827" name="标题 1"/>
          <p:cNvSpPr>
            <a:spLocks noGrp="1" noChangeArrowheads="1"/>
          </p:cNvSpPr>
          <p:nvPr/>
        </p:nvSpPr>
        <p:spPr bwMode="auto">
          <a:xfrm>
            <a:off x="660400" y="2006844"/>
            <a:ext cx="1462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口算。</a:t>
            </a:r>
          </a:p>
        </p:txBody>
      </p:sp>
      <p:sp>
        <p:nvSpPr>
          <p:cNvPr id="77828" name="标题 1"/>
          <p:cNvSpPr>
            <a:spLocks noGrp="1" noChangeArrowheads="1"/>
          </p:cNvSpPr>
          <p:nvPr/>
        </p:nvSpPr>
        <p:spPr bwMode="auto">
          <a:xfrm>
            <a:off x="688975" y="2603744"/>
            <a:ext cx="2689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85-23=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29" name="标题 1"/>
          <p:cNvSpPr>
            <a:spLocks noGrp="1" noChangeArrowheads="1"/>
          </p:cNvSpPr>
          <p:nvPr/>
        </p:nvSpPr>
        <p:spPr bwMode="auto">
          <a:xfrm>
            <a:off x="688974" y="3186356"/>
            <a:ext cx="3816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76+21=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0" name="标题 1"/>
          <p:cNvSpPr>
            <a:spLocks noGrp="1" noChangeArrowheads="1"/>
          </p:cNvSpPr>
          <p:nvPr/>
        </p:nvSpPr>
        <p:spPr bwMode="auto">
          <a:xfrm>
            <a:off x="688974" y="3768969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1" name="标题 1"/>
          <p:cNvSpPr>
            <a:spLocks noGrp="1" noChangeArrowheads="1"/>
          </p:cNvSpPr>
          <p:nvPr/>
        </p:nvSpPr>
        <p:spPr bwMode="auto">
          <a:xfrm>
            <a:off x="3489325" y="2597394"/>
            <a:ext cx="1703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2" name="标题 1"/>
          <p:cNvSpPr>
            <a:spLocks noGrp="1" noChangeArrowheads="1"/>
          </p:cNvSpPr>
          <p:nvPr/>
        </p:nvSpPr>
        <p:spPr bwMode="auto">
          <a:xfrm>
            <a:off x="3502024" y="3189531"/>
            <a:ext cx="1452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3" name="标题 1"/>
          <p:cNvSpPr>
            <a:spLocks noGrp="1" noChangeArrowheads="1"/>
          </p:cNvSpPr>
          <p:nvPr/>
        </p:nvSpPr>
        <p:spPr bwMode="auto">
          <a:xfrm>
            <a:off x="3516312" y="3746744"/>
            <a:ext cx="1450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92-34=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/>
      <p:bldP spid="77829" grpId="0"/>
      <p:bldP spid="77830" grpId="0"/>
      <p:bldP spid="77831" grpId="0"/>
      <p:bldP spid="77832" grpId="0"/>
      <p:bldP spid="778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 noChangeArrowheads="1"/>
          </p:cNvSpPr>
          <p:nvPr/>
        </p:nvSpPr>
        <p:spPr bwMode="auto">
          <a:xfrm>
            <a:off x="660400" y="1489564"/>
            <a:ext cx="6648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(1)280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里面包含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8851" name="标题 1"/>
          <p:cNvSpPr>
            <a:spLocks noGrp="1" noChangeArrowheads="1"/>
          </p:cNvSpPr>
          <p:nvPr/>
        </p:nvSpPr>
        <p:spPr bwMode="auto">
          <a:xfrm>
            <a:off x="660400" y="2169433"/>
            <a:ext cx="1462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口算。</a:t>
            </a:r>
          </a:p>
        </p:txBody>
      </p:sp>
      <p:sp>
        <p:nvSpPr>
          <p:cNvPr id="78852" name="标题 1"/>
          <p:cNvSpPr>
            <a:spLocks noGrp="1" noChangeArrowheads="1"/>
          </p:cNvSpPr>
          <p:nvPr/>
        </p:nvSpPr>
        <p:spPr bwMode="auto">
          <a:xfrm>
            <a:off x="688974" y="2766333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85-23=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3" name="标题 1"/>
          <p:cNvSpPr>
            <a:spLocks noGrp="1" noChangeArrowheads="1"/>
          </p:cNvSpPr>
          <p:nvPr/>
        </p:nvSpPr>
        <p:spPr bwMode="auto">
          <a:xfrm>
            <a:off x="688974" y="3348945"/>
            <a:ext cx="3816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76+21=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4" name="标题 1"/>
          <p:cNvSpPr>
            <a:spLocks noGrp="1" noChangeArrowheads="1"/>
          </p:cNvSpPr>
          <p:nvPr/>
        </p:nvSpPr>
        <p:spPr bwMode="auto">
          <a:xfrm>
            <a:off x="688974" y="3931558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5" name="标题 1"/>
          <p:cNvSpPr>
            <a:spLocks noGrp="1" noChangeArrowheads="1"/>
          </p:cNvSpPr>
          <p:nvPr/>
        </p:nvSpPr>
        <p:spPr bwMode="auto">
          <a:xfrm>
            <a:off x="3489325" y="2759983"/>
            <a:ext cx="1703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6" name="标题 1"/>
          <p:cNvSpPr>
            <a:spLocks noGrp="1" noChangeArrowheads="1"/>
          </p:cNvSpPr>
          <p:nvPr/>
        </p:nvSpPr>
        <p:spPr bwMode="auto">
          <a:xfrm>
            <a:off x="3502024" y="3352120"/>
            <a:ext cx="1452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7" name="标题 1"/>
          <p:cNvSpPr>
            <a:spLocks noGrp="1" noChangeArrowheads="1"/>
          </p:cNvSpPr>
          <p:nvPr/>
        </p:nvSpPr>
        <p:spPr bwMode="auto">
          <a:xfrm>
            <a:off x="3516312" y="3909333"/>
            <a:ext cx="1450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92-34=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8" name="标题 1"/>
          <p:cNvSpPr>
            <a:spLocks noGrp="1" noChangeArrowheads="1"/>
          </p:cNvSpPr>
          <p:nvPr/>
        </p:nvSpPr>
        <p:spPr bwMode="auto">
          <a:xfrm>
            <a:off x="2640013" y="1489564"/>
            <a:ext cx="673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9" name="标题 1"/>
          <p:cNvSpPr>
            <a:spLocks noGrp="1" noChangeArrowheads="1"/>
          </p:cNvSpPr>
          <p:nvPr/>
        </p:nvSpPr>
        <p:spPr bwMode="auto">
          <a:xfrm>
            <a:off x="5008948" y="1489565"/>
            <a:ext cx="671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360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0" name="标题 1"/>
          <p:cNvSpPr>
            <a:spLocks noGrp="1" noChangeArrowheads="1"/>
          </p:cNvSpPr>
          <p:nvPr/>
        </p:nvSpPr>
        <p:spPr bwMode="auto">
          <a:xfrm>
            <a:off x="1606549" y="2774270"/>
            <a:ext cx="67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1" name="标题 1"/>
          <p:cNvSpPr>
            <a:spLocks noGrp="1" noChangeArrowheads="1"/>
          </p:cNvSpPr>
          <p:nvPr/>
        </p:nvSpPr>
        <p:spPr bwMode="auto">
          <a:xfrm>
            <a:off x="4468811" y="2747283"/>
            <a:ext cx="673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2" name="标题 1"/>
          <p:cNvSpPr>
            <a:spLocks noGrp="1" noChangeArrowheads="1"/>
          </p:cNvSpPr>
          <p:nvPr/>
        </p:nvSpPr>
        <p:spPr bwMode="auto">
          <a:xfrm>
            <a:off x="1692274" y="3339420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97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3" name="标题 1"/>
          <p:cNvSpPr>
            <a:spLocks noGrp="1" noChangeArrowheads="1"/>
          </p:cNvSpPr>
          <p:nvPr/>
        </p:nvSpPr>
        <p:spPr bwMode="auto">
          <a:xfrm>
            <a:off x="4384674" y="3348945"/>
            <a:ext cx="67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4" name="标题 1"/>
          <p:cNvSpPr>
            <a:spLocks noGrp="1" noChangeArrowheads="1"/>
          </p:cNvSpPr>
          <p:nvPr/>
        </p:nvSpPr>
        <p:spPr bwMode="auto">
          <a:xfrm>
            <a:off x="1673224" y="3923620"/>
            <a:ext cx="67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5" name="标题 1"/>
          <p:cNvSpPr>
            <a:spLocks noGrp="1" noChangeArrowheads="1"/>
          </p:cNvSpPr>
          <p:nvPr/>
        </p:nvSpPr>
        <p:spPr bwMode="auto">
          <a:xfrm>
            <a:off x="4406899" y="3901395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58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/>
      <p:bldP spid="78853" grpId="0"/>
      <p:bldP spid="78854" grpId="0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272381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想一想</a:t>
            </a:r>
          </a:p>
        </p:txBody>
      </p:sp>
      <p:pic>
        <p:nvPicPr>
          <p:cNvPr id="798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61" y="1985943"/>
            <a:ext cx="1949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99" y="1841480"/>
            <a:ext cx="20161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60400" y="4037136"/>
            <a:ext cx="6121400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买一辆自行车和一辆电动车共多少钱？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买一辆自行车比买一辆电动车少多少钱？</a:t>
            </a:r>
          </a:p>
        </p:txBody>
      </p:sp>
      <p:sp>
        <p:nvSpPr>
          <p:cNvPr id="79877" name="标题 1"/>
          <p:cNvSpPr>
            <a:spLocks noGrp="1" noChangeArrowheads="1"/>
          </p:cNvSpPr>
          <p:nvPr/>
        </p:nvSpPr>
        <p:spPr bwMode="auto">
          <a:xfrm>
            <a:off x="3939111" y="3354367"/>
            <a:ext cx="1008062" cy="350838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9878" name="标题 1"/>
          <p:cNvSpPr>
            <a:spLocks noGrp="1" noChangeArrowheads="1"/>
          </p:cNvSpPr>
          <p:nvPr/>
        </p:nvSpPr>
        <p:spPr bwMode="auto">
          <a:xfrm>
            <a:off x="7198248" y="3298806"/>
            <a:ext cx="1009650" cy="350837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14"/>
          <p:cNvSpPr>
            <a:spLocks noChangeArrowheads="1"/>
          </p:cNvSpPr>
          <p:nvPr/>
        </p:nvSpPr>
        <p:spPr bwMode="auto">
          <a:xfrm>
            <a:off x="3940961" y="2451176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780373" y="2667077"/>
            <a:ext cx="2063750" cy="792163"/>
          </a:xfrm>
          <a:prstGeom prst="wedgeRoundRectCallout">
            <a:avLst>
              <a:gd name="adj1" fmla="val -46241"/>
              <a:gd name="adj2" fmla="val 766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标题 1"/>
          <p:cNvSpPr>
            <a:spLocks noGrp="1" noChangeArrowheads="1"/>
          </p:cNvSpPr>
          <p:nvPr/>
        </p:nvSpPr>
        <p:spPr bwMode="auto">
          <a:xfrm>
            <a:off x="1780374" y="2632152"/>
            <a:ext cx="1944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38＋55＝93</a:t>
            </a:r>
          </a:p>
        </p:txBody>
      </p:sp>
      <p:sp>
        <p:nvSpPr>
          <p:cNvPr id="5" name="标题 1"/>
          <p:cNvSpPr>
            <a:spLocks noGrp="1" noChangeArrowheads="1"/>
          </p:cNvSpPr>
          <p:nvPr/>
        </p:nvSpPr>
        <p:spPr bwMode="auto">
          <a:xfrm>
            <a:off x="1777199" y="2975052"/>
            <a:ext cx="2352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380＋550＝930</a:t>
            </a:r>
          </a:p>
        </p:txBody>
      </p:sp>
      <p:sp>
        <p:nvSpPr>
          <p:cNvPr id="80901" name="标题 1"/>
          <p:cNvSpPr>
            <a:spLocks noGrp="1" noChangeArrowheads="1"/>
          </p:cNvSpPr>
          <p:nvPr/>
        </p:nvSpPr>
        <p:spPr bwMode="auto">
          <a:xfrm>
            <a:off x="4448960" y="2451177"/>
            <a:ext cx="2160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 十    个</a:t>
            </a:r>
          </a:p>
        </p:txBody>
      </p:sp>
      <p:sp>
        <p:nvSpPr>
          <p:cNvPr id="80902" name="标题 1"/>
          <p:cNvSpPr>
            <a:spLocks noGrp="1" noChangeArrowheads="1"/>
          </p:cNvSpPr>
          <p:nvPr/>
        </p:nvSpPr>
        <p:spPr bwMode="auto">
          <a:xfrm>
            <a:off x="4517224" y="3029027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3    8    0</a:t>
            </a:r>
          </a:p>
        </p:txBody>
      </p:sp>
      <p:sp>
        <p:nvSpPr>
          <p:cNvPr id="80903" name="标题 1"/>
          <p:cNvSpPr>
            <a:spLocks noGrp="1" noChangeArrowheads="1"/>
          </p:cNvSpPr>
          <p:nvPr/>
        </p:nvSpPr>
        <p:spPr bwMode="auto">
          <a:xfrm>
            <a:off x="4190198" y="3460827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5    5    0</a:t>
            </a:r>
          </a:p>
        </p:txBody>
      </p:sp>
      <p:sp>
        <p:nvSpPr>
          <p:cNvPr id="80904" name="Line 18"/>
          <p:cNvSpPr>
            <a:spLocks noChangeShapeType="1"/>
          </p:cNvSpPr>
          <p:nvPr/>
        </p:nvSpPr>
        <p:spPr bwMode="auto">
          <a:xfrm>
            <a:off x="4156861" y="3891040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05" name="标题 1"/>
          <p:cNvSpPr>
            <a:spLocks noGrp="1" noChangeArrowheads="1"/>
          </p:cNvSpPr>
          <p:nvPr/>
        </p:nvSpPr>
        <p:spPr bwMode="auto">
          <a:xfrm>
            <a:off x="5418923" y="4018039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0906" name="标题 1"/>
          <p:cNvSpPr>
            <a:spLocks noGrp="1" noChangeArrowheads="1"/>
          </p:cNvSpPr>
          <p:nvPr/>
        </p:nvSpPr>
        <p:spPr bwMode="auto">
          <a:xfrm>
            <a:off x="4733123" y="345923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0907" name="标题 1"/>
          <p:cNvSpPr>
            <a:spLocks noGrp="1" noChangeArrowheads="1"/>
          </p:cNvSpPr>
          <p:nvPr/>
        </p:nvSpPr>
        <p:spPr bwMode="auto">
          <a:xfrm>
            <a:off x="4961723" y="4037089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0908" name="标题 1"/>
          <p:cNvSpPr>
            <a:spLocks noGrp="1" noChangeArrowheads="1"/>
          </p:cNvSpPr>
          <p:nvPr/>
        </p:nvSpPr>
        <p:spPr bwMode="auto">
          <a:xfrm>
            <a:off x="4517223" y="4022802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0909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买一辆自行车和一辆电动车共多少钱？</a:t>
            </a:r>
          </a:p>
        </p:txBody>
      </p:sp>
      <p:sp>
        <p:nvSpPr>
          <p:cNvPr id="80910" name="标题 1"/>
          <p:cNvSpPr>
            <a:spLocks noGrp="1" noChangeArrowheads="1"/>
          </p:cNvSpPr>
          <p:nvPr/>
        </p:nvSpPr>
        <p:spPr bwMode="auto">
          <a:xfrm>
            <a:off x="2401026" y="179212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380＋550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0911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图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标题 1"/>
          <p:cNvSpPr>
            <a:spLocks noGrp="1" noChangeArrowheads="1"/>
          </p:cNvSpPr>
          <p:nvPr/>
        </p:nvSpPr>
        <p:spPr bwMode="auto">
          <a:xfrm>
            <a:off x="3749676" y="1771070"/>
            <a:ext cx="111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4" name="Text Box 4"/>
          <p:cNvSpPr txBox="1">
            <a:spLocks noChangeArrowheads="1"/>
          </p:cNvSpPr>
          <p:nvPr/>
        </p:nvSpPr>
        <p:spPr bwMode="auto">
          <a:xfrm>
            <a:off x="2097874" y="5268990"/>
            <a:ext cx="4702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答：买一辆自行车和一辆电动车共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pic>
        <p:nvPicPr>
          <p:cNvPr id="809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287" y="3787851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3" grpId="0" animBg="1"/>
      <p:bldP spid="4" grpId="0"/>
      <p:bldP spid="5" grpId="0"/>
      <p:bldP spid="80901" grpId="0"/>
      <p:bldP spid="80902" grpId="0"/>
      <p:bldP spid="80903" grpId="0"/>
      <p:bldP spid="80904" grpId="0" animBg="1"/>
      <p:bldP spid="80905" grpId="0"/>
      <p:bldP spid="80906" grpId="0"/>
      <p:bldP spid="80907" grpId="0"/>
      <p:bldP spid="80908" grpId="0"/>
      <p:bldP spid="80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14"/>
          <p:cNvSpPr>
            <a:spLocks noChangeArrowheads="1"/>
          </p:cNvSpPr>
          <p:nvPr/>
        </p:nvSpPr>
        <p:spPr bwMode="auto">
          <a:xfrm>
            <a:off x="3523019" y="2657884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362431" y="2873785"/>
            <a:ext cx="2063750" cy="792163"/>
          </a:xfrm>
          <a:prstGeom prst="wedgeRoundRectCallout">
            <a:avLst>
              <a:gd name="adj1" fmla="val -46241"/>
              <a:gd name="adj2" fmla="val 766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标题 1"/>
          <p:cNvSpPr>
            <a:spLocks noGrp="1" noChangeArrowheads="1"/>
          </p:cNvSpPr>
          <p:nvPr/>
        </p:nvSpPr>
        <p:spPr bwMode="auto">
          <a:xfrm>
            <a:off x="1362432" y="2838860"/>
            <a:ext cx="1944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38＋55＝93</a:t>
            </a:r>
          </a:p>
        </p:txBody>
      </p:sp>
      <p:sp>
        <p:nvSpPr>
          <p:cNvPr id="5" name="标题 1"/>
          <p:cNvSpPr>
            <a:spLocks noGrp="1" noChangeArrowheads="1"/>
          </p:cNvSpPr>
          <p:nvPr/>
        </p:nvSpPr>
        <p:spPr bwMode="auto">
          <a:xfrm>
            <a:off x="1359257" y="3181760"/>
            <a:ext cx="2352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380＋550＝930</a:t>
            </a:r>
          </a:p>
        </p:txBody>
      </p:sp>
      <p:sp>
        <p:nvSpPr>
          <p:cNvPr id="81925" name="标题 1"/>
          <p:cNvSpPr>
            <a:spLocks noGrp="1" noChangeArrowheads="1"/>
          </p:cNvSpPr>
          <p:nvPr/>
        </p:nvSpPr>
        <p:spPr bwMode="auto">
          <a:xfrm>
            <a:off x="4031018" y="2657885"/>
            <a:ext cx="2160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 十    个</a:t>
            </a:r>
          </a:p>
        </p:txBody>
      </p:sp>
      <p:sp>
        <p:nvSpPr>
          <p:cNvPr id="81926" name="标题 1"/>
          <p:cNvSpPr>
            <a:spLocks noGrp="1" noChangeArrowheads="1"/>
          </p:cNvSpPr>
          <p:nvPr/>
        </p:nvSpPr>
        <p:spPr bwMode="auto">
          <a:xfrm>
            <a:off x="4099282" y="3235735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3    8    0</a:t>
            </a:r>
          </a:p>
        </p:txBody>
      </p:sp>
      <p:sp>
        <p:nvSpPr>
          <p:cNvPr id="81927" name="标题 1"/>
          <p:cNvSpPr>
            <a:spLocks noGrp="1" noChangeArrowheads="1"/>
          </p:cNvSpPr>
          <p:nvPr/>
        </p:nvSpPr>
        <p:spPr bwMode="auto">
          <a:xfrm>
            <a:off x="3772256" y="3667535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5    5    0</a:t>
            </a:r>
          </a:p>
        </p:txBody>
      </p:sp>
      <p:sp>
        <p:nvSpPr>
          <p:cNvPr id="81928" name="Line 18"/>
          <p:cNvSpPr>
            <a:spLocks noChangeShapeType="1"/>
          </p:cNvSpPr>
          <p:nvPr/>
        </p:nvSpPr>
        <p:spPr bwMode="auto">
          <a:xfrm>
            <a:off x="3738919" y="4097748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29" name="标题 1"/>
          <p:cNvSpPr>
            <a:spLocks noGrp="1" noChangeArrowheads="1"/>
          </p:cNvSpPr>
          <p:nvPr/>
        </p:nvSpPr>
        <p:spPr bwMode="auto">
          <a:xfrm>
            <a:off x="5000981" y="4224747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1930" name="AutoShape 20"/>
          <p:cNvSpPr>
            <a:spLocks noChangeArrowheads="1"/>
          </p:cNvSpPr>
          <p:nvPr/>
        </p:nvSpPr>
        <p:spPr bwMode="auto">
          <a:xfrm>
            <a:off x="6156682" y="2694398"/>
            <a:ext cx="2624137" cy="396875"/>
          </a:xfrm>
          <a:prstGeom prst="wedgeRoundRectCallout">
            <a:avLst>
              <a:gd name="adj1" fmla="val 57602"/>
              <a:gd name="adj2" fmla="val 41292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为什么百位上不是8？</a:t>
            </a:r>
          </a:p>
        </p:txBody>
      </p:sp>
      <p:sp>
        <p:nvSpPr>
          <p:cNvPr id="81931" name="标题 1"/>
          <p:cNvSpPr>
            <a:spLocks noGrp="1" noChangeArrowheads="1"/>
          </p:cNvSpPr>
          <p:nvPr/>
        </p:nvSpPr>
        <p:spPr bwMode="auto">
          <a:xfrm>
            <a:off x="4315181" y="366594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1932" name="标题 1"/>
          <p:cNvSpPr>
            <a:spLocks noGrp="1" noChangeArrowheads="1"/>
          </p:cNvSpPr>
          <p:nvPr/>
        </p:nvSpPr>
        <p:spPr bwMode="auto">
          <a:xfrm>
            <a:off x="4543781" y="4243797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1933" name="标题 1"/>
          <p:cNvSpPr>
            <a:spLocks noGrp="1" noChangeArrowheads="1"/>
          </p:cNvSpPr>
          <p:nvPr/>
        </p:nvSpPr>
        <p:spPr bwMode="auto">
          <a:xfrm>
            <a:off x="4099281" y="4229510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2" name="标题 1"/>
          <p:cNvSpPr>
            <a:spLocks noGrp="1" noChangeArrowheads="1"/>
          </p:cNvSpPr>
          <p:nvPr/>
        </p:nvSpPr>
        <p:spPr bwMode="auto">
          <a:xfrm>
            <a:off x="6237643" y="4224747"/>
            <a:ext cx="3302000" cy="1206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相同数位要对齐，从个位加起。哪一位上相加满十，就要向前一位进一。</a:t>
            </a:r>
          </a:p>
        </p:txBody>
      </p:sp>
      <p:sp>
        <p:nvSpPr>
          <p:cNvPr id="81940" name="Text Box 4"/>
          <p:cNvSpPr txBox="1">
            <a:spLocks noChangeArrowheads="1"/>
          </p:cNvSpPr>
          <p:nvPr/>
        </p:nvSpPr>
        <p:spPr bwMode="auto">
          <a:xfrm>
            <a:off x="660400" y="5606321"/>
            <a:ext cx="4702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答：买一辆自行车和一辆电动车共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pic>
        <p:nvPicPr>
          <p:cNvPr id="819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345" y="3994559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2" name="AutoShape 4" descr="http://img2.imgtn.bdimg.com/it/u=3747086495,2435489941&amp;fm=21&amp;gp=0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6291" y="3006583"/>
            <a:ext cx="631825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买一辆自行车和一辆电动车共多少钱？</a:t>
            </a:r>
          </a:p>
        </p:txBody>
      </p:sp>
      <p:sp>
        <p:nvSpPr>
          <p:cNvPr id="28" name="标题 1"/>
          <p:cNvSpPr>
            <a:spLocks noGrp="1" noChangeArrowheads="1"/>
          </p:cNvSpPr>
          <p:nvPr/>
        </p:nvSpPr>
        <p:spPr bwMode="auto">
          <a:xfrm>
            <a:off x="2401026" y="179212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380＋550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标题 1"/>
          <p:cNvSpPr>
            <a:spLocks noGrp="1" noChangeArrowheads="1"/>
          </p:cNvSpPr>
          <p:nvPr/>
        </p:nvSpPr>
        <p:spPr bwMode="auto">
          <a:xfrm>
            <a:off x="3749676" y="1771070"/>
            <a:ext cx="111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animBg="1"/>
      <p:bldP spid="3" grpId="0" animBg="1"/>
      <p:bldP spid="4" grpId="0"/>
      <p:bldP spid="5" grpId="0"/>
      <p:bldP spid="81925" grpId="0"/>
      <p:bldP spid="81926" grpId="0"/>
      <p:bldP spid="81927" grpId="0"/>
      <p:bldP spid="81928" grpId="0" animBg="1"/>
      <p:bldP spid="81929" grpId="0"/>
      <p:bldP spid="81930" grpId="0" animBg="1"/>
      <p:bldP spid="81931" grpId="0"/>
      <p:bldP spid="81932" grpId="0"/>
      <p:bldP spid="81933" grpId="0"/>
      <p:bldP spid="22" grpId="0" animBg="1"/>
      <p:bldP spid="81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5237" y="2904970"/>
            <a:ext cx="1873250" cy="808037"/>
          </a:xfrm>
          <a:prstGeom prst="wedgeRoundRectCallout">
            <a:avLst>
              <a:gd name="adj1" fmla="val -50000"/>
              <a:gd name="adj2" fmla="val 792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 noChangeArrowheads="1"/>
          </p:cNvSpPr>
          <p:nvPr/>
        </p:nvSpPr>
        <p:spPr bwMode="auto">
          <a:xfrm>
            <a:off x="2172224" y="3295494"/>
            <a:ext cx="19446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55-38=17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550-380=170</a:t>
            </a: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47" name="AutoShape 14"/>
          <p:cNvSpPr>
            <a:spLocks noChangeArrowheads="1"/>
          </p:cNvSpPr>
          <p:nvPr/>
        </p:nvSpPr>
        <p:spPr bwMode="auto">
          <a:xfrm>
            <a:off x="4305825" y="2585881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48" name="标题 1"/>
          <p:cNvSpPr>
            <a:spLocks noGrp="1" noChangeArrowheads="1"/>
          </p:cNvSpPr>
          <p:nvPr/>
        </p:nvSpPr>
        <p:spPr bwMode="auto">
          <a:xfrm>
            <a:off x="4786838" y="2585882"/>
            <a:ext cx="216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十   个</a:t>
            </a:r>
          </a:p>
        </p:txBody>
      </p:sp>
      <p:sp>
        <p:nvSpPr>
          <p:cNvPr id="82949" name="标题 1"/>
          <p:cNvSpPr>
            <a:spLocks noGrp="1" noChangeArrowheads="1"/>
          </p:cNvSpPr>
          <p:nvPr/>
        </p:nvSpPr>
        <p:spPr bwMode="auto">
          <a:xfrm>
            <a:off x="4896375" y="3163732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2950" name="标题 1"/>
          <p:cNvSpPr>
            <a:spLocks noGrp="1" noChangeArrowheads="1"/>
          </p:cNvSpPr>
          <p:nvPr/>
        </p:nvSpPr>
        <p:spPr bwMode="auto">
          <a:xfrm>
            <a:off x="4614273" y="3585293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2951" name="Line 18"/>
          <p:cNvSpPr>
            <a:spLocks noChangeShapeType="1"/>
          </p:cNvSpPr>
          <p:nvPr/>
        </p:nvSpPr>
        <p:spPr bwMode="auto">
          <a:xfrm>
            <a:off x="4521725" y="4098770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2" name="标题 1"/>
          <p:cNvSpPr>
            <a:spLocks noGrp="1" noChangeArrowheads="1"/>
          </p:cNvSpPr>
          <p:nvPr/>
        </p:nvSpPr>
        <p:spPr bwMode="auto">
          <a:xfrm>
            <a:off x="5733547" y="4152744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953" name="标题 1"/>
          <p:cNvSpPr>
            <a:spLocks noGrp="1" noChangeArrowheads="1"/>
          </p:cNvSpPr>
          <p:nvPr/>
        </p:nvSpPr>
        <p:spPr bwMode="auto">
          <a:xfrm>
            <a:off x="4917012" y="2801782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4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400" kern="0" baseline="-25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4" name="标题 1"/>
          <p:cNvSpPr>
            <a:spLocks noGrp="1" noChangeArrowheads="1"/>
          </p:cNvSpPr>
          <p:nvPr/>
        </p:nvSpPr>
        <p:spPr bwMode="auto">
          <a:xfrm>
            <a:off x="5312299" y="4144807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5" name="标题 1"/>
          <p:cNvSpPr>
            <a:spLocks noGrp="1" noChangeArrowheads="1"/>
          </p:cNvSpPr>
          <p:nvPr/>
        </p:nvSpPr>
        <p:spPr bwMode="auto">
          <a:xfrm>
            <a:off x="4867799" y="4144807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61" name="标题 1"/>
          <p:cNvSpPr>
            <a:spLocks noGrp="1" noChangeArrowheads="1"/>
          </p:cNvSpPr>
          <p:nvPr/>
        </p:nvSpPr>
        <p:spPr bwMode="auto">
          <a:xfrm>
            <a:off x="4955113" y="3025620"/>
            <a:ext cx="2873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82962" name="标题 1"/>
          <p:cNvSpPr>
            <a:spLocks noGrp="1" noChangeArrowheads="1"/>
          </p:cNvSpPr>
          <p:nvPr/>
        </p:nvSpPr>
        <p:spPr bwMode="auto">
          <a:xfrm>
            <a:off x="5299599" y="2876395"/>
            <a:ext cx="503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63" name="Text Box 4"/>
          <p:cNvSpPr txBox="1">
            <a:spLocks noChangeArrowheads="1"/>
          </p:cNvSpPr>
          <p:nvPr/>
        </p:nvSpPr>
        <p:spPr bwMode="auto">
          <a:xfrm>
            <a:off x="696691" y="5671535"/>
            <a:ext cx="511651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答：买一辆自行车比买一辆电动车少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82964" name="标题 1"/>
          <p:cNvSpPr>
            <a:spLocks noGrp="1" noChangeArrowheads="1"/>
          </p:cNvSpPr>
          <p:nvPr/>
        </p:nvSpPr>
        <p:spPr bwMode="auto">
          <a:xfrm>
            <a:off x="4891613" y="2879570"/>
            <a:ext cx="503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29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151" y="4100356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买一辆自行车比买一辆电动车少多少钱？</a:t>
            </a:r>
          </a:p>
        </p:txBody>
      </p:sp>
      <p:pic>
        <p:nvPicPr>
          <p:cNvPr id="27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标题 1"/>
          <p:cNvSpPr>
            <a:spLocks noGrp="1" noChangeArrowheads="1"/>
          </p:cNvSpPr>
          <p:nvPr/>
        </p:nvSpPr>
        <p:spPr bwMode="auto">
          <a:xfrm>
            <a:off x="3203575" y="1798638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550-380=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标题 1"/>
          <p:cNvSpPr>
            <a:spLocks noGrp="1" noChangeArrowheads="1"/>
          </p:cNvSpPr>
          <p:nvPr/>
        </p:nvSpPr>
        <p:spPr bwMode="auto">
          <a:xfrm>
            <a:off x="4356100" y="1808163"/>
            <a:ext cx="1119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170(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元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2947" grpId="0" animBg="1"/>
      <p:bldP spid="82948" grpId="0"/>
      <p:bldP spid="82949" grpId="0"/>
      <p:bldP spid="82950" grpId="0"/>
      <p:bldP spid="82951" grpId="0" animBg="1"/>
      <p:bldP spid="82952" grpId="0"/>
      <p:bldP spid="82953" grpId="0"/>
      <p:bldP spid="82954" grpId="0"/>
      <p:bldP spid="82955" grpId="0"/>
      <p:bldP spid="82961" grpId="0"/>
      <p:bldP spid="82962" grpId="0"/>
      <p:bldP spid="82963" grpId="0"/>
      <p:bldP spid="829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Microsoft Office PowerPoint</Application>
  <PresentationFormat>宽屏</PresentationFormat>
  <Paragraphs>348</Paragraphs>
  <Slides>30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Times New Roman</vt:lpstr>
      <vt:lpstr>www.2ppt.com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2020-06-23T01:31:00Z</dcterms:created>
  <dcterms:modified xsi:type="dcterms:W3CDTF">2023-01-16T15:15:53Z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5A488311C76249CC9B79DA854860DF8B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