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9C39F-2689-4B38-AC7E-E3423D2D48F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DEE65-CB79-44B1-87BA-9D2978B2A2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EA30B-5F25-4439-9CA5-7D3B51F3CCCA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3FFDB-CE2C-47C7-BC99-DDC5AF76040F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4080A-B65F-462C-8828-7DD9E0849AA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74E13-0A45-4E17-A696-54A17824930D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52453-8356-4DB5-AD76-81142A381DE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6FE89-A5E2-4EA2-BC01-E21891A04C4D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8FA41-CE04-47AF-9160-7C430036765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标题，两项小型内容和一项型大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5DF1DD-B0D8-4F9F-8304-2C9844D9B4A6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DE5757-2B6D-4826-8FA7-82BFD900B07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170EB0-1289-4D3E-A8ED-5A5080FAEA45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B2B03F-B3F9-4984-AA50-73C07768776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95985E-1A44-436B-BD5B-EE63C65C3215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E32D9-9938-41B7-8AC3-2578C79AC00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25405C-6FB0-47E7-9C08-C8AE41571B9C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060A9-3902-49A8-A2CC-F70942D12E9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B930A-DBC3-4FDB-A036-0D360DBABF2E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F846B-6594-4344-81D0-FE5C369FD11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99516B-2788-4A54-8518-3C0256F508AA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D5979-E1A3-4A03-8C29-32BE053DD0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7F3D3-ED89-4479-9A58-B9CB2A2D2C33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88F93-04F6-4578-AB3F-B5B159E1E03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DD5D14-2577-4503-B0A5-2A385D58522C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D8FFB-2742-40EE-A1DD-FBFE1DD9C26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55ECF-EF74-416C-999D-06D4966E7D2F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DAD23-78D3-447A-8958-43C1F0519C0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B624B5-4851-487C-8608-FD30782C3A0F}" type="datetime1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A31C61-23A1-4CB6-9E39-DE72008E52F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7884" y="985442"/>
            <a:ext cx="7772400" cy="1470025"/>
          </a:xfrm>
        </p:spPr>
        <p:txBody>
          <a:bodyPr/>
          <a:lstStyle/>
          <a:p>
            <a:r>
              <a:rPr lang="zh-CN" altLang="en-US" sz="3200" b="1" dirty="0">
                <a:solidFill>
                  <a:schemeClr val="accent1">
                    <a:lumMod val="25000"/>
                  </a:schemeClr>
                </a:solidFill>
              </a:rPr>
              <a:t>青岛版五年级数学上册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2744931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BBE0E3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35105" y="2636912"/>
            <a:ext cx="471795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800" b="1" dirty="0">
                <a:solidFill>
                  <a:srgbClr val="BBE0E3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绿色家园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85" name="Group 49"/>
          <p:cNvGraphicFramePr>
            <a:graphicFrameLocks noGrp="1"/>
          </p:cNvGraphicFramePr>
          <p:nvPr/>
        </p:nvGraphicFramePr>
        <p:xfrm>
          <a:off x="611188" y="1397000"/>
          <a:ext cx="8064500" cy="4048125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4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11275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五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年级</a:t>
                      </a:r>
                      <a:r>
                        <a:rPr kumimoji="0" lang="zh-CN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班同学最喜欢的电视节目情况统计表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2013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 </a:t>
                      </a:r>
                      <a:r>
                        <a:rPr kumimoji="0" lang="zh-CN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月</a:t>
                      </a:r>
                      <a:r>
                        <a:rPr kumimoji="0" lang="zh-CN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日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栏目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少儿节目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新闻频道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体育节目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综艺娱乐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科技知识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其它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-2257" y="266379"/>
          <a:ext cx="6761163" cy="664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图表" r:id="rId3" imgW="8530590" imgH="8390890" progId="MSGraph.Chart.8">
                  <p:embed/>
                </p:oleObj>
              </mc:Choice>
              <mc:Fallback>
                <p:oleObj name="图表" r:id="rId3" imgW="8530590" imgH="8390890" progId="MSGraph.Char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257" y="266379"/>
                        <a:ext cx="6761163" cy="664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84168" y="2204864"/>
            <a:ext cx="276428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1</a:t>
            </a:r>
            <a:r>
              <a:rPr lang="zh-CN" altLang="en-US" sz="2800" dirty="0">
                <a:solidFill>
                  <a:srgbClr val="000000"/>
                </a:solidFill>
              </a:rPr>
              <a:t>、你从统计图中发现了什么？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</a:rPr>
              <a:t>2</a:t>
            </a:r>
            <a:r>
              <a:rPr lang="zh-CN" altLang="en-US" sz="2800" dirty="0">
                <a:solidFill>
                  <a:srgbClr val="000000"/>
                </a:solidFill>
              </a:rPr>
              <a:t>、说一说选用这种统计图的优越性是什么？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2" name="Group 48"/>
          <p:cNvGraphicFramePr>
            <a:graphicFrameLocks noGrp="1"/>
          </p:cNvGraphicFramePr>
          <p:nvPr>
            <p:ph sz="half" idx="1"/>
          </p:nvPr>
        </p:nvGraphicFramePr>
        <p:xfrm>
          <a:off x="457200" y="182563"/>
          <a:ext cx="8435975" cy="1828800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某驾校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2002-2006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培训学员数量情况统计表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428" name="Object 4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9388" y="1879600"/>
          <a:ext cx="5068887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图表" r:id="rId3" imgW="8519795" imgH="8369300" progId="MSGraph.Chart.8">
                  <p:embed/>
                </p:oleObj>
              </mc:Choice>
              <mc:Fallback>
                <p:oleObj name="图表" r:id="rId3" imgW="8519795" imgH="8369300" progId="MSGraph.Char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79600"/>
                        <a:ext cx="5068887" cy="497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4911725" y="2498725"/>
            <a:ext cx="39814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</a:rPr>
              <a:t>1</a:t>
            </a:r>
            <a:r>
              <a:rPr lang="zh-CN" altLang="en-US" dirty="0">
                <a:solidFill>
                  <a:srgbClr val="000000"/>
                </a:solidFill>
              </a:rPr>
              <a:t>、</a:t>
            </a:r>
            <a:r>
              <a:rPr lang="zh-CN" altLang="en-US" sz="2400" dirty="0">
                <a:solidFill>
                  <a:srgbClr val="000000"/>
                </a:solidFill>
              </a:rPr>
              <a:t>选择哪一种统计图表示这些数据比较合适？请完成统计图。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2</a:t>
            </a:r>
            <a:r>
              <a:rPr lang="zh-CN" altLang="en-US" sz="2400" dirty="0">
                <a:solidFill>
                  <a:srgbClr val="000000"/>
                </a:solidFill>
              </a:rPr>
              <a:t>、该校近五年培训学员数量呈怎样趋势？你能分析一下原因吗？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</a:rPr>
              <a:t>3</a:t>
            </a:r>
            <a:r>
              <a:rPr lang="zh-CN" altLang="en-US" sz="2400" dirty="0">
                <a:solidFill>
                  <a:srgbClr val="000000"/>
                </a:solidFill>
              </a:rPr>
              <a:t>、</a:t>
            </a:r>
            <a:r>
              <a:rPr lang="en-US" altLang="zh-CN" sz="2400" dirty="0">
                <a:solidFill>
                  <a:srgbClr val="000000"/>
                </a:solidFill>
              </a:rPr>
              <a:t>2007</a:t>
            </a:r>
            <a:r>
              <a:rPr lang="zh-CN" altLang="en-US" sz="2400" dirty="0">
                <a:solidFill>
                  <a:srgbClr val="000000"/>
                </a:solidFill>
              </a:rPr>
              <a:t>年可能培训学员多少人？并说明理由。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4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1510" name="Picture 6" descr="p1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74638"/>
            <a:ext cx="8462963" cy="658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1400" y="4508500"/>
            <a:ext cx="2565400" cy="1617663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23556" name="Picture 4" descr="p1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700338" y="5264150"/>
            <a:ext cx="71437" cy="71438"/>
          </a:xfrm>
          <a:prstGeom prst="octagon">
            <a:avLst>
              <a:gd name="adj" fmla="val 29287"/>
            </a:avLst>
          </a:prstGeom>
          <a:solidFill>
            <a:srgbClr val="E8240A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3635375" y="5083175"/>
            <a:ext cx="71438" cy="71438"/>
          </a:xfrm>
          <a:prstGeom prst="octagon">
            <a:avLst>
              <a:gd name="adj" fmla="val 29287"/>
            </a:avLst>
          </a:prstGeom>
          <a:solidFill>
            <a:srgbClr val="E8240A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4643438" y="4868863"/>
            <a:ext cx="71437" cy="71437"/>
          </a:xfrm>
          <a:prstGeom prst="octagon">
            <a:avLst>
              <a:gd name="adj" fmla="val 29287"/>
            </a:avLst>
          </a:prstGeom>
          <a:solidFill>
            <a:srgbClr val="E8240A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5580063" y="4797425"/>
            <a:ext cx="71437" cy="71438"/>
          </a:xfrm>
          <a:prstGeom prst="octagon">
            <a:avLst>
              <a:gd name="adj" fmla="val 29287"/>
            </a:avLst>
          </a:prstGeom>
          <a:solidFill>
            <a:srgbClr val="E8240A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0025" y="4329113"/>
            <a:ext cx="71438" cy="71437"/>
          </a:xfrm>
          <a:prstGeom prst="octagon">
            <a:avLst>
              <a:gd name="adj" fmla="val 29287"/>
            </a:avLst>
          </a:prstGeom>
          <a:solidFill>
            <a:srgbClr val="E8240A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08263" y="48148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479800" y="46132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487863" y="444817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5360988" y="42640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6330950" y="39624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23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2700338" y="5154613"/>
            <a:ext cx="1006475" cy="109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3706813" y="4940300"/>
            <a:ext cx="936625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4716463" y="4814888"/>
            <a:ext cx="935037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5651500" y="4400550"/>
            <a:ext cx="935038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2516188" y="5537200"/>
            <a:ext cx="462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000000"/>
                </a:solidFill>
              </a:rPr>
              <a:t>50           60            70            80           90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77838"/>
            <a:ext cx="73787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341938" y="1417638"/>
            <a:ext cx="3344862" cy="2051050"/>
          </a:xfrm>
          <a:prstGeom prst="wedgeRectCallout">
            <a:avLst>
              <a:gd name="adj1" fmla="val -103819"/>
              <a:gd name="adj2" fmla="val 6354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分别选用什么样的统计图表示这两组数据比较合适呢？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合作探究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email"/>
          <a:srcRect l="11876" t="12463" b="16878"/>
          <a:stretch>
            <a:fillRect/>
          </a:stretch>
        </p:blipFill>
        <p:spPr bwMode="auto">
          <a:xfrm>
            <a:off x="0" y="1417638"/>
            <a:ext cx="5076825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5076825" y="692150"/>
            <a:ext cx="3311525" cy="1978025"/>
          </a:xfrm>
          <a:prstGeom prst="wedgeRoundRectCallout">
            <a:avLst>
              <a:gd name="adj1" fmla="val -92042"/>
              <a:gd name="adj2" fmla="val 58347"/>
              <a:gd name="adj3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</a:rPr>
              <a:t>第</a:t>
            </a:r>
            <a:r>
              <a:rPr lang="en-US" altLang="zh-CN" sz="2400" dirty="0">
                <a:solidFill>
                  <a:srgbClr val="000000"/>
                </a:solidFill>
              </a:rPr>
              <a:t>1</a:t>
            </a:r>
            <a:r>
              <a:rPr lang="zh-CN" altLang="en-US" sz="2400" dirty="0">
                <a:solidFill>
                  <a:srgbClr val="000000"/>
                </a:solidFill>
              </a:rPr>
              <a:t>组数据反映的是</a:t>
            </a:r>
            <a:r>
              <a:rPr lang="en-US" altLang="zh-CN" sz="2400" dirty="0">
                <a:solidFill>
                  <a:srgbClr val="000000"/>
                </a:solidFill>
              </a:rPr>
              <a:t>5</a:t>
            </a:r>
            <a:r>
              <a:rPr lang="zh-CN" altLang="en-US" sz="2400" dirty="0">
                <a:solidFill>
                  <a:srgbClr val="000000"/>
                </a:solidFill>
              </a:rPr>
              <a:t>个城市人均公共绿地面积的多少，用条形统计图表示比较直观。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076825" y="3141663"/>
            <a:ext cx="3311525" cy="1978025"/>
          </a:xfrm>
          <a:prstGeom prst="wedgeRoundRectCallout">
            <a:avLst>
              <a:gd name="adj1" fmla="val -92042"/>
              <a:gd name="adj2" fmla="val 58347"/>
              <a:gd name="adj3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</a:rPr>
              <a:t>第</a:t>
            </a:r>
            <a:r>
              <a:rPr lang="en-US" altLang="zh-CN" sz="2400" dirty="0">
                <a:solidFill>
                  <a:srgbClr val="000000"/>
                </a:solidFill>
              </a:rPr>
              <a:t>2</a:t>
            </a:r>
            <a:r>
              <a:rPr lang="zh-CN" altLang="en-US" sz="2400" dirty="0">
                <a:solidFill>
                  <a:srgbClr val="000000"/>
                </a:solidFill>
              </a:rPr>
              <a:t>组数据反映的是一个城市人均公共绿地面积的变化情况，选用折现统计图表示比较合适。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81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 tmFilter="0, 0; .2, .5; .8, .5; 1, 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0" autoRev="1" fill="hold"/>
                                        <p:tgtEl>
                                          <p:spTgt spid="81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7" grpId="1" animBg="1"/>
      <p:bldP spid="8198" grpId="0" animBg="1"/>
      <p:bldP spid="819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4941888"/>
            <a:ext cx="6707187" cy="1184275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07487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59113" y="3071813"/>
            <a:ext cx="684212" cy="1044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44650" y="1666875"/>
            <a:ext cx="684213" cy="24495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235825" y="2762250"/>
            <a:ext cx="684213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408488" y="3144838"/>
            <a:ext cx="684212" cy="971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791200" y="3375025"/>
            <a:ext cx="682625" cy="755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644650" y="1381125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16.9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59113" y="2762250"/>
            <a:ext cx="500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6.8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600575" y="2990850"/>
            <a:ext cx="311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513263" y="2640013"/>
            <a:ext cx="500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6.3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791200" y="3049588"/>
            <a:ext cx="500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5.4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235825" y="2243138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8.4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bldLvl="0" autoUpdateAnimBg="0"/>
      <p:bldP spid="5131" grpId="0" bldLvl="0" autoUpdateAnimBg="0"/>
      <p:bldP spid="5133" grpId="0" bldLvl="0" autoUpdateAnimBg="0"/>
      <p:bldP spid="5134" grpId="0" bldLvl="0" autoUpdateAnimBg="0"/>
      <p:bldP spid="5135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5302250"/>
            <a:ext cx="4043363" cy="1038225"/>
          </a:xfrm>
        </p:spPr>
        <p:txBody>
          <a:bodyPr/>
          <a:lstStyle/>
          <a:p>
            <a:endParaRPr lang="zh-CN" alt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0425" y="274638"/>
            <a:ext cx="4016375" cy="12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417638"/>
            <a:ext cx="7416800" cy="537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692275" y="3502025"/>
            <a:ext cx="76200" cy="76200"/>
          </a:xfrm>
          <a:prstGeom prst="ellipse">
            <a:avLst/>
          </a:prstGeom>
          <a:solidFill>
            <a:srgbClr val="E8240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2509838" y="3336925"/>
            <a:ext cx="76200" cy="76200"/>
          </a:xfrm>
          <a:prstGeom prst="ellipse">
            <a:avLst/>
          </a:prstGeom>
          <a:solidFill>
            <a:srgbClr val="E8240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400425" y="4227513"/>
            <a:ext cx="76200" cy="76200"/>
          </a:xfrm>
          <a:prstGeom prst="ellipse">
            <a:avLst/>
          </a:prstGeom>
          <a:solidFill>
            <a:srgbClr val="E8240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254500" y="3425825"/>
            <a:ext cx="76200" cy="76200"/>
          </a:xfrm>
          <a:prstGeom prst="ellipse">
            <a:avLst/>
          </a:prstGeom>
          <a:solidFill>
            <a:srgbClr val="E8240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5114925" y="3260725"/>
            <a:ext cx="76200" cy="76200"/>
          </a:xfrm>
          <a:prstGeom prst="ellipse">
            <a:avLst/>
          </a:prstGeom>
          <a:solidFill>
            <a:srgbClr val="E8240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6003925" y="3001963"/>
            <a:ext cx="76200" cy="76200"/>
          </a:xfrm>
          <a:prstGeom prst="ellipse">
            <a:avLst/>
          </a:prstGeom>
          <a:solidFill>
            <a:srgbClr val="E8240A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1692275" y="3336925"/>
            <a:ext cx="893763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586038" y="3336925"/>
            <a:ext cx="814387" cy="89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400425" y="3502025"/>
            <a:ext cx="854075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4330700" y="3260725"/>
            <a:ext cx="78422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5114925" y="3001963"/>
            <a:ext cx="965200" cy="25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577975" y="3076575"/>
            <a:ext cx="627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16.1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409825" y="3046413"/>
            <a:ext cx="627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16.3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314700" y="3897313"/>
            <a:ext cx="628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14.9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943350" y="3078163"/>
            <a:ext cx="728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16.2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848225" y="2754313"/>
            <a:ext cx="733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16.5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900738" y="2640013"/>
            <a:ext cx="627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000000"/>
                </a:solidFill>
              </a:rPr>
              <a:t>16.9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bldLvl="0" autoUpdateAnimBg="0"/>
      <p:bldP spid="6162" grpId="0" bldLvl="0" autoUpdateAnimBg="0"/>
      <p:bldP spid="6163" grpId="0" bldLvl="0" autoUpdateAnimBg="0"/>
      <p:bldP spid="6164" grpId="0" bldLvl="0" autoUpdateAnimBg="0"/>
      <p:bldP spid="6165" grpId="0" bldLvl="0" autoUpdateAnimBg="0"/>
      <p:bldP spid="6166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a typeface="黑体" panose="02010609060101010101" pitchFamily="49" charset="-122"/>
              </a:rPr>
              <a:t>两种统计图各有什么特点？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2400" dirty="0"/>
              <a:t>柱状统计图</a:t>
            </a:r>
          </a:p>
          <a:p>
            <a:r>
              <a:rPr lang="zh-CN" altLang="en-US" sz="2400" dirty="0"/>
              <a:t>能直观表现各个数量的多少，但不能直观表现各个数量的变化关系。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57200" y="3938588"/>
            <a:ext cx="4038600" cy="2185987"/>
          </a:xfrm>
        </p:spPr>
        <p:txBody>
          <a:bodyPr/>
          <a:lstStyle/>
          <a:p>
            <a:r>
              <a:rPr lang="zh-CN" altLang="en-US" sz="2400" dirty="0"/>
              <a:t>折线统计图</a:t>
            </a:r>
          </a:p>
          <a:p>
            <a:r>
              <a:rPr lang="zh-CN" altLang="en-US" sz="2400" dirty="0"/>
              <a:t>能直观表现各个数量的变化关系，能直观表现各个数量的大小关系。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sz="half" idx="3"/>
          </p:nvPr>
        </p:nvSpPr>
        <p:spPr>
          <a:xfrm>
            <a:off x="4648200" y="4868863"/>
            <a:ext cx="4038600" cy="1257300"/>
          </a:xfrm>
        </p:spPr>
        <p:txBody>
          <a:bodyPr/>
          <a:lstStyle/>
          <a:p>
            <a:endParaRPr lang="zh-CN" altLang="en-US" sz="2800"/>
          </a:p>
        </p:txBody>
      </p:sp>
      <p:grpSp>
        <p:nvGrpSpPr>
          <p:cNvPr id="7174" name="Group 6"/>
          <p:cNvGrpSpPr/>
          <p:nvPr/>
        </p:nvGrpSpPr>
        <p:grpSpPr bwMode="auto">
          <a:xfrm>
            <a:off x="4649788" y="1196975"/>
            <a:ext cx="4460875" cy="2185988"/>
            <a:chOff x="0" y="0"/>
            <a:chExt cx="14342" cy="7344"/>
          </a:xfrm>
        </p:grpSpPr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4343" cy="7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815" y="4836"/>
              <a:ext cx="1077" cy="16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2587" y="2622"/>
              <a:ext cx="1077" cy="38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1393" y="4349"/>
              <a:ext cx="1077" cy="21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6940" y="4950"/>
              <a:ext cx="1077" cy="153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9116" y="5313"/>
              <a:ext cx="1077" cy="119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2588" y="2174"/>
              <a:ext cx="1077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16.9</a:t>
              </a: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4815" y="4349"/>
              <a:ext cx="7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6.8</a:t>
              </a: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7243" y="4708"/>
              <a:ext cx="4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7105" y="4156"/>
              <a:ext cx="7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6.3</a:t>
              </a: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9116" y="4800"/>
              <a:ext cx="7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5.4</a:t>
              </a:r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11393" y="3531"/>
              <a:ext cx="7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8.4</a:t>
              </a:r>
            </a:p>
          </p:txBody>
        </p:sp>
      </p:grpSp>
      <p:grpSp>
        <p:nvGrpSpPr>
          <p:cNvPr id="7187" name="Group 19"/>
          <p:cNvGrpSpPr/>
          <p:nvPr/>
        </p:nvGrpSpPr>
        <p:grpSpPr bwMode="auto">
          <a:xfrm>
            <a:off x="4649788" y="3938588"/>
            <a:ext cx="4460875" cy="2849562"/>
            <a:chOff x="0" y="0"/>
            <a:chExt cx="11678" cy="8458"/>
          </a:xfrm>
        </p:grpSpPr>
        <p:pic>
          <p:nvPicPr>
            <p:cNvPr id="7188" name="Picture 2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1679" cy="8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89" name="Oval 21"/>
            <p:cNvSpPr>
              <a:spLocks noChangeArrowheads="1"/>
            </p:cNvSpPr>
            <p:nvPr/>
          </p:nvSpPr>
          <p:spPr bwMode="auto">
            <a:xfrm>
              <a:off x="2493" y="3281"/>
              <a:ext cx="120" cy="120"/>
            </a:xfrm>
            <a:prstGeom prst="ellipse">
              <a:avLst/>
            </a:prstGeom>
            <a:solidFill>
              <a:srgbClr val="E8240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0" name="Oval 22"/>
            <p:cNvSpPr>
              <a:spLocks noChangeArrowheads="1"/>
            </p:cNvSpPr>
            <p:nvPr/>
          </p:nvSpPr>
          <p:spPr bwMode="auto">
            <a:xfrm>
              <a:off x="3781" y="3023"/>
              <a:ext cx="120" cy="120"/>
            </a:xfrm>
            <a:prstGeom prst="ellipse">
              <a:avLst/>
            </a:prstGeom>
            <a:solidFill>
              <a:srgbClr val="E8240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1" name="Oval 23"/>
            <p:cNvSpPr>
              <a:spLocks noChangeArrowheads="1"/>
            </p:cNvSpPr>
            <p:nvPr/>
          </p:nvSpPr>
          <p:spPr bwMode="auto">
            <a:xfrm>
              <a:off x="5184" y="4424"/>
              <a:ext cx="120" cy="120"/>
            </a:xfrm>
            <a:prstGeom prst="ellipse">
              <a:avLst/>
            </a:prstGeom>
            <a:solidFill>
              <a:srgbClr val="E8240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2" name="Oval 24"/>
            <p:cNvSpPr>
              <a:spLocks noChangeArrowheads="1"/>
            </p:cNvSpPr>
            <p:nvPr/>
          </p:nvSpPr>
          <p:spPr bwMode="auto">
            <a:xfrm>
              <a:off x="6528" y="3161"/>
              <a:ext cx="120" cy="120"/>
            </a:xfrm>
            <a:prstGeom prst="ellipse">
              <a:avLst/>
            </a:prstGeom>
            <a:solidFill>
              <a:srgbClr val="E8240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3" name="Oval 25"/>
            <p:cNvSpPr>
              <a:spLocks noChangeArrowheads="1"/>
            </p:cNvSpPr>
            <p:nvPr/>
          </p:nvSpPr>
          <p:spPr bwMode="auto">
            <a:xfrm>
              <a:off x="7885" y="2903"/>
              <a:ext cx="120" cy="120"/>
            </a:xfrm>
            <a:prstGeom prst="ellipse">
              <a:avLst/>
            </a:prstGeom>
            <a:solidFill>
              <a:srgbClr val="E8240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4" name="Oval 26"/>
            <p:cNvSpPr>
              <a:spLocks noChangeArrowheads="1"/>
            </p:cNvSpPr>
            <p:nvPr/>
          </p:nvSpPr>
          <p:spPr bwMode="auto">
            <a:xfrm>
              <a:off x="9284" y="2494"/>
              <a:ext cx="120" cy="120"/>
            </a:xfrm>
            <a:prstGeom prst="ellipse">
              <a:avLst/>
            </a:prstGeom>
            <a:solidFill>
              <a:srgbClr val="E8240A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V="1">
              <a:off x="2493" y="3023"/>
              <a:ext cx="1408" cy="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3901" y="3023"/>
              <a:ext cx="1283" cy="14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 flipV="1">
              <a:off x="5184" y="3281"/>
              <a:ext cx="1344" cy="1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 flipV="1">
              <a:off x="6648" y="2903"/>
              <a:ext cx="1237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199" name="Line 31"/>
            <p:cNvSpPr>
              <a:spLocks noChangeShapeType="1"/>
            </p:cNvSpPr>
            <p:nvPr/>
          </p:nvSpPr>
          <p:spPr bwMode="auto">
            <a:xfrm flipV="1">
              <a:off x="7885" y="2494"/>
              <a:ext cx="1519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auto">
            <a:xfrm>
              <a:off x="2313" y="2611"/>
              <a:ext cx="9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16.1</a:t>
              </a:r>
            </a:p>
          </p:txBody>
        </p:sp>
        <p:sp>
          <p:nvSpPr>
            <p:cNvPr id="7201" name="Text Box 33"/>
            <p:cNvSpPr txBox="1">
              <a:spLocks noChangeArrowheads="1"/>
            </p:cNvSpPr>
            <p:nvPr/>
          </p:nvSpPr>
          <p:spPr bwMode="auto">
            <a:xfrm>
              <a:off x="3624" y="2565"/>
              <a:ext cx="9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16.3</a:t>
              </a:r>
            </a:p>
          </p:txBody>
        </p:sp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5050" y="3904"/>
              <a:ext cx="9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14.9</a:t>
              </a:r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6039" y="2614"/>
              <a:ext cx="1147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16.2</a:t>
              </a:r>
            </a:p>
          </p:txBody>
        </p:sp>
        <p:sp>
          <p:nvSpPr>
            <p:cNvPr id="7204" name="Text Box 36"/>
            <p:cNvSpPr txBox="1">
              <a:spLocks noChangeArrowheads="1"/>
            </p:cNvSpPr>
            <p:nvPr/>
          </p:nvSpPr>
          <p:spPr bwMode="auto">
            <a:xfrm>
              <a:off x="7463" y="2105"/>
              <a:ext cx="1155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16.5</a:t>
              </a:r>
            </a:p>
          </p:txBody>
        </p:sp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9122" y="1925"/>
              <a:ext cx="98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000000"/>
                  </a:solidFill>
                </a:rPr>
                <a:t>16.9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1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1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2688" y="2492375"/>
            <a:ext cx="3900487" cy="2801938"/>
          </a:xfrm>
        </p:spPr>
        <p:txBody>
          <a:bodyPr/>
          <a:lstStyle/>
          <a:p>
            <a:endParaRPr lang="zh-CN" altLang="en-US"/>
          </a:p>
        </p:txBody>
      </p:sp>
      <p:grpSp>
        <p:nvGrpSpPr>
          <p:cNvPr id="9222" name="Group 6"/>
          <p:cNvGrpSpPr/>
          <p:nvPr/>
        </p:nvGrpSpPr>
        <p:grpSpPr bwMode="auto">
          <a:xfrm>
            <a:off x="457200" y="214313"/>
            <a:ext cx="2879725" cy="652462"/>
            <a:chOff x="476" y="482"/>
            <a:chExt cx="1814" cy="411"/>
          </a:xfrm>
        </p:grpSpPr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476" y="482"/>
              <a:ext cx="1814" cy="411"/>
            </a:xfrm>
            <a:prstGeom prst="bevel">
              <a:avLst>
                <a:gd name="adj" fmla="val 12500"/>
              </a:avLst>
            </a:prstGeom>
            <a:solidFill>
              <a:srgbClr val="FFCC00"/>
            </a:solidFill>
            <a:ln w="9525">
              <a:solidFill>
                <a:srgbClr val="FFFF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589" y="546"/>
              <a:ext cx="170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E8240A"/>
                  </a:solidFill>
                  <a:ea typeface="黑体" panose="02010609060101010101" pitchFamily="49" charset="-122"/>
                </a:rPr>
                <a:t>自   主   练   习</a:t>
              </a:r>
            </a:p>
          </p:txBody>
        </p:sp>
      </p:grpSp>
      <p:pic>
        <p:nvPicPr>
          <p:cNvPr id="9226" name="Picture 10" descr="p1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866774"/>
            <a:ext cx="8713787" cy="599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7338" y="2492375"/>
            <a:ext cx="2049462" cy="2552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、这个网站一周平均每天有多少人次访问？（可用计算器）</a:t>
            </a:r>
          </a:p>
        </p:txBody>
      </p:sp>
      <p:graphicFrame>
        <p:nvGraphicFramePr>
          <p:cNvPr id="10371" name="Group 131"/>
          <p:cNvGraphicFramePr>
            <a:graphicFrameLocks noGrp="1"/>
          </p:cNvGraphicFramePr>
          <p:nvPr/>
        </p:nvGraphicFramePr>
        <p:xfrm>
          <a:off x="900113" y="693738"/>
          <a:ext cx="7080250" cy="1150938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052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某网站一周访问人次统计表                  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2004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年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时间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周一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周二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周三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周四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周五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周六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周日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人次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2320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2560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2430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2300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2610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3740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3570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343" name="Rectangle 103"/>
          <p:cNvSpPr>
            <a:spLocks noChangeArrowheads="1"/>
          </p:cNvSpPr>
          <p:nvPr/>
        </p:nvSpPr>
        <p:spPr bwMode="auto">
          <a:xfrm>
            <a:off x="0" y="157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-1163638" y="2133600"/>
          <a:ext cx="9144001" cy="501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图表" r:id="rId3" imgW="6906260" imgH="4485640" progId="MSGraph.Chart.8">
                  <p:embed/>
                </p:oleObj>
              </mc:Choice>
              <mc:Fallback>
                <p:oleObj name="图表" r:id="rId3" imgW="6906260" imgH="4485640" progId="MSGraph.Char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63638" y="2133600"/>
                        <a:ext cx="9144001" cy="501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" name="Rectangle 104"/>
          <p:cNvSpPr>
            <a:spLocks noChangeArrowheads="1"/>
          </p:cNvSpPr>
          <p:nvPr/>
        </p:nvSpPr>
        <p:spPr bwMode="auto">
          <a:xfrm>
            <a:off x="0" y="577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4613" y="908050"/>
          <a:ext cx="7524750" cy="593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图表" r:id="rId3" imgW="8530590" imgH="5690870" progId="MSGraph.Chart.8">
                  <p:embed/>
                </p:oleObj>
              </mc:Choice>
              <mc:Fallback>
                <p:oleObj name="图表" r:id="rId3" imgW="8530590" imgH="5690870" progId="MSGraph.Char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3" y="908050"/>
                        <a:ext cx="7524750" cy="593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216775" y="1633538"/>
            <a:ext cx="19272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</a:rPr>
              <a:t>2</a:t>
            </a:r>
            <a:r>
              <a:rPr lang="zh-CN" altLang="en-US" sz="3600">
                <a:solidFill>
                  <a:srgbClr val="000000"/>
                </a:solidFill>
              </a:rPr>
              <a:t>、分析一周访问人次的变化趋势。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全屏显示(4:3)</PresentationFormat>
  <Paragraphs>89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汉仪小隶书简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图表</vt:lpstr>
      <vt:lpstr>青岛版五年级数学上册</vt:lpstr>
      <vt:lpstr>PowerPoint 演示文稿</vt:lpstr>
      <vt:lpstr>合作探究</vt:lpstr>
      <vt:lpstr>PowerPoint 演示文稿</vt:lpstr>
      <vt:lpstr>PowerPoint 演示文稿</vt:lpstr>
      <vt:lpstr>两种统计图各有什么特点？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2017-08-04T07:22:00Z</dcterms:created>
  <dcterms:modified xsi:type="dcterms:W3CDTF">2023-01-16T15:15:58Z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00DE6ACCA8DE4BB7B85380B1DE60F807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