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7" r:id="rId2"/>
    <p:sldId id="256" r:id="rId3"/>
    <p:sldId id="470" r:id="rId4"/>
    <p:sldId id="471" r:id="rId5"/>
    <p:sldId id="486" r:id="rId6"/>
    <p:sldId id="485" r:id="rId7"/>
    <p:sldId id="484" r:id="rId8"/>
    <p:sldId id="489" r:id="rId9"/>
    <p:sldId id="490" r:id="rId10"/>
    <p:sldId id="472" r:id="rId11"/>
    <p:sldId id="487" r:id="rId12"/>
    <p:sldId id="488" r:id="rId13"/>
    <p:sldId id="491" r:id="rId14"/>
    <p:sldId id="492" r:id="rId15"/>
    <p:sldId id="493" r:id="rId16"/>
    <p:sldId id="494" r:id="rId17"/>
    <p:sldId id="28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E783BA3-384D-4696-9225-90527DC79F7C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B531D43-363D-46B0-88FE-111CA253C44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587228" y="2"/>
            <a:ext cx="9604773" cy="5101981"/>
          </a:xfrm>
          <a:custGeom>
            <a:avLst/>
            <a:gdLst>
              <a:gd name="connsiteX0" fmla="*/ 2866542 w 9604773"/>
              <a:gd name="connsiteY0" fmla="*/ 193495 h 5101981"/>
              <a:gd name="connsiteX1" fmla="*/ 5422756 w 9604773"/>
              <a:gd name="connsiteY1" fmla="*/ 193495 h 5101981"/>
              <a:gd name="connsiteX2" fmla="*/ 9604773 w 9604773"/>
              <a:gd name="connsiteY2" fmla="*/ 4378400 h 5101981"/>
              <a:gd name="connsiteX3" fmla="*/ 9604773 w 9604773"/>
              <a:gd name="connsiteY3" fmla="*/ 5101981 h 5101981"/>
              <a:gd name="connsiteX4" fmla="*/ 7771641 w 9604773"/>
              <a:gd name="connsiteY4" fmla="*/ 5101981 h 5101981"/>
              <a:gd name="connsiteX5" fmla="*/ 5341976 w 9604773"/>
              <a:gd name="connsiteY5" fmla="*/ 0 h 5101981"/>
              <a:gd name="connsiteX6" fmla="*/ 7898190 w 9604773"/>
              <a:gd name="connsiteY6" fmla="*/ 0 h 5101981"/>
              <a:gd name="connsiteX7" fmla="*/ 9604773 w 9604773"/>
              <a:gd name="connsiteY7" fmla="*/ 1707761 h 5101981"/>
              <a:gd name="connsiteX8" fmla="*/ 9604773 w 9604773"/>
              <a:gd name="connsiteY8" fmla="*/ 4265741 h 5101981"/>
              <a:gd name="connsiteX9" fmla="*/ 0 w 9604773"/>
              <a:gd name="connsiteY9" fmla="*/ 0 h 5101981"/>
              <a:gd name="connsiteX10" fmla="*/ 2556214 w 9604773"/>
              <a:gd name="connsiteY10" fmla="*/ 0 h 5101981"/>
              <a:gd name="connsiteX11" fmla="*/ 7415080 w 9604773"/>
              <a:gd name="connsiteY11" fmla="*/ 4862221 h 5101981"/>
              <a:gd name="connsiteX12" fmla="*/ 4858866 w 9604773"/>
              <a:gd name="connsiteY12" fmla="*/ 4862221 h 510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04773" h="5101981">
                <a:moveTo>
                  <a:pt x="2866542" y="193495"/>
                </a:moveTo>
                <a:lnTo>
                  <a:pt x="5422756" y="193495"/>
                </a:lnTo>
                <a:lnTo>
                  <a:pt x="9604773" y="4378400"/>
                </a:lnTo>
                <a:lnTo>
                  <a:pt x="9604773" y="5101981"/>
                </a:lnTo>
                <a:lnTo>
                  <a:pt x="7771641" y="5101981"/>
                </a:lnTo>
                <a:close/>
                <a:moveTo>
                  <a:pt x="5341976" y="0"/>
                </a:moveTo>
                <a:lnTo>
                  <a:pt x="7898190" y="0"/>
                </a:lnTo>
                <a:lnTo>
                  <a:pt x="9604773" y="1707761"/>
                </a:lnTo>
                <a:lnTo>
                  <a:pt x="9604773" y="4265741"/>
                </a:lnTo>
                <a:close/>
                <a:moveTo>
                  <a:pt x="0" y="0"/>
                </a:moveTo>
                <a:lnTo>
                  <a:pt x="2556214" y="0"/>
                </a:lnTo>
                <a:lnTo>
                  <a:pt x="7415080" y="4862221"/>
                </a:lnTo>
                <a:lnTo>
                  <a:pt x="4858866" y="486222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3"/>
          <p:cNvGrpSpPr/>
          <p:nvPr userDrawn="1"/>
        </p:nvGrpSpPr>
        <p:grpSpPr>
          <a:xfrm>
            <a:off x="441013" y="378048"/>
            <a:ext cx="779471" cy="504523"/>
            <a:chOff x="6200384" y="1195613"/>
            <a:chExt cx="1329977" cy="860846"/>
          </a:xfrm>
        </p:grpSpPr>
        <p:sp>
          <p:nvSpPr>
            <p:cNvPr id="12" name="Freeform: Shape 10"/>
            <p:cNvSpPr/>
            <p:nvPr/>
          </p:nvSpPr>
          <p:spPr>
            <a:xfrm flipH="1">
              <a:off x="6200384" y="1195613"/>
              <a:ext cx="430423" cy="860846"/>
            </a:xfrm>
            <a:custGeom>
              <a:avLst/>
              <a:gdLst>
                <a:gd name="connsiteX0" fmla="*/ 927239 w 927239"/>
                <a:gd name="connsiteY0" fmla="*/ 0 h 1854477"/>
                <a:gd name="connsiteX1" fmla="*/ 927239 w 927239"/>
                <a:gd name="connsiteY1" fmla="*/ 398026 h 1854477"/>
                <a:gd name="connsiteX2" fmla="*/ 398026 w 927239"/>
                <a:gd name="connsiteY2" fmla="*/ 927239 h 1854477"/>
                <a:gd name="connsiteX3" fmla="*/ 927239 w 927239"/>
                <a:gd name="connsiteY3" fmla="*/ 1456451 h 1854477"/>
                <a:gd name="connsiteX4" fmla="*/ 927239 w 927239"/>
                <a:gd name="connsiteY4" fmla="*/ 1854477 h 1854477"/>
                <a:gd name="connsiteX5" fmla="*/ 0 w 927239"/>
                <a:gd name="connsiteY5" fmla="*/ 927239 h 185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239" h="1854477">
                  <a:moveTo>
                    <a:pt x="927239" y="0"/>
                  </a:moveTo>
                  <a:lnTo>
                    <a:pt x="927239" y="398026"/>
                  </a:lnTo>
                  <a:lnTo>
                    <a:pt x="398026" y="927239"/>
                  </a:lnTo>
                  <a:lnTo>
                    <a:pt x="927239" y="1456451"/>
                  </a:lnTo>
                  <a:lnTo>
                    <a:pt x="927239" y="1854477"/>
                  </a:lnTo>
                  <a:lnTo>
                    <a:pt x="0" y="927239"/>
                  </a:lnTo>
                  <a:close/>
                </a:path>
              </a:pathLst>
            </a:custGeom>
            <a:solidFill>
              <a:srgbClr val="12CBC4">
                <a:alpha val="1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+mn-ea"/>
                <a:cs typeface="+mn-cs"/>
              </a:endParaRPr>
            </a:p>
          </p:txBody>
        </p:sp>
        <p:sp>
          <p:nvSpPr>
            <p:cNvPr id="13" name="Freeform: Shape 11"/>
            <p:cNvSpPr/>
            <p:nvPr/>
          </p:nvSpPr>
          <p:spPr>
            <a:xfrm flipH="1">
              <a:off x="6650161" y="1195613"/>
              <a:ext cx="430423" cy="860846"/>
            </a:xfrm>
            <a:custGeom>
              <a:avLst/>
              <a:gdLst>
                <a:gd name="connsiteX0" fmla="*/ 927239 w 927239"/>
                <a:gd name="connsiteY0" fmla="*/ 0 h 1854477"/>
                <a:gd name="connsiteX1" fmla="*/ 927239 w 927239"/>
                <a:gd name="connsiteY1" fmla="*/ 398026 h 1854477"/>
                <a:gd name="connsiteX2" fmla="*/ 398026 w 927239"/>
                <a:gd name="connsiteY2" fmla="*/ 927239 h 1854477"/>
                <a:gd name="connsiteX3" fmla="*/ 927239 w 927239"/>
                <a:gd name="connsiteY3" fmla="*/ 1456451 h 1854477"/>
                <a:gd name="connsiteX4" fmla="*/ 927239 w 927239"/>
                <a:gd name="connsiteY4" fmla="*/ 1854477 h 1854477"/>
                <a:gd name="connsiteX5" fmla="*/ 0 w 927239"/>
                <a:gd name="connsiteY5" fmla="*/ 927239 h 185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239" h="1854477">
                  <a:moveTo>
                    <a:pt x="927239" y="0"/>
                  </a:moveTo>
                  <a:lnTo>
                    <a:pt x="927239" y="398026"/>
                  </a:lnTo>
                  <a:lnTo>
                    <a:pt x="398026" y="927239"/>
                  </a:lnTo>
                  <a:lnTo>
                    <a:pt x="927239" y="1456451"/>
                  </a:lnTo>
                  <a:lnTo>
                    <a:pt x="927239" y="1854477"/>
                  </a:lnTo>
                  <a:lnTo>
                    <a:pt x="0" y="927239"/>
                  </a:lnTo>
                  <a:close/>
                </a:path>
              </a:pathLst>
            </a:custGeom>
            <a:solidFill>
              <a:srgbClr val="12CBC4"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+mn-ea"/>
                <a:cs typeface="+mn-cs"/>
              </a:endParaRPr>
            </a:p>
          </p:txBody>
        </p:sp>
        <p:sp>
          <p:nvSpPr>
            <p:cNvPr id="14" name="Freeform: Shape 12"/>
            <p:cNvSpPr/>
            <p:nvPr/>
          </p:nvSpPr>
          <p:spPr>
            <a:xfrm flipH="1">
              <a:off x="7099938" y="1195613"/>
              <a:ext cx="430423" cy="860846"/>
            </a:xfrm>
            <a:custGeom>
              <a:avLst/>
              <a:gdLst>
                <a:gd name="connsiteX0" fmla="*/ 927239 w 927239"/>
                <a:gd name="connsiteY0" fmla="*/ 0 h 1854477"/>
                <a:gd name="connsiteX1" fmla="*/ 927239 w 927239"/>
                <a:gd name="connsiteY1" fmla="*/ 398026 h 1854477"/>
                <a:gd name="connsiteX2" fmla="*/ 398026 w 927239"/>
                <a:gd name="connsiteY2" fmla="*/ 927239 h 1854477"/>
                <a:gd name="connsiteX3" fmla="*/ 927239 w 927239"/>
                <a:gd name="connsiteY3" fmla="*/ 1456451 h 1854477"/>
                <a:gd name="connsiteX4" fmla="*/ 927239 w 927239"/>
                <a:gd name="connsiteY4" fmla="*/ 1854477 h 1854477"/>
                <a:gd name="connsiteX5" fmla="*/ 0 w 927239"/>
                <a:gd name="connsiteY5" fmla="*/ 927239 h 185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239" h="1854477">
                  <a:moveTo>
                    <a:pt x="927239" y="0"/>
                  </a:moveTo>
                  <a:lnTo>
                    <a:pt x="927239" y="398026"/>
                  </a:lnTo>
                  <a:lnTo>
                    <a:pt x="398026" y="927239"/>
                  </a:lnTo>
                  <a:lnTo>
                    <a:pt x="927239" y="1456451"/>
                  </a:lnTo>
                  <a:lnTo>
                    <a:pt x="927239" y="1854477"/>
                  </a:lnTo>
                  <a:lnTo>
                    <a:pt x="0" y="927239"/>
                  </a:lnTo>
                  <a:close/>
                </a:path>
              </a:pathLst>
            </a:custGeom>
            <a:solidFill>
              <a:srgbClr val="12CB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>
            <a:fillRect/>
          </a:stretch>
        </p:blipFill>
        <p:spPr>
          <a:xfrm>
            <a:off x="5054018" y="1"/>
            <a:ext cx="7137982" cy="3791641"/>
          </a:xfrm>
        </p:spPr>
      </p:pic>
      <p:sp>
        <p:nvSpPr>
          <p:cNvPr id="18" name="Right Triangle 2"/>
          <p:cNvSpPr/>
          <p:nvPr/>
        </p:nvSpPr>
        <p:spPr>
          <a:xfrm>
            <a:off x="0" y="4038530"/>
            <a:ext cx="2819470" cy="2819470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0"/>
          <p:cNvSpPr/>
          <p:nvPr/>
        </p:nvSpPr>
        <p:spPr bwMode="auto">
          <a:xfrm rot="16200000">
            <a:off x="2346551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/>
          <p:cNvSpPr/>
          <p:nvPr/>
        </p:nvSpPr>
        <p:spPr bwMode="auto">
          <a:xfrm rot="16200000">
            <a:off x="4037416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591912" y="2949122"/>
            <a:ext cx="6536088" cy="1502622"/>
            <a:chOff x="1510350" y="2955304"/>
            <a:chExt cx="5209798" cy="1197713"/>
          </a:xfrm>
        </p:grpSpPr>
        <p:sp>
          <p:nvSpPr>
            <p:cNvPr id="22" name="矩形 21"/>
            <p:cNvSpPr/>
            <p:nvPr/>
          </p:nvSpPr>
          <p:spPr bwMode="auto">
            <a:xfrm>
              <a:off x="1510350" y="2955304"/>
              <a:ext cx="5209798" cy="466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en-US" altLang="zh-CN" sz="3200" b="1" kern="100" dirty="0">
                  <a:cs typeface="+mn-ea"/>
                  <a:sym typeface="+mn-lt"/>
                </a:rPr>
                <a:t>12.2.2 </a:t>
              </a:r>
              <a:r>
                <a:rPr lang="zh-CN" altLang="en-US" sz="3200" b="1" kern="100" dirty="0">
                  <a:cs typeface="+mn-ea"/>
                  <a:sym typeface="+mn-lt"/>
                </a:rPr>
                <a:t>三角形全等的判定 </a:t>
              </a:r>
              <a:r>
                <a:rPr lang="en-US" altLang="zh-CN" sz="3200" b="1" kern="100" dirty="0">
                  <a:cs typeface="+mn-ea"/>
                  <a:sym typeface="+mn-lt"/>
                </a:rPr>
                <a:t>(SAS) 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085286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1668455" y="2191310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668455" y="438277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668455" y="384196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812909" y="5259656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03774" y="525965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0971" y="378048"/>
            <a:ext cx="1121978" cy="369332"/>
          </a:xfrm>
          <a:prstGeom prst="rect">
            <a:avLst/>
          </a:prstGeom>
          <a:solidFill>
            <a:srgbClr val="0F9F99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Right Triangle 2"/>
          <p:cNvSpPr/>
          <p:nvPr/>
        </p:nvSpPr>
        <p:spPr>
          <a:xfrm rot="16200000">
            <a:off x="11639988" y="6305987"/>
            <a:ext cx="552012" cy="552012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5" grpId="0"/>
      <p:bldP spid="26" grpId="0"/>
      <p:bldP spid="27" grpId="0"/>
      <p:bldP spid="28" grpId="0"/>
      <p:bldP spid="36" grpId="0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/>
          <p:nvPr/>
        </p:nvSpPr>
        <p:spPr bwMode="auto">
          <a:xfrm>
            <a:off x="1361957" y="2783615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endParaRPr lang="zh-CN" altLang="zh-CN" sz="2665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66292" y="4571665"/>
            <a:ext cx="2438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（S</a:t>
            </a:r>
            <a:r>
              <a:rPr lang="en-US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S）</a:t>
            </a:r>
          </a:p>
        </p:txBody>
      </p:sp>
      <p:grpSp>
        <p:nvGrpSpPr>
          <p:cNvPr id="7" name="Group 4"/>
          <p:cNvGrpSpPr/>
          <p:nvPr/>
        </p:nvGrpSpPr>
        <p:grpSpPr bwMode="auto">
          <a:xfrm>
            <a:off x="6704692" y="2317868"/>
            <a:ext cx="4081434" cy="2906744"/>
            <a:chOff x="0" y="0"/>
            <a:chExt cx="2427" cy="1693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42" y="288"/>
              <a:ext cx="1776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106" y="288"/>
              <a:ext cx="336" cy="1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06" y="1392"/>
              <a:ext cx="1824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1930" y="288"/>
              <a:ext cx="288" cy="1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42" y="288"/>
              <a:ext cx="1488" cy="1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0" y="1400"/>
              <a:ext cx="25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zh-CN" sz="2665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86" y="1392"/>
              <a:ext cx="25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zh-CN" sz="2665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170" y="0"/>
              <a:ext cx="25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zh-CN" sz="2665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46" y="0"/>
              <a:ext cx="255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zh-CN" sz="2665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31590" y="1506762"/>
            <a:ext cx="10928819" cy="36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70000"/>
              </a:lnSpc>
            </a:pPr>
            <a:r>
              <a:rPr lang="en-US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如图，在四边形ABCD中AB=CD，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D=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C，则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.请说明理由。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24852" y="2096607"/>
            <a:ext cx="412324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ABD和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CDB中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1659039" y="2605793"/>
            <a:ext cx="35333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AB=CD  </a:t>
            </a:r>
            <a:r>
              <a:rPr lang="en-US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638971" y="3203853"/>
            <a:ext cx="406233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D=</a:t>
            </a: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 （已知）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885645" y="3876993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（公共边）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994240" y="4613231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5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 </a:t>
            </a: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5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5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CDB</a:t>
            </a:r>
            <a:endParaRPr lang="zh-CN" altLang="zh-CN" sz="2665" b="1" dirty="0">
              <a:solidFill>
                <a:srgbClr val="0046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257451" y="5361457"/>
            <a:ext cx="11176000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en-US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en-US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                        ）</a:t>
            </a:r>
          </a:p>
          <a:p>
            <a:pPr defTabSz="914400"/>
            <a:endParaRPr lang="zh-CN" altLang="zh-CN" sz="2665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59039" y="3941022"/>
            <a:ext cx="14670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DB</a:t>
            </a:r>
            <a:r>
              <a:rPr lang="zh-CN" altLang="zh-CN" sz="2665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3236423" y="5333226"/>
            <a:ext cx="3940502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全等三角形的对应</a:t>
            </a:r>
            <a:r>
              <a:rPr lang="zh-CN" altLang="en-US" sz="2665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边</a:t>
            </a:r>
            <a:r>
              <a:rPr lang="zh-CN" altLang="zh-CN" sz="2665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相等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  <p:bldP spid="29" grpId="0"/>
      <p:bldP spid="30" grpId="0"/>
      <p:bldP spid="31" grpId="0"/>
      <p:bldP spid="33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13525" y="2617383"/>
            <a:ext cx="3618753" cy="2691770"/>
            <a:chOff x="5724525" y="1219200"/>
            <a:chExt cx="3800475" cy="2836153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248400" y="2514600"/>
              <a:ext cx="2590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 flipV="1">
              <a:off x="8153400" y="1371598"/>
              <a:ext cx="685800" cy="1143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8243888" y="2514598"/>
              <a:ext cx="595310" cy="10175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6248400" y="1371600"/>
              <a:ext cx="1905000" cy="1143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 flipV="1">
              <a:off x="6248400" y="2514600"/>
              <a:ext cx="1995488" cy="995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8382000" y="1219200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kumimoji="1"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724525" y="2212975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kumimoji="1"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8229600" y="3352801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kumimoji="1" lang="en-US" altLang="zh-CN" sz="3735" b="1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8763001" y="2590800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kumimoji="1"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98016" y="1270835"/>
            <a:ext cx="11322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已知：如图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AB=CB 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ABD=∠CBD 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△ABD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CBD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全等吗？</a:t>
            </a:r>
          </a:p>
        </p:txBody>
      </p:sp>
      <p:sp>
        <p:nvSpPr>
          <p:cNvPr id="16" name="AutoShape 2"/>
          <p:cNvSpPr/>
          <p:nvPr/>
        </p:nvSpPr>
        <p:spPr bwMode="auto">
          <a:xfrm>
            <a:off x="5663439" y="2915550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endParaRPr lang="zh-CN" altLang="zh-CN" sz="2665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26335" y="2228543"/>
            <a:ext cx="412324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ABD和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960522" y="2737728"/>
            <a:ext cx="35333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AB=C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0454" y="3335788"/>
            <a:ext cx="406233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D=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（已知）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7187128" y="4008929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（公共边）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388337" y="4686795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CBD</a:t>
            </a:r>
            <a:endParaRPr lang="zh-CN" altLang="zh-CN" sz="2665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60521" y="4072957"/>
            <a:ext cx="14670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8841685" y="4704873"/>
            <a:ext cx="2438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（S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S）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 descr="底色1"/>
          <p:cNvSpPr txBox="1">
            <a:spLocks noChangeArrowheads="1"/>
          </p:cNvSpPr>
          <p:nvPr/>
        </p:nvSpPr>
        <p:spPr bwMode="auto">
          <a:xfrm>
            <a:off x="950261" y="1180869"/>
            <a:ext cx="11501716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2665" b="1" dirty="0">
                <a:solidFill>
                  <a:srgbClr val="000000"/>
                </a:solidFill>
                <a:cs typeface="+mn-ea"/>
                <a:sym typeface="+mn-lt"/>
              </a:rPr>
              <a:t>4.</a:t>
            </a:r>
            <a:r>
              <a:rPr lang="zh-CN" altLang="en-US" sz="2665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665" b="1" dirty="0">
                <a:solidFill>
                  <a:srgbClr val="000000"/>
                </a:solidFill>
                <a:cs typeface="+mn-ea"/>
                <a:sym typeface="+mn-lt"/>
              </a:rPr>
              <a:t>AC=BD</a:t>
            </a:r>
            <a:r>
              <a:rPr lang="zh-CN" altLang="en-US" sz="2665" b="1" dirty="0">
                <a:solidFill>
                  <a:srgbClr val="000000"/>
                </a:solidFill>
                <a:cs typeface="+mn-ea"/>
                <a:sym typeface="+mn-lt"/>
              </a:rPr>
              <a:t>，∠</a:t>
            </a:r>
            <a:r>
              <a:rPr lang="en-US" altLang="zh-CN" sz="2665" b="1" dirty="0">
                <a:solidFill>
                  <a:srgbClr val="000000"/>
                </a:solidFill>
                <a:cs typeface="+mn-ea"/>
                <a:sym typeface="+mn-lt"/>
              </a:rPr>
              <a:t>CAB=∠DBA</a:t>
            </a:r>
            <a:r>
              <a:rPr lang="zh-CN" altLang="en-US" sz="2665" b="1" dirty="0">
                <a:solidFill>
                  <a:srgbClr val="000000"/>
                </a:solidFill>
                <a:cs typeface="+mn-ea"/>
                <a:sym typeface="+mn-lt"/>
              </a:rPr>
              <a:t>，你能判断</a:t>
            </a:r>
            <a:r>
              <a:rPr lang="en-US" altLang="zh-CN" sz="2665" b="1" dirty="0">
                <a:solidFill>
                  <a:srgbClr val="000000"/>
                </a:solidFill>
                <a:cs typeface="+mn-ea"/>
                <a:sym typeface="+mn-lt"/>
              </a:rPr>
              <a:t>BC=AD</a:t>
            </a:r>
            <a:r>
              <a:rPr lang="zh-CN" altLang="en-US" sz="2665" b="1" dirty="0">
                <a:solidFill>
                  <a:srgbClr val="000000"/>
                </a:solidFill>
                <a:cs typeface="+mn-ea"/>
                <a:sym typeface="+mn-lt"/>
              </a:rPr>
              <a:t>吗？说明理由．</a:t>
            </a:r>
          </a:p>
        </p:txBody>
      </p:sp>
      <p:grpSp>
        <p:nvGrpSpPr>
          <p:cNvPr id="6" name="Group 20"/>
          <p:cNvGrpSpPr/>
          <p:nvPr/>
        </p:nvGrpSpPr>
        <p:grpSpPr bwMode="auto">
          <a:xfrm>
            <a:off x="770965" y="2411508"/>
            <a:ext cx="4368800" cy="2393951"/>
            <a:chOff x="3456" y="2160"/>
            <a:chExt cx="2064" cy="1131"/>
          </a:xfrm>
        </p:grpSpPr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3696" y="3024"/>
              <a:ext cx="15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 flipV="1">
              <a:off x="3696" y="2448"/>
              <a:ext cx="120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4896" y="244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H="1" flipV="1">
              <a:off x="4080" y="2448"/>
              <a:ext cx="1200" cy="56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H="1">
              <a:off x="3696" y="244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26" descr="底色1"/>
            <p:cNvSpPr txBox="1">
              <a:spLocks noChangeArrowheads="1"/>
            </p:cNvSpPr>
            <p:nvPr/>
          </p:nvSpPr>
          <p:spPr bwMode="auto">
            <a:xfrm>
              <a:off x="3456" y="2976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Text Box 27" descr="底色1"/>
            <p:cNvSpPr txBox="1">
              <a:spLocks noChangeArrowheads="1"/>
            </p:cNvSpPr>
            <p:nvPr/>
          </p:nvSpPr>
          <p:spPr bwMode="auto">
            <a:xfrm>
              <a:off x="5040" y="2976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4" name="Text Box 28" descr="底色1"/>
            <p:cNvSpPr txBox="1">
              <a:spLocks noChangeArrowheads="1"/>
            </p:cNvSpPr>
            <p:nvPr/>
          </p:nvSpPr>
          <p:spPr bwMode="auto">
            <a:xfrm>
              <a:off x="3840" y="2208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5" name="Text Box 29" descr="底色1"/>
            <p:cNvSpPr txBox="1">
              <a:spLocks noChangeArrowheads="1"/>
            </p:cNvSpPr>
            <p:nvPr/>
          </p:nvSpPr>
          <p:spPr bwMode="auto">
            <a:xfrm>
              <a:off x="4704" y="2160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6" name="AutoShape 2"/>
          <p:cNvSpPr/>
          <p:nvPr/>
        </p:nvSpPr>
        <p:spPr bwMode="auto">
          <a:xfrm>
            <a:off x="5663439" y="2915550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endParaRPr lang="zh-CN" altLang="zh-CN" sz="2665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26335" y="2228543"/>
            <a:ext cx="412324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BDA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960522" y="2737728"/>
            <a:ext cx="35333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  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0454" y="3335788"/>
            <a:ext cx="4035079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DBA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7187128" y="4008929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（公共边）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388337" y="4686795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ACB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BDA</a:t>
            </a:r>
            <a:endParaRPr lang="zh-CN" altLang="zh-CN" sz="2665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60521" y="4072957"/>
            <a:ext cx="145437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BA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405077" y="5300552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BC=AD</a:t>
            </a:r>
            <a:endParaRPr lang="zh-CN" altLang="zh-CN" sz="2665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8664937" y="4686755"/>
            <a:ext cx="2438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（S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S）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/>
          <p:nvPr/>
        </p:nvGrpSpPr>
        <p:grpSpPr bwMode="auto">
          <a:xfrm>
            <a:off x="1313030" y="2722129"/>
            <a:ext cx="4230103" cy="3376969"/>
            <a:chOff x="0" y="0"/>
            <a:chExt cx="2359" cy="1769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359" cy="176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FFCC00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Group 4"/>
            <p:cNvGrpSpPr>
              <a:grpSpLocks noChangeAspect="1"/>
            </p:cNvGrpSpPr>
            <p:nvPr/>
          </p:nvGrpSpPr>
          <p:grpSpPr bwMode="auto">
            <a:xfrm>
              <a:off x="136" y="91"/>
              <a:ext cx="2041" cy="1583"/>
              <a:chOff x="0" y="0"/>
              <a:chExt cx="2041" cy="1583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2041" cy="15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H="1">
                <a:off x="173" y="353"/>
                <a:ext cx="848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173" y="1200"/>
                <a:ext cx="1133" cy="1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021" y="353"/>
                <a:ext cx="285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H="1">
                <a:off x="735" y="353"/>
                <a:ext cx="856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735" y="1200"/>
                <a:ext cx="1141" cy="1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1591" y="353"/>
                <a:ext cx="285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1005" y="338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795" y="75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US" altLang="zh-CN" sz="2665" b="1">
                    <a:solidFill>
                      <a:srgbClr val="0000FF"/>
                    </a:solidFill>
                    <a:cs typeface="+mn-ea"/>
                    <a:sym typeface="+mn-lt"/>
                  </a:rPr>
                  <a:t>A</a:t>
                </a:r>
                <a:endParaRPr lang="en-US" altLang="zh-CN" sz="2665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Oval 14"/>
              <p:cNvSpPr>
                <a:spLocks noChangeArrowheads="1"/>
              </p:cNvSpPr>
              <p:nvPr/>
            </p:nvSpPr>
            <p:spPr bwMode="auto">
              <a:xfrm>
                <a:off x="158" y="1185"/>
                <a:ext cx="37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75" y="1200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US" altLang="zh-CN" sz="2665" b="1">
                    <a:solidFill>
                      <a:srgbClr val="0000FF"/>
                    </a:solidFill>
                    <a:cs typeface="+mn-ea"/>
                    <a:sym typeface="+mn-lt"/>
                  </a:rPr>
                  <a:t>B</a:t>
                </a:r>
                <a:endParaRPr lang="en-US" altLang="zh-CN" sz="2665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Oval 16"/>
              <p:cNvSpPr>
                <a:spLocks noChangeArrowheads="1"/>
              </p:cNvSpPr>
              <p:nvPr/>
            </p:nvSpPr>
            <p:spPr bwMode="auto">
              <a:xfrm>
                <a:off x="1291" y="1185"/>
                <a:ext cx="37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1223" y="1185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US" altLang="zh-CN" sz="2665" b="1">
                    <a:solidFill>
                      <a:srgbClr val="0000FF"/>
                    </a:solidFill>
                    <a:cs typeface="+mn-ea"/>
                    <a:sym typeface="+mn-lt"/>
                  </a:rPr>
                  <a:t>C</a:t>
                </a:r>
                <a:endParaRPr lang="en-US" altLang="zh-CN" sz="2665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Oval 18"/>
              <p:cNvSpPr>
                <a:spLocks noChangeArrowheads="1"/>
              </p:cNvSpPr>
              <p:nvPr/>
            </p:nvSpPr>
            <p:spPr bwMode="auto">
              <a:xfrm>
                <a:off x="1576" y="338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1643" y="90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US" altLang="zh-CN" sz="2665" b="1">
                    <a:solidFill>
                      <a:srgbClr val="0000FF"/>
                    </a:solidFill>
                    <a:cs typeface="+mn-ea"/>
                    <a:sym typeface="+mn-lt"/>
                  </a:rPr>
                  <a:t>D</a:t>
                </a:r>
                <a:endParaRPr lang="en-US" altLang="zh-CN" sz="2665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Oval 20"/>
              <p:cNvSpPr>
                <a:spLocks noChangeArrowheads="1"/>
              </p:cNvSpPr>
              <p:nvPr/>
            </p:nvSpPr>
            <p:spPr bwMode="auto">
              <a:xfrm>
                <a:off x="1861" y="1185"/>
                <a:ext cx="37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1793" y="1178"/>
                <a:ext cx="116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US" altLang="zh-CN" sz="2665" b="1">
                    <a:solidFill>
                      <a:srgbClr val="0000FF"/>
                    </a:solidFill>
                    <a:cs typeface="+mn-ea"/>
                    <a:sym typeface="+mn-lt"/>
                  </a:rPr>
                  <a:t>F</a:t>
                </a:r>
                <a:endParaRPr lang="en-US" altLang="zh-CN" sz="2665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22"/>
              <p:cNvSpPr>
                <a:spLocks noChangeArrowheads="1"/>
              </p:cNvSpPr>
              <p:nvPr/>
            </p:nvSpPr>
            <p:spPr bwMode="auto">
              <a:xfrm>
                <a:off x="720" y="1185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623" y="1178"/>
                <a:ext cx="127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en-US" altLang="zh-CN" sz="2665" b="1">
                    <a:solidFill>
                      <a:srgbClr val="0000FF"/>
                    </a:solidFill>
                    <a:cs typeface="+mn-ea"/>
                    <a:sym typeface="+mn-lt"/>
                  </a:rPr>
                  <a:t>E</a:t>
                </a:r>
                <a:endParaRPr lang="en-US" altLang="zh-CN" sz="2665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113733" y="1158808"/>
            <a:ext cx="10500751" cy="1116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如图</a:t>
            </a: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AB=DE,AC=DF,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要说明△</a:t>
            </a: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ABC≌△DEF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，还需增加一个什么条件？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826428" y="3230077"/>
            <a:ext cx="35475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1.BE = CF (SSS)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844979" y="3762911"/>
            <a:ext cx="35475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A = 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D (SAS)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844979" y="4979133"/>
            <a:ext cx="35475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…(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答案不唯一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/>
          <p:cNvGrpSpPr/>
          <p:nvPr/>
        </p:nvGrpSpPr>
        <p:grpSpPr bwMode="auto">
          <a:xfrm>
            <a:off x="1199456" y="2603403"/>
            <a:ext cx="3743795" cy="3437257"/>
            <a:chOff x="0" y="0"/>
            <a:chExt cx="1860" cy="1584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272" y="952"/>
              <a:ext cx="1088" cy="500"/>
            </a:xfrm>
            <a:prstGeom prst="triangle">
              <a:avLst>
                <a:gd name="adj" fmla="val 67245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10800000">
              <a:off x="454" y="181"/>
              <a:ext cx="1088" cy="500"/>
            </a:xfrm>
            <a:prstGeom prst="triangle">
              <a:avLst>
                <a:gd name="adj" fmla="val 67245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54" y="181"/>
              <a:ext cx="907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952" y="771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F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270" y="1270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0" y="1315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99" y="544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497" y="45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81" y="0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1199457" y="1211005"/>
            <a:ext cx="9903519" cy="913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如图</a:t>
            </a: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己知</a:t>
            </a: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AD∥BC,AE=CF,AD=BC,E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、Ｆ都在直线ＡＣ上，试说明ＤＥ∥ＢＦ。</a:t>
            </a:r>
          </a:p>
        </p:txBody>
      </p:sp>
      <p:sp>
        <p:nvSpPr>
          <p:cNvPr id="17" name="AutoShape 2"/>
          <p:cNvSpPr/>
          <p:nvPr/>
        </p:nvSpPr>
        <p:spPr bwMode="auto">
          <a:xfrm>
            <a:off x="5476330" y="2787644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endParaRPr lang="zh-CN" altLang="zh-CN" sz="2665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939226" y="2100637"/>
            <a:ext cx="406553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D和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CFB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773413" y="2609822"/>
            <a:ext cx="347563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CF  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753344" y="3207882"/>
            <a:ext cx="626165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两直线平行内错角相等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7000019" y="3881023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201228" y="4558889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A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CFB</a:t>
            </a:r>
            <a:endParaRPr lang="zh-CN" altLang="zh-CN" sz="2665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773412" y="3945051"/>
            <a:ext cx="14670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AD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BC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217968" y="5172646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>
                <a:latin typeface="+mn-lt"/>
                <a:ea typeface="+mn-ea"/>
                <a:cs typeface="+mn-ea"/>
                <a:sym typeface="+mn-lt"/>
              </a:rPr>
              <a:t>∴ ∠</a:t>
            </a:r>
            <a:r>
              <a:rPr lang="en-US" altLang="zh-CN" sz="2665" b="1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665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5" b="1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5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 </a:t>
            </a:r>
            <a:endParaRPr lang="zh-CN" altLang="zh-CN" sz="2665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7167235" y="5231379"/>
            <a:ext cx="5283200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∴ ∠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D+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A 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B+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 </a:t>
            </a:r>
            <a:r>
              <a:rPr lang="zh-CN" altLang="en-US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即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DEF</a:t>
            </a:r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5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EF</a:t>
            </a:r>
            <a:r>
              <a:rPr lang="en-US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 </a:t>
            </a:r>
            <a:endParaRPr lang="zh-CN" altLang="zh-CN" sz="2665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43485" y="6072534"/>
            <a:ext cx="592181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zh-CN" sz="2665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r>
              <a:rPr lang="zh-CN" altLang="zh-CN" sz="2665" b="1" dirty="0">
                <a:cs typeface="+mn-ea"/>
                <a:sym typeface="+mn-lt"/>
              </a:rPr>
              <a:t>∴</a:t>
            </a:r>
            <a:r>
              <a:rPr lang="zh-CN" altLang="en-US" sz="2665" b="1" dirty="0">
                <a:cs typeface="+mn-ea"/>
                <a:sym typeface="+mn-lt"/>
              </a:rPr>
              <a:t>ＤＥ∥ＢＦ</a:t>
            </a:r>
            <a:r>
              <a:rPr lang="en-US" altLang="zh-CN" sz="2665" b="1" dirty="0">
                <a:cs typeface="+mn-ea"/>
                <a:sym typeface="+mn-lt"/>
              </a:rPr>
              <a:t>(</a:t>
            </a:r>
            <a:r>
              <a:rPr lang="zh-CN" altLang="en-US" sz="2665" b="1" dirty="0">
                <a:cs typeface="+mn-ea"/>
                <a:sym typeface="+mn-lt"/>
              </a:rPr>
              <a:t>内错角相等两直线平行</a:t>
            </a:r>
            <a:r>
              <a:rPr lang="en-US" altLang="zh-CN" sz="2665" b="1" dirty="0">
                <a:cs typeface="+mn-ea"/>
                <a:sym typeface="+mn-lt"/>
              </a:rPr>
              <a:t>)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 descr="底色1"/>
          <p:cNvSpPr txBox="1">
            <a:spLocks noChangeArrowheads="1"/>
          </p:cNvSpPr>
          <p:nvPr/>
        </p:nvSpPr>
        <p:spPr bwMode="auto">
          <a:xfrm>
            <a:off x="862645" y="1370359"/>
            <a:ext cx="6815667" cy="132517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7200" indent="-457200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AC=BD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，∠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1= ∠2</a:t>
            </a:r>
          </a:p>
          <a:p>
            <a:pPr marL="457200" indent="-457200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  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:BC=AD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2111" y="2871038"/>
            <a:ext cx="10176933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变式</a:t>
            </a:r>
            <a:r>
              <a:rPr lang="en-US" altLang="zh-CN" sz="2400" b="1" dirty="0">
                <a:solidFill>
                  <a:srgbClr val="FF3300"/>
                </a:solidFill>
                <a:cs typeface="+mn-ea"/>
                <a:sym typeface="+mn-lt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  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AC=BD,BC=AD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:∠1= ∠2</a:t>
            </a:r>
          </a:p>
        </p:txBody>
      </p:sp>
      <p:grpSp>
        <p:nvGrpSpPr>
          <p:cNvPr id="7" name="Group 4"/>
          <p:cNvGrpSpPr/>
          <p:nvPr/>
        </p:nvGrpSpPr>
        <p:grpSpPr bwMode="auto">
          <a:xfrm>
            <a:off x="6795661" y="640136"/>
            <a:ext cx="3596568" cy="2007388"/>
            <a:chOff x="0" y="0"/>
            <a:chExt cx="2064" cy="1152"/>
          </a:xfrm>
        </p:grpSpPr>
        <p:grpSp>
          <p:nvGrpSpPr>
            <p:cNvPr id="8" name="Group 5"/>
            <p:cNvGrpSpPr/>
            <p:nvPr/>
          </p:nvGrpSpPr>
          <p:grpSpPr bwMode="auto">
            <a:xfrm>
              <a:off x="0" y="0"/>
              <a:ext cx="2064" cy="1152"/>
              <a:chOff x="0" y="0"/>
              <a:chExt cx="2064" cy="1152"/>
            </a:xfrm>
          </p:grpSpPr>
          <p:grpSp>
            <p:nvGrpSpPr>
              <p:cNvPr id="10" name="Group 6"/>
              <p:cNvGrpSpPr/>
              <p:nvPr/>
            </p:nvGrpSpPr>
            <p:grpSpPr bwMode="auto">
              <a:xfrm>
                <a:off x="0" y="0"/>
                <a:ext cx="2064" cy="1152"/>
                <a:chOff x="0" y="0"/>
                <a:chExt cx="2064" cy="1152"/>
              </a:xfrm>
            </p:grpSpPr>
            <p:grpSp>
              <p:nvGrpSpPr>
                <p:cNvPr id="12" name="Group 7"/>
                <p:cNvGrpSpPr/>
                <p:nvPr/>
              </p:nvGrpSpPr>
              <p:grpSpPr bwMode="auto">
                <a:xfrm>
                  <a:off x="0" y="0"/>
                  <a:ext cx="2064" cy="1152"/>
                  <a:chOff x="0" y="0"/>
                  <a:chExt cx="2064" cy="1152"/>
                </a:xfrm>
              </p:grpSpPr>
              <p:sp>
                <p:nvSpPr>
                  <p:cNvPr id="1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864"/>
                    <a:ext cx="15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0" y="288"/>
                    <a:ext cx="1200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88"/>
                    <a:ext cx="384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8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24" y="288"/>
                    <a:ext cx="1152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9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" y="288"/>
                    <a:ext cx="384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0" name="Text Box 13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816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400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A</a:t>
                    </a:r>
                  </a:p>
                </p:txBody>
              </p:sp>
              <p:sp>
                <p:nvSpPr>
                  <p:cNvPr id="21" name="Text Box 14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4" y="816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400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B</a:t>
                    </a:r>
                  </a:p>
                </p:txBody>
              </p:sp>
              <p:sp>
                <p:nvSpPr>
                  <p:cNvPr id="22" name="Text Box 15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48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400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C</a:t>
                    </a:r>
                  </a:p>
                </p:txBody>
              </p:sp>
              <p:sp>
                <p:nvSpPr>
                  <p:cNvPr id="23" name="Text Box 16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8" y="0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400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D</a:t>
                    </a:r>
                  </a:p>
                </p:txBody>
              </p:sp>
            </p:grpSp>
            <p:sp>
              <p:nvSpPr>
                <p:cNvPr id="13" name="未知" descr="底色1"/>
                <p:cNvSpPr/>
                <p:nvPr/>
              </p:nvSpPr>
              <p:spPr bwMode="auto">
                <a:xfrm>
                  <a:off x="314" y="759"/>
                  <a:ext cx="63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1" y="98"/>
                    </a:cxn>
                  </a:cxnLst>
                  <a:rect l="0" t="0" r="r" b="b"/>
                  <a:pathLst>
                    <a:path w="63" h="98">
                      <a:moveTo>
                        <a:pt x="0" y="0"/>
                      </a:moveTo>
                      <a:cubicBezTo>
                        <a:pt x="63" y="21"/>
                        <a:pt x="61" y="34"/>
                        <a:pt x="61" y="9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未知" descr="底色1"/>
                <p:cNvSpPr/>
                <p:nvPr/>
              </p:nvSpPr>
              <p:spPr bwMode="auto">
                <a:xfrm>
                  <a:off x="1659" y="747"/>
                  <a:ext cx="88" cy="147"/>
                </a:xfrm>
                <a:custGeom>
                  <a:avLst/>
                  <a:gdLst/>
                  <a:ahLst/>
                  <a:cxnLst>
                    <a:cxn ang="0">
                      <a:pos x="88" y="0"/>
                    </a:cxn>
                    <a:cxn ang="0">
                      <a:pos x="15" y="12"/>
                    </a:cxn>
                    <a:cxn ang="0">
                      <a:pos x="3" y="49"/>
                    </a:cxn>
                    <a:cxn ang="0">
                      <a:pos x="3" y="147"/>
                    </a:cxn>
                  </a:cxnLst>
                  <a:rect l="0" t="0" r="r" b="b"/>
                  <a:pathLst>
                    <a:path w="88" h="147">
                      <a:moveTo>
                        <a:pt x="88" y="0"/>
                      </a:moveTo>
                      <a:cubicBezTo>
                        <a:pt x="64" y="4"/>
                        <a:pt x="36" y="0"/>
                        <a:pt x="15" y="12"/>
                      </a:cubicBezTo>
                      <a:cubicBezTo>
                        <a:pt x="4" y="18"/>
                        <a:pt x="4" y="36"/>
                        <a:pt x="3" y="49"/>
                      </a:cubicBezTo>
                      <a:cubicBezTo>
                        <a:pt x="0" y="82"/>
                        <a:pt x="3" y="114"/>
                        <a:pt x="3" y="147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51" y="570"/>
                <a:ext cx="237" cy="33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3200" b="1">
                    <a:solidFill>
                      <a:srgbClr val="FF33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1451" y="589"/>
              <a:ext cx="237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b="1">
                  <a:solidFill>
                    <a:srgbClr val="FF33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24" name="Group 21"/>
          <p:cNvGrpSpPr/>
          <p:nvPr/>
        </p:nvGrpSpPr>
        <p:grpSpPr bwMode="auto">
          <a:xfrm>
            <a:off x="7201935" y="2494928"/>
            <a:ext cx="3596568" cy="2007386"/>
            <a:chOff x="0" y="0"/>
            <a:chExt cx="2064" cy="1152"/>
          </a:xfrm>
        </p:grpSpPr>
        <p:grpSp>
          <p:nvGrpSpPr>
            <p:cNvPr id="25" name="Group 22"/>
            <p:cNvGrpSpPr/>
            <p:nvPr/>
          </p:nvGrpSpPr>
          <p:grpSpPr bwMode="auto">
            <a:xfrm>
              <a:off x="0" y="0"/>
              <a:ext cx="2064" cy="1152"/>
              <a:chOff x="0" y="0"/>
              <a:chExt cx="2064" cy="1152"/>
            </a:xfrm>
          </p:grpSpPr>
          <p:grpSp>
            <p:nvGrpSpPr>
              <p:cNvPr id="28" name="Group 23"/>
              <p:cNvGrpSpPr/>
              <p:nvPr/>
            </p:nvGrpSpPr>
            <p:grpSpPr bwMode="auto">
              <a:xfrm>
                <a:off x="0" y="0"/>
                <a:ext cx="2064" cy="1152"/>
                <a:chOff x="0" y="0"/>
                <a:chExt cx="2064" cy="1152"/>
              </a:xfrm>
            </p:grpSpPr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240" y="864"/>
                  <a:ext cx="158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40" y="288"/>
                  <a:ext cx="1200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1440" y="288"/>
                  <a:ext cx="384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624" y="288"/>
                  <a:ext cx="1152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40" y="288"/>
                  <a:ext cx="384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Text Box 29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0" y="816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400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  <p:sp>
              <p:nvSpPr>
                <p:cNvPr id="37" name="Text Box 30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1584" y="816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400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B</a:t>
                  </a:r>
                </a:p>
              </p:txBody>
            </p:sp>
            <p:sp>
              <p:nvSpPr>
                <p:cNvPr id="38" name="Text Box 31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384" y="48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400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C</a:t>
                  </a:r>
                </a:p>
              </p:txBody>
            </p:sp>
            <p:sp>
              <p:nvSpPr>
                <p:cNvPr id="39" name="Text Box 32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1248" y="0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400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D</a:t>
                  </a:r>
                </a:p>
              </p:txBody>
            </p:sp>
          </p:grpSp>
          <p:sp>
            <p:nvSpPr>
              <p:cNvPr id="29" name="未知" descr="底色1"/>
              <p:cNvSpPr/>
              <p:nvPr/>
            </p:nvSpPr>
            <p:spPr bwMode="auto">
              <a:xfrm>
                <a:off x="314" y="759"/>
                <a:ext cx="63" cy="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1" y="98"/>
                  </a:cxn>
                </a:cxnLst>
                <a:rect l="0" t="0" r="r" b="b"/>
                <a:pathLst>
                  <a:path w="63" h="98">
                    <a:moveTo>
                      <a:pt x="0" y="0"/>
                    </a:moveTo>
                    <a:cubicBezTo>
                      <a:pt x="63" y="21"/>
                      <a:pt x="61" y="34"/>
                      <a:pt x="61" y="98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defTabSz="914400"/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未知" descr="底色1"/>
              <p:cNvSpPr/>
              <p:nvPr/>
            </p:nvSpPr>
            <p:spPr bwMode="auto">
              <a:xfrm>
                <a:off x="1659" y="747"/>
                <a:ext cx="88" cy="147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15" y="12"/>
                  </a:cxn>
                  <a:cxn ang="0">
                    <a:pos x="3" y="49"/>
                  </a:cxn>
                  <a:cxn ang="0">
                    <a:pos x="3" y="147"/>
                  </a:cxn>
                </a:cxnLst>
                <a:rect l="0" t="0" r="r" b="b"/>
                <a:pathLst>
                  <a:path w="88" h="147">
                    <a:moveTo>
                      <a:pt x="88" y="0"/>
                    </a:moveTo>
                    <a:cubicBezTo>
                      <a:pt x="64" y="4"/>
                      <a:pt x="36" y="0"/>
                      <a:pt x="15" y="12"/>
                    </a:cubicBezTo>
                    <a:cubicBezTo>
                      <a:pt x="4" y="18"/>
                      <a:pt x="4" y="36"/>
                      <a:pt x="3" y="49"/>
                    </a:cubicBezTo>
                    <a:cubicBezTo>
                      <a:pt x="0" y="82"/>
                      <a:pt x="3" y="114"/>
                      <a:pt x="3" y="147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defTabSz="914400"/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454" y="544"/>
              <a:ext cx="237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b="1">
                  <a:solidFill>
                    <a:srgbClr val="FF33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7" name="Text Box 36"/>
            <p:cNvSpPr txBox="1">
              <a:spLocks noChangeArrowheads="1"/>
            </p:cNvSpPr>
            <p:nvPr/>
          </p:nvSpPr>
          <p:spPr bwMode="auto">
            <a:xfrm>
              <a:off x="1406" y="544"/>
              <a:ext cx="237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 b="1">
                  <a:solidFill>
                    <a:srgbClr val="FF33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837246" y="4269563"/>
            <a:ext cx="8449733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变式</a:t>
            </a:r>
            <a:r>
              <a:rPr lang="en-US" altLang="zh-CN" sz="2400" b="1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  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AC=BD,BC=AD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:∠C=∠D</a:t>
            </a:r>
          </a:p>
        </p:txBody>
      </p:sp>
      <p:grpSp>
        <p:nvGrpSpPr>
          <p:cNvPr id="41" name="Group 38"/>
          <p:cNvGrpSpPr/>
          <p:nvPr/>
        </p:nvGrpSpPr>
        <p:grpSpPr bwMode="auto">
          <a:xfrm>
            <a:off x="7355295" y="4349719"/>
            <a:ext cx="3517096" cy="2007386"/>
            <a:chOff x="0" y="0"/>
            <a:chExt cx="2064" cy="1152"/>
          </a:xfrm>
        </p:grpSpPr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V="1">
              <a:off x="240" y="288"/>
              <a:ext cx="120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4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H="1" flipV="1">
              <a:off x="624" y="288"/>
              <a:ext cx="1152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2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Text Box 43" descr="底色1"/>
            <p:cNvSpPr txBox="1">
              <a:spLocks noChangeArrowheads="1"/>
            </p:cNvSpPr>
            <p:nvPr/>
          </p:nvSpPr>
          <p:spPr bwMode="auto">
            <a:xfrm>
              <a:off x="0" y="816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47" name="Text Box 44" descr="底色1"/>
            <p:cNvSpPr txBox="1">
              <a:spLocks noChangeArrowheads="1"/>
            </p:cNvSpPr>
            <p:nvPr/>
          </p:nvSpPr>
          <p:spPr bwMode="auto">
            <a:xfrm>
              <a:off x="1584" y="816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8" name="Text Box 45" descr="底色1"/>
            <p:cNvSpPr txBox="1">
              <a:spLocks noChangeArrowheads="1"/>
            </p:cNvSpPr>
            <p:nvPr/>
          </p:nvSpPr>
          <p:spPr bwMode="auto">
            <a:xfrm>
              <a:off x="384" y="48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49" name="Text Box 46" descr="底色1"/>
            <p:cNvSpPr txBox="1">
              <a:spLocks noChangeArrowheads="1"/>
            </p:cNvSpPr>
            <p:nvPr/>
          </p:nvSpPr>
          <p:spPr bwMode="auto">
            <a:xfrm>
              <a:off x="1248" y="0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8"/>
          <p:cNvGrpSpPr/>
          <p:nvPr/>
        </p:nvGrpSpPr>
        <p:grpSpPr bwMode="auto">
          <a:xfrm>
            <a:off x="6734628" y="2733039"/>
            <a:ext cx="4368800" cy="2393949"/>
            <a:chOff x="0" y="0"/>
            <a:chExt cx="2064" cy="1131"/>
          </a:xfrm>
        </p:grpSpPr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V="1">
              <a:off x="240" y="288"/>
              <a:ext cx="120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4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H="1" flipV="1">
              <a:off x="624" y="288"/>
              <a:ext cx="1152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2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Text Box 43" descr="底色1"/>
            <p:cNvSpPr txBox="1">
              <a:spLocks noChangeArrowheads="1"/>
            </p:cNvSpPr>
            <p:nvPr/>
          </p:nvSpPr>
          <p:spPr bwMode="auto">
            <a:xfrm>
              <a:off x="0" y="816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47" name="Text Box 44" descr="底色1"/>
            <p:cNvSpPr txBox="1">
              <a:spLocks noChangeArrowheads="1"/>
            </p:cNvSpPr>
            <p:nvPr/>
          </p:nvSpPr>
          <p:spPr bwMode="auto">
            <a:xfrm>
              <a:off x="1584" y="816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8" name="Text Box 45" descr="底色1"/>
            <p:cNvSpPr txBox="1">
              <a:spLocks noChangeArrowheads="1"/>
            </p:cNvSpPr>
            <p:nvPr/>
          </p:nvSpPr>
          <p:spPr bwMode="auto">
            <a:xfrm>
              <a:off x="384" y="48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49" name="Text Box 46" descr="底色1"/>
            <p:cNvSpPr txBox="1">
              <a:spLocks noChangeArrowheads="1"/>
            </p:cNvSpPr>
            <p:nvPr/>
          </p:nvSpPr>
          <p:spPr bwMode="auto">
            <a:xfrm>
              <a:off x="1248" y="0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711200" y="1438092"/>
            <a:ext cx="7776633" cy="14898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3200" b="1" dirty="0">
                <a:solidFill>
                  <a:srgbClr val="FF3300"/>
                </a:solidFill>
                <a:cs typeface="+mn-ea"/>
                <a:sym typeface="+mn-lt"/>
              </a:rPr>
              <a:t>变式</a:t>
            </a:r>
            <a:r>
              <a:rPr lang="en-US" altLang="zh-CN" sz="3200" b="1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:  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AC=BD,BC=AD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:∠A=∠B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>
            <a:fillRect/>
          </a:stretch>
        </p:blipFill>
        <p:spPr>
          <a:xfrm>
            <a:off x="5054018" y="1"/>
            <a:ext cx="7137982" cy="3791641"/>
          </a:xfrm>
        </p:spPr>
      </p:pic>
      <p:sp>
        <p:nvSpPr>
          <p:cNvPr id="18" name="Right Triangle 2"/>
          <p:cNvSpPr/>
          <p:nvPr/>
        </p:nvSpPr>
        <p:spPr>
          <a:xfrm>
            <a:off x="0" y="4038530"/>
            <a:ext cx="2819470" cy="2819470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0"/>
          <p:cNvSpPr/>
          <p:nvPr/>
        </p:nvSpPr>
        <p:spPr bwMode="auto">
          <a:xfrm rot="16200000">
            <a:off x="2346551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/>
          <p:cNvSpPr/>
          <p:nvPr/>
        </p:nvSpPr>
        <p:spPr bwMode="auto">
          <a:xfrm rot="16200000">
            <a:off x="4037416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591911" y="2949122"/>
            <a:ext cx="6100659" cy="1502622"/>
            <a:chOff x="1510349" y="2955304"/>
            <a:chExt cx="4862725" cy="1197713"/>
          </a:xfrm>
        </p:grpSpPr>
        <p:sp>
          <p:nvSpPr>
            <p:cNvPr id="22" name="矩形 21"/>
            <p:cNvSpPr/>
            <p:nvPr/>
          </p:nvSpPr>
          <p:spPr bwMode="auto">
            <a:xfrm>
              <a:off x="1510349" y="2955304"/>
              <a:ext cx="4862725" cy="5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47382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1668455" y="2191310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668455" y="438277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668455" y="384196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812909" y="5259656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03774" y="525965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0971" y="378048"/>
            <a:ext cx="1121978" cy="369332"/>
          </a:xfrm>
          <a:prstGeom prst="rect">
            <a:avLst/>
          </a:prstGeom>
          <a:solidFill>
            <a:srgbClr val="0F9F99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Right Triangle 2"/>
          <p:cNvSpPr/>
          <p:nvPr/>
        </p:nvSpPr>
        <p:spPr>
          <a:xfrm rot="16200000">
            <a:off x="11639988" y="6305987"/>
            <a:ext cx="552012" cy="552012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3285" y="151003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3285" y="2128229"/>
            <a:ext cx="10348517" cy="198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掌握“  边角边”条件的内容，并能初步应用“  边角边”条件判定两个三角形全等。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使学生经历探索三角形全等条件的过程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体会如何探索研究问题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并初步体会分类思想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提高学生分析问题和解决问题的能力。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通过画图、比较、验证，培养学生注重观察、善于思考、不断总结的良好思维习惯。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63285" y="425927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63285" y="4877462"/>
            <a:ext cx="10348517" cy="111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掌握“边角边”判定两个三角形全等的方法。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掌握“边角边”判定两个三角形全等的方法。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879817" y="1191044"/>
            <a:ext cx="7300109" cy="65576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情况</a:t>
            </a:r>
            <a:r>
              <a:rPr lang="en-US" altLang="zh-CN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：两边和它们的夹角相等，两三角形全等吗？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53867" y="2136628"/>
            <a:ext cx="934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画一个△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AˊBˊC ˊ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，使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两边和夹角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相等？</a:t>
            </a:r>
          </a:p>
        </p:txBody>
      </p:sp>
      <p:grpSp>
        <p:nvGrpSpPr>
          <p:cNvPr id="7" name="Group 10"/>
          <p:cNvGrpSpPr/>
          <p:nvPr/>
        </p:nvGrpSpPr>
        <p:grpSpPr bwMode="auto">
          <a:xfrm>
            <a:off x="585967" y="2784647"/>
            <a:ext cx="2296979" cy="1845381"/>
            <a:chOff x="-25" y="-171"/>
            <a:chExt cx="2179" cy="1799"/>
          </a:xfrm>
        </p:grpSpPr>
        <p:grpSp>
          <p:nvGrpSpPr>
            <p:cNvPr id="8" name="Group 11"/>
            <p:cNvGrpSpPr/>
            <p:nvPr/>
          </p:nvGrpSpPr>
          <p:grpSpPr bwMode="auto">
            <a:xfrm>
              <a:off x="242" y="240"/>
              <a:ext cx="1824" cy="1104"/>
              <a:chOff x="0" y="0"/>
              <a:chExt cx="1365" cy="1092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0" y="1084"/>
                <a:ext cx="1365" cy="0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945" cy="1092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945" y="0"/>
                <a:ext cx="420" cy="1092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-25" y="978"/>
              <a:ext cx="432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zh-CN" altLang="zh-CN" sz="3735" b="1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889" y="934"/>
              <a:ext cx="265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400"/>
              <a:r>
                <a:rPr lang="zh-CN" altLang="zh-CN" sz="3735" b="1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1224" y="-171"/>
              <a:ext cx="244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/>
              <a:r>
                <a:rPr lang="zh-CN" altLang="zh-CN" sz="3735" b="1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655983" y="2750558"/>
            <a:ext cx="983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/>
            <a:r>
              <a:rPr lang="zh-CN" altLang="zh-CN" sz="2400" b="1" dirty="0">
                <a:solidFill>
                  <a:srgbClr val="FF0000"/>
                </a:solidFill>
                <a:cs typeface="+mn-ea"/>
                <a:sym typeface="+mn-lt"/>
              </a:rPr>
              <a:t>画法：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2"/>
              <p:cNvSpPr txBox="1"/>
              <p:nvPr/>
            </p:nvSpPr>
            <p:spPr bwMode="auto">
              <a:xfrm>
                <a:off x="5663252" y="4985124"/>
                <a:ext cx="4645025" cy="40011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则</m:t>
                      </m:r>
                      <m:r>
                        <m:rPr>
                          <m:sty m:val="p"/>
                        </m:rP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为所求作的三角形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7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3252" y="4985124"/>
                <a:ext cx="4645025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" t="-93" r="7" b="10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组合 18"/>
          <p:cNvGrpSpPr/>
          <p:nvPr/>
        </p:nvGrpSpPr>
        <p:grpSpPr>
          <a:xfrm>
            <a:off x="2095746" y="3637411"/>
            <a:ext cx="3543444" cy="2468720"/>
            <a:chOff x="1571809" y="2728058"/>
            <a:chExt cx="2657583" cy="1851540"/>
          </a:xfrm>
        </p:grpSpPr>
        <p:grpSp>
          <p:nvGrpSpPr>
            <p:cNvPr id="18" name="组合 17"/>
            <p:cNvGrpSpPr/>
            <p:nvPr/>
          </p:nvGrpSpPr>
          <p:grpSpPr>
            <a:xfrm>
              <a:off x="1571809" y="2781856"/>
              <a:ext cx="2657583" cy="1797742"/>
              <a:chOff x="1571809" y="2781856"/>
              <a:chExt cx="2657583" cy="1797742"/>
            </a:xfrm>
          </p:grpSpPr>
          <p:cxnSp>
            <p:nvCxnSpPr>
              <p:cNvPr id="29" name="直接连接符 28"/>
              <p:cNvCxnSpPr/>
              <p:nvPr/>
            </p:nvCxnSpPr>
            <p:spPr>
              <a:xfrm flipV="1">
                <a:off x="1955336" y="2857318"/>
                <a:ext cx="1442068" cy="123040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V="1">
                <a:off x="1922456" y="4073002"/>
                <a:ext cx="2167587" cy="2944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组合 15"/>
              <p:cNvGrpSpPr/>
              <p:nvPr/>
            </p:nvGrpSpPr>
            <p:grpSpPr>
              <a:xfrm>
                <a:off x="1571809" y="2781856"/>
                <a:ext cx="2657583" cy="1797742"/>
                <a:chOff x="1571809" y="2781856"/>
                <a:chExt cx="2657583" cy="1797742"/>
              </a:xfrm>
            </p:grpSpPr>
            <p:grpSp>
              <p:nvGrpSpPr>
                <p:cNvPr id="20" name="Group 10"/>
                <p:cNvGrpSpPr/>
                <p:nvPr/>
              </p:nvGrpSpPr>
              <p:grpSpPr bwMode="auto">
                <a:xfrm>
                  <a:off x="1571809" y="2781856"/>
                  <a:ext cx="2359963" cy="1774857"/>
                  <a:chOff x="-272" y="-349"/>
                  <a:chExt cx="2985" cy="2307"/>
                </a:xfrm>
              </p:grpSpPr>
              <p:grpSp>
                <p:nvGrpSpPr>
                  <p:cNvPr id="21" name="Group 11"/>
                  <p:cNvGrpSpPr/>
                  <p:nvPr/>
                </p:nvGrpSpPr>
                <p:grpSpPr bwMode="auto">
                  <a:xfrm>
                    <a:off x="242" y="240"/>
                    <a:ext cx="1824" cy="1104"/>
                    <a:chOff x="0" y="0"/>
                    <a:chExt cx="1365" cy="1092"/>
                  </a:xfrm>
                </p:grpSpPr>
                <p:sp>
                  <p:nvSpPr>
                    <p:cNvPr id="25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084"/>
                      <a:ext cx="1365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66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6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0"/>
                      <a:ext cx="945" cy="10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66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7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5" y="0"/>
                      <a:ext cx="420" cy="10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66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2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272" y="1215"/>
                    <a:ext cx="1149" cy="6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defTabSz="914400">
                      <a:spcBef>
                        <a:spcPct val="50000"/>
                      </a:spcBef>
                    </a:pPr>
                    <a:r>
                      <a:rPr lang="zh-CN" altLang="zh-CN" sz="3735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A</a:t>
                    </a:r>
                    <a:r>
                      <a:rPr lang="zh-CN" altLang="en-US" sz="3735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ˊ</a:t>
                    </a:r>
                    <a:endParaRPr lang="zh-CN" altLang="zh-CN" sz="3735" b="1" dirty="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33" y="1308"/>
                    <a:ext cx="780" cy="6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defTabSz="914400"/>
                    <a:r>
                      <a:rPr lang="zh-CN" altLang="zh-CN" sz="3735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B</a:t>
                    </a:r>
                    <a:r>
                      <a:rPr lang="zh-CN" altLang="en-US" sz="3735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 ˊ</a:t>
                    </a:r>
                    <a:endParaRPr lang="zh-CN" altLang="zh-CN" sz="3735" b="1" dirty="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3" y="-349"/>
                    <a:ext cx="990" cy="6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defTabSz="914400"/>
                    <a:r>
                      <a:rPr lang="zh-CN" altLang="zh-CN" sz="3735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C</a:t>
                    </a:r>
                    <a:r>
                      <a:rPr lang="zh-CN" altLang="en-US" sz="3735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 ˊ</a:t>
                    </a:r>
                    <a:endParaRPr lang="zh-CN" altLang="zh-CN" sz="3735" b="1" dirty="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060169" y="4079508"/>
                  <a:ext cx="169223" cy="5000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914400"/>
                  <a:r>
                    <a:rPr lang="en-US" altLang="zh-CN" sz="3735" b="1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D</a:t>
                  </a:r>
                  <a:endParaRPr lang="zh-CN" altLang="zh-CN" sz="3735" b="1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3474800" y="2728058"/>
              <a:ext cx="209511" cy="500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400"/>
              <a:r>
                <a:rPr lang="en-US" altLang="zh-CN" sz="3735" b="1" dirty="0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  <a:endParaRPr lang="zh-CN" altLang="zh-CN" sz="3735" b="1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5639190" y="2781335"/>
            <a:ext cx="376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画∠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639190" y="3309090"/>
            <a:ext cx="5685387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在射线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=AC,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在射线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663252" y="4429973"/>
            <a:ext cx="376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连接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ˊ。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985764" y="4090266"/>
            <a:ext cx="358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三角形三边相等两三角形全等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455112" y="1206568"/>
            <a:ext cx="199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全等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  <p:bldP spid="36" grpId="0"/>
      <p:bldP spid="37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84561" y="1350447"/>
            <a:ext cx="9097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由以上尺规作图的方法可以得到以下基本事实：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6270" y="2571110"/>
            <a:ext cx="10119459" cy="2351669"/>
          </a:xfrm>
          <a:prstGeom prst="rect">
            <a:avLst/>
          </a:prstGeom>
          <a:solidFill>
            <a:srgbClr val="0F9F99"/>
          </a:solidFill>
        </p:spPr>
        <p:txBody>
          <a:bodyPr wrap="square" rtlCol="0">
            <a:spAutoFit/>
          </a:bodyPr>
          <a:lstStyle/>
          <a:p>
            <a:pPr algn="ctr" defTabSz="914400">
              <a:lnSpc>
                <a:spcPct val="250000"/>
              </a:lnSpc>
            </a:pP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两边和它们的夹角分别相等的两个三角形全等。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>
              <a:lnSpc>
                <a:spcPct val="250000"/>
              </a:lnSpc>
            </a:pP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（即 “  边角边”或“  </a:t>
            </a:r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SAS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”）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 descr="底色1"/>
          <p:cNvSpPr txBox="1">
            <a:spLocks noChangeArrowheads="1"/>
          </p:cNvSpPr>
          <p:nvPr/>
        </p:nvSpPr>
        <p:spPr bwMode="auto">
          <a:xfrm>
            <a:off x="1063210" y="2111946"/>
            <a:ext cx="538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在△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ABC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与△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8" name="Text Box 5" descr="底色1"/>
          <p:cNvSpPr txBox="1">
            <a:spLocks noChangeArrowheads="1"/>
          </p:cNvSpPr>
          <p:nvPr/>
        </p:nvSpPr>
        <p:spPr bwMode="auto">
          <a:xfrm>
            <a:off x="1317210" y="2883935"/>
            <a:ext cx="4064000" cy="238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AB=DE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∠B=∠E</a:t>
            </a:r>
          </a:p>
          <a:p>
            <a:pPr algn="ctr" defTabSz="9144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BC=EF</a:t>
            </a:r>
          </a:p>
        </p:txBody>
      </p:sp>
      <p:sp>
        <p:nvSpPr>
          <p:cNvPr id="9" name="Text Box 6" descr="底色1"/>
          <p:cNvSpPr txBox="1">
            <a:spLocks noChangeArrowheads="1"/>
          </p:cNvSpPr>
          <p:nvPr/>
        </p:nvSpPr>
        <p:spPr bwMode="auto">
          <a:xfrm>
            <a:off x="-155990" y="5611001"/>
            <a:ext cx="731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∴△ABC≌△DEF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SAS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10" name="Group 7"/>
          <p:cNvGrpSpPr/>
          <p:nvPr/>
        </p:nvGrpSpPr>
        <p:grpSpPr bwMode="auto">
          <a:xfrm>
            <a:off x="7449496" y="1384420"/>
            <a:ext cx="2438400" cy="2209800"/>
            <a:chOff x="4176" y="1248"/>
            <a:chExt cx="1152" cy="1044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4416" y="14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416" y="21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4944" y="14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11" descr="底色1"/>
            <p:cNvSpPr txBox="1">
              <a:spLocks noChangeArrowheads="1"/>
            </p:cNvSpPr>
            <p:nvPr/>
          </p:nvSpPr>
          <p:spPr bwMode="auto">
            <a:xfrm>
              <a:off x="4944" y="1248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5" name="Text Box 12" descr="底色1"/>
            <p:cNvSpPr txBox="1">
              <a:spLocks noChangeArrowheads="1"/>
            </p:cNvSpPr>
            <p:nvPr/>
          </p:nvSpPr>
          <p:spPr bwMode="auto">
            <a:xfrm>
              <a:off x="417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6" name="Text Box 13" descr="底色1"/>
            <p:cNvSpPr txBox="1">
              <a:spLocks noChangeArrowheads="1"/>
            </p:cNvSpPr>
            <p:nvPr/>
          </p:nvSpPr>
          <p:spPr bwMode="auto">
            <a:xfrm>
              <a:off x="489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17" name="Group 14"/>
          <p:cNvGrpSpPr/>
          <p:nvPr/>
        </p:nvGrpSpPr>
        <p:grpSpPr bwMode="auto">
          <a:xfrm>
            <a:off x="7347896" y="4026021"/>
            <a:ext cx="2540000" cy="2108200"/>
            <a:chOff x="4128" y="2496"/>
            <a:chExt cx="1200" cy="996"/>
          </a:xfrm>
        </p:grpSpPr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4368" y="26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368" y="33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4896" y="26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18" descr="底色1"/>
            <p:cNvSpPr txBox="1">
              <a:spLocks noChangeArrowheads="1"/>
            </p:cNvSpPr>
            <p:nvPr/>
          </p:nvSpPr>
          <p:spPr bwMode="auto">
            <a:xfrm>
              <a:off x="4848" y="249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2" name="Text Box 19" descr="底色1"/>
            <p:cNvSpPr txBox="1">
              <a:spLocks noChangeArrowheads="1"/>
            </p:cNvSpPr>
            <p:nvPr/>
          </p:nvSpPr>
          <p:spPr bwMode="auto">
            <a:xfrm>
              <a:off x="4128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23" name="Text Box 20" descr="底色1"/>
            <p:cNvSpPr txBox="1">
              <a:spLocks noChangeArrowheads="1"/>
            </p:cNvSpPr>
            <p:nvPr/>
          </p:nvSpPr>
          <p:spPr bwMode="auto">
            <a:xfrm>
              <a:off x="4944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F</a:t>
              </a:r>
            </a:p>
          </p:txBody>
        </p:sp>
      </p:grpSp>
      <p:graphicFrame>
        <p:nvGraphicFramePr>
          <p:cNvPr id="24" name="Object 21" descr="底色1"/>
          <p:cNvGraphicFramePr>
            <a:graphicFrameLocks noChangeAspect="1"/>
          </p:cNvGraphicFramePr>
          <p:nvPr/>
        </p:nvGraphicFramePr>
        <p:xfrm>
          <a:off x="1876010" y="2652727"/>
          <a:ext cx="2101851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5" imgW="190500" imgH="457200" progId="Equation.DSMT4">
                  <p:embed/>
                </p:oleObj>
              </mc:Choice>
              <mc:Fallback>
                <p:oleObj name="Equation" r:id="rId5" imgW="190500" imgH="457200" progId="Equation.DSMT4">
                  <p:embed/>
                  <p:pic>
                    <p:nvPicPr>
                      <p:cNvPr id="0" name="Object 21" descr="底色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010" y="2652727"/>
                        <a:ext cx="2101851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4"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949638" y="1384420"/>
            <a:ext cx="483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用语言表达如下：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1060854" y="1355707"/>
            <a:ext cx="8408149" cy="65576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情况</a:t>
            </a:r>
            <a:r>
              <a:rPr lang="en-US" altLang="zh-CN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：两边和其中一边的对角相等，两三角形全等吗？</a:t>
            </a:r>
          </a:p>
        </p:txBody>
      </p:sp>
      <p:sp>
        <p:nvSpPr>
          <p:cNvPr id="38" name="Text Box 4" descr="底色1"/>
          <p:cNvSpPr txBox="1">
            <a:spLocks noChangeArrowheads="1"/>
          </p:cNvSpPr>
          <p:nvPr/>
        </p:nvSpPr>
        <p:spPr bwMode="auto">
          <a:xfrm>
            <a:off x="882529" y="2321901"/>
            <a:ext cx="11752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   如图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与△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ABD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中，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AB=AB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AC=AD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，∠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B=∠B,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他们全等吗？</a:t>
            </a:r>
          </a:p>
        </p:txBody>
      </p:sp>
      <p:grpSp>
        <p:nvGrpSpPr>
          <p:cNvPr id="41" name="Group 6"/>
          <p:cNvGrpSpPr/>
          <p:nvPr/>
        </p:nvGrpSpPr>
        <p:grpSpPr bwMode="auto">
          <a:xfrm>
            <a:off x="1279127" y="3158474"/>
            <a:ext cx="4140943" cy="2629842"/>
            <a:chOff x="2976" y="2064"/>
            <a:chExt cx="2256" cy="1479"/>
          </a:xfrm>
        </p:grpSpPr>
        <p:sp>
          <p:nvSpPr>
            <p:cNvPr id="42" name="Text Box 7" descr="底色1"/>
            <p:cNvSpPr txBox="1">
              <a:spLocks noChangeArrowheads="1"/>
            </p:cNvSpPr>
            <p:nvPr/>
          </p:nvSpPr>
          <p:spPr bwMode="auto">
            <a:xfrm>
              <a:off x="2976" y="3168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3" name="Text Box 8" descr="底色1"/>
            <p:cNvSpPr txBox="1">
              <a:spLocks noChangeArrowheads="1"/>
            </p:cNvSpPr>
            <p:nvPr/>
          </p:nvSpPr>
          <p:spPr bwMode="auto">
            <a:xfrm>
              <a:off x="4128" y="2064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44" name="Text Box 9" descr="底色1"/>
            <p:cNvSpPr txBox="1">
              <a:spLocks noChangeArrowheads="1"/>
            </p:cNvSpPr>
            <p:nvPr/>
          </p:nvSpPr>
          <p:spPr bwMode="auto">
            <a:xfrm>
              <a:off x="3648" y="3168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45" name="Text Box 10" descr="底色1"/>
            <p:cNvSpPr txBox="1">
              <a:spLocks noChangeArrowheads="1"/>
            </p:cNvSpPr>
            <p:nvPr/>
          </p:nvSpPr>
          <p:spPr bwMode="auto">
            <a:xfrm>
              <a:off x="4704" y="3168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216" y="3216"/>
              <a:ext cx="17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 flipV="1">
              <a:off x="3216" y="2352"/>
              <a:ext cx="124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4464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H="1">
              <a:off x="3936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箭头: 虚尾 15"/>
          <p:cNvSpPr/>
          <p:nvPr/>
        </p:nvSpPr>
        <p:spPr>
          <a:xfrm>
            <a:off x="5495906" y="4074593"/>
            <a:ext cx="1068403" cy="568349"/>
          </a:xfrm>
          <a:prstGeom prst="striped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0" name="Group 6"/>
          <p:cNvGrpSpPr/>
          <p:nvPr/>
        </p:nvGrpSpPr>
        <p:grpSpPr bwMode="auto">
          <a:xfrm>
            <a:off x="7238778" y="2664940"/>
            <a:ext cx="2738009" cy="1913203"/>
            <a:chOff x="2976" y="1917"/>
            <a:chExt cx="2256" cy="1772"/>
          </a:xfrm>
        </p:grpSpPr>
        <p:sp>
          <p:nvSpPr>
            <p:cNvPr id="51" name="Text Box 7" descr="底色1"/>
            <p:cNvSpPr txBox="1">
              <a:spLocks noChangeArrowheads="1"/>
            </p:cNvSpPr>
            <p:nvPr/>
          </p:nvSpPr>
          <p:spPr bwMode="auto">
            <a:xfrm>
              <a:off x="2976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52" name="Text Box 8" descr="底色1"/>
            <p:cNvSpPr txBox="1">
              <a:spLocks noChangeArrowheads="1"/>
            </p:cNvSpPr>
            <p:nvPr/>
          </p:nvSpPr>
          <p:spPr bwMode="auto">
            <a:xfrm>
              <a:off x="4193" y="1917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54" name="Text Box 10" descr="底色1"/>
            <p:cNvSpPr txBox="1">
              <a:spLocks noChangeArrowheads="1"/>
            </p:cNvSpPr>
            <p:nvPr/>
          </p:nvSpPr>
          <p:spPr bwMode="auto">
            <a:xfrm>
              <a:off x="4704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>
              <a:off x="3216" y="3216"/>
              <a:ext cx="17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 flipV="1">
              <a:off x="3216" y="2352"/>
              <a:ext cx="124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464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Group 6"/>
          <p:cNvGrpSpPr/>
          <p:nvPr/>
        </p:nvGrpSpPr>
        <p:grpSpPr bwMode="auto">
          <a:xfrm>
            <a:off x="7226438" y="4299729"/>
            <a:ext cx="2900824" cy="2268277"/>
            <a:chOff x="2976" y="1917"/>
            <a:chExt cx="2016" cy="1772"/>
          </a:xfrm>
        </p:grpSpPr>
        <p:sp>
          <p:nvSpPr>
            <p:cNvPr id="60" name="Text Box 7" descr="底色1"/>
            <p:cNvSpPr txBox="1">
              <a:spLocks noChangeArrowheads="1"/>
            </p:cNvSpPr>
            <p:nvPr/>
          </p:nvSpPr>
          <p:spPr bwMode="auto">
            <a:xfrm>
              <a:off x="2976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61" name="Text Box 8" descr="底色1"/>
            <p:cNvSpPr txBox="1">
              <a:spLocks noChangeArrowheads="1"/>
            </p:cNvSpPr>
            <p:nvPr/>
          </p:nvSpPr>
          <p:spPr bwMode="auto">
            <a:xfrm>
              <a:off x="4193" y="1917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62" name="Text Box 9" descr="底色1"/>
            <p:cNvSpPr txBox="1">
              <a:spLocks noChangeArrowheads="1"/>
            </p:cNvSpPr>
            <p:nvPr/>
          </p:nvSpPr>
          <p:spPr bwMode="auto">
            <a:xfrm>
              <a:off x="3648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</a:pPr>
              <a:r>
                <a:rPr lang="en-US" altLang="zh-CN" sz="3735" b="1" dirty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>
              <a:off x="3216" y="3216"/>
              <a:ext cx="17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 flipV="1">
              <a:off x="3216" y="2352"/>
              <a:ext cx="124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H="1">
              <a:off x="3936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矩形: 圆角 17"/>
          <p:cNvSpPr/>
          <p:nvPr/>
        </p:nvSpPr>
        <p:spPr>
          <a:xfrm>
            <a:off x="8630683" y="5952923"/>
            <a:ext cx="3247111" cy="8420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9730664" y="1422569"/>
            <a:ext cx="199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不全等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75130" y="2026748"/>
          <a:ext cx="7225553" cy="461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BMP 图像" r:id="rId4" imgW="6410325" imgH="4676775" progId="Paint.Picture">
                  <p:embed/>
                </p:oleObj>
              </mc:Choice>
              <mc:Fallback>
                <p:oleObj name="BMP 图像" r:id="rId4" imgW="6410325" imgH="467677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0" y="2026748"/>
                        <a:ext cx="7225553" cy="4616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02795" y="1168808"/>
            <a:ext cx="10668000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000" b="1" dirty="0">
                <a:cs typeface="+mn-ea"/>
                <a:sym typeface="+mn-lt"/>
              </a:rPr>
              <a:t>   </a:t>
            </a:r>
            <a:r>
              <a:rPr kumimoji="1" lang="zh-CN" altLang="en-US" sz="2000" b="1" dirty="0">
                <a:cs typeface="+mn-ea"/>
                <a:sym typeface="+mn-lt"/>
              </a:rPr>
              <a:t>因铺设电线的需要，要在池塘两侧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、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处各埋设一根电线杆（如图），因无法直接量出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、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两点的距离，现有一足够的米尺．请你设计一种方案，粗略测出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、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两杆之间的距离．．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56307" y="2283201"/>
            <a:ext cx="7144871" cy="170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分析：先在池塘旁取一个能直接到达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处的点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，连结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并延长至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点，使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DC=AC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，连结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并延长至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点，使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EC=BC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，连结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DE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，用米尺测出</a:t>
            </a:r>
            <a:r>
              <a:rPr kumimoji="1" lang="en-US" altLang="zh-CN" b="1" dirty="0">
                <a:solidFill>
                  <a:srgbClr val="FF0000"/>
                </a:solidFill>
                <a:cs typeface="+mn-ea"/>
                <a:sym typeface="+mn-lt"/>
              </a:rPr>
              <a:t>DE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的长，这个长度就等于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两点的距离．请你说明理由．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743864" y="4267915"/>
            <a:ext cx="3887344" cy="14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>
              <a:spcBef>
                <a:spcPct val="50000"/>
              </a:spcBef>
            </a:pPr>
            <a:r>
              <a:rPr kumimoji="1"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                      AC=DC </a:t>
            </a:r>
          </a:p>
          <a:p>
            <a:pPr algn="just" defTabSz="914400">
              <a:spcBef>
                <a:spcPct val="50000"/>
              </a:spcBef>
            </a:pPr>
            <a:r>
              <a:rPr kumimoji="1"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                    ∠ACB=∠DCE</a:t>
            </a:r>
          </a:p>
          <a:p>
            <a:pPr defTabSz="914400">
              <a:spcBef>
                <a:spcPct val="50000"/>
              </a:spcBef>
            </a:pPr>
            <a:r>
              <a:rPr kumimoji="1"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                      BC=EC 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7243113" y="4790151"/>
            <a:ext cx="1068295" cy="391816"/>
          </a:xfrm>
          <a:prstGeom prst="rightArrow">
            <a:avLst>
              <a:gd name="adj1" fmla="val 40000"/>
              <a:gd name="adj2" fmla="val 70003"/>
            </a:avLst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/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7243112" y="5726453"/>
            <a:ext cx="1068295" cy="313453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400"/>
            <a:endParaRPr lang="zh-CN" altLang="en-US" sz="213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AutoShape 10"/>
          <p:cNvSpPr/>
          <p:nvPr/>
        </p:nvSpPr>
        <p:spPr bwMode="auto">
          <a:xfrm>
            <a:off x="5009409" y="4319971"/>
            <a:ext cx="388471" cy="1332176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8375658" y="4710043"/>
            <a:ext cx="4273177" cy="91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2135" b="1" dirty="0">
                <a:solidFill>
                  <a:prstClr val="black"/>
                </a:solidFill>
                <a:cs typeface="+mn-ea"/>
                <a:sym typeface="+mn-lt"/>
              </a:rPr>
              <a:t>△ACB≌△DCE </a:t>
            </a:r>
          </a:p>
          <a:p>
            <a:pPr defTabSz="914400">
              <a:spcBef>
                <a:spcPct val="50000"/>
              </a:spcBef>
            </a:pPr>
            <a:endParaRPr kumimoji="1" lang="en-US" altLang="zh-CN" sz="2135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634131" y="5578380"/>
            <a:ext cx="345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AB=DE</a:t>
            </a:r>
          </a:p>
        </p:txBody>
      </p:sp>
      <p:grpSp>
        <p:nvGrpSpPr>
          <p:cNvPr id="28" name="Group 13"/>
          <p:cNvGrpSpPr/>
          <p:nvPr/>
        </p:nvGrpSpPr>
        <p:grpSpPr bwMode="auto">
          <a:xfrm>
            <a:off x="947265" y="2596215"/>
            <a:ext cx="2844800" cy="3352796"/>
            <a:chOff x="4080" y="1104"/>
            <a:chExt cx="1008" cy="961"/>
          </a:xfrm>
        </p:grpSpPr>
        <p:graphicFrame>
          <p:nvGraphicFramePr>
            <p:cNvPr id="29" name="Object 14"/>
            <p:cNvGraphicFramePr>
              <a:graphicFrameLocks noChangeAspect="1"/>
            </p:cNvGraphicFramePr>
            <p:nvPr/>
          </p:nvGraphicFramePr>
          <p:xfrm>
            <a:off x="4080" y="1104"/>
            <a:ext cx="1008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3" name="位图图像" r:id="rId6" imgW="2057400" imgH="1962150" progId="Paint.Picture">
                    <p:embed/>
                  </p:oleObj>
                </mc:Choice>
                <mc:Fallback>
                  <p:oleObj name="位图图像" r:id="rId6" imgW="2057400" imgH="1962150" progId="Paint.Picture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1104"/>
                          <a:ext cx="1008" cy="9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H="1">
              <a:off x="4464" y="1392"/>
              <a:ext cx="96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>
              <a:off x="4752" y="1680"/>
              <a:ext cx="96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>
              <a:off x="4416" y="1680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4464" y="1680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4752" y="1392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4800" y="1392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7" name="直接箭头连接符 36"/>
          <p:cNvCxnSpPr/>
          <p:nvPr/>
        </p:nvCxnSpPr>
        <p:spPr>
          <a:xfrm flipH="1">
            <a:off x="6828626" y="4371385"/>
            <a:ext cx="1074768" cy="418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8006313" y="4066945"/>
            <a:ext cx="315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对顶角相等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/>
          <p:nvPr/>
        </p:nvGrpSpPr>
        <p:grpSpPr bwMode="auto">
          <a:xfrm>
            <a:off x="7863879" y="1628162"/>
            <a:ext cx="3210983" cy="3312436"/>
            <a:chOff x="0" y="0"/>
            <a:chExt cx="1968" cy="2058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0" y="373"/>
              <a:ext cx="576" cy="14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0" y="421"/>
              <a:ext cx="1440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576" y="373"/>
              <a:ext cx="1392" cy="14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440" y="373"/>
              <a:ext cx="528" cy="14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67" y="0"/>
              <a:ext cx="288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76" y="1542"/>
              <a:ext cx="336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488" y="136"/>
              <a:ext cx="240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857" y="907"/>
              <a:ext cx="240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21638" y="1402609"/>
            <a:ext cx="10466917" cy="8617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在下列推理中填写需要补充的条件，使结论成立：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DOC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371601" y="2654077"/>
            <a:ext cx="9652000" cy="32542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AO=DO(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______=________(                        )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BO=CO(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∴ △AOB≌△DOC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          ）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332498" y="3521027"/>
            <a:ext cx="2641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∠ 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AOB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013584" y="3602661"/>
            <a:ext cx="2844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∠ 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DOC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886834" y="3693202"/>
            <a:ext cx="3352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对顶角相等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688157" y="4522106"/>
            <a:ext cx="7112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480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748042" y="5364938"/>
            <a:ext cx="1625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SAS</a:t>
            </a:r>
          </a:p>
        </p:txBody>
      </p:sp>
      <p:sp>
        <p:nvSpPr>
          <p:cNvPr id="22" name="AutoShape 2"/>
          <p:cNvSpPr/>
          <p:nvPr/>
        </p:nvSpPr>
        <p:spPr bwMode="auto">
          <a:xfrm>
            <a:off x="996051" y="2777020"/>
            <a:ext cx="271128" cy="203091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endParaRPr lang="zh-CN" altLang="zh-CN" sz="2665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28554" y="1136142"/>
            <a:ext cx="10361745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如图，在△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ADB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中，已知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AE=AD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AC=AB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，请说明△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AEC ≌ △ADB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的理由。</a:t>
            </a:r>
          </a:p>
        </p:txBody>
      </p:sp>
      <p:grpSp>
        <p:nvGrpSpPr>
          <p:cNvPr id="6" name="Group 5"/>
          <p:cNvGrpSpPr/>
          <p:nvPr/>
        </p:nvGrpSpPr>
        <p:grpSpPr bwMode="auto">
          <a:xfrm>
            <a:off x="6144723" y="2522819"/>
            <a:ext cx="5283200" cy="3613151"/>
            <a:chOff x="0" y="0"/>
            <a:chExt cx="2496" cy="1707"/>
          </a:xfrm>
        </p:grpSpPr>
        <p:grpSp>
          <p:nvGrpSpPr>
            <p:cNvPr id="7" name="Group 6"/>
            <p:cNvGrpSpPr/>
            <p:nvPr/>
          </p:nvGrpSpPr>
          <p:grpSpPr bwMode="auto">
            <a:xfrm>
              <a:off x="240" y="96"/>
              <a:ext cx="2160" cy="1296"/>
              <a:chOff x="0" y="0"/>
              <a:chExt cx="2160" cy="1296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216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680" cy="12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H="1">
                <a:off x="912" y="0"/>
                <a:ext cx="768" cy="12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 flipH="1" flipV="1">
                <a:off x="720" y="720"/>
                <a:ext cx="1440" cy="57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0" y="1344"/>
              <a:ext cx="288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104" y="1392"/>
              <a:ext cx="288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256" y="1344"/>
              <a:ext cx="24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768" y="528"/>
              <a:ext cx="336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872" y="0"/>
              <a:ext cx="288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17" name="Group 21"/>
          <p:cNvGrpSpPr/>
          <p:nvPr/>
        </p:nvGrpSpPr>
        <p:grpSpPr bwMode="auto">
          <a:xfrm>
            <a:off x="6551123" y="2624418"/>
            <a:ext cx="3657600" cy="2844800"/>
            <a:chOff x="0" y="0"/>
            <a:chExt cx="1728" cy="1344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48" y="48"/>
              <a:ext cx="1632" cy="129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0" y="1344"/>
              <a:ext cx="96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V="1">
              <a:off x="960" y="0"/>
              <a:ext cx="768" cy="134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25"/>
          <p:cNvGrpSpPr/>
          <p:nvPr/>
        </p:nvGrpSpPr>
        <p:grpSpPr bwMode="auto">
          <a:xfrm>
            <a:off x="6754323" y="4250018"/>
            <a:ext cx="4470400" cy="1219200"/>
            <a:chOff x="0" y="0"/>
            <a:chExt cx="2112" cy="576"/>
          </a:xfrm>
        </p:grpSpPr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H="1">
              <a:off x="0" y="0"/>
              <a:ext cx="672" cy="57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0" y="576"/>
              <a:ext cx="211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672" y="0"/>
              <a:ext cx="1440" cy="57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</a:ln>
            <a:effectLst/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131755" y="3257403"/>
            <a:ext cx="10261600" cy="235083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____=____(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∠A= ∠A(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公共角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_____=____(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∴ △AEC≌△ADB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          ）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204234" y="3272119"/>
            <a:ext cx="1422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AE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017034" y="3284478"/>
            <a:ext cx="12192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AD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315261" y="4532145"/>
            <a:ext cx="17272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AC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128061" y="4541572"/>
            <a:ext cx="1320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AB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131755" y="2522819"/>
            <a:ext cx="7620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解：在△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ADB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32" name="AutoShape 2"/>
          <p:cNvSpPr/>
          <p:nvPr/>
        </p:nvSpPr>
        <p:spPr bwMode="auto">
          <a:xfrm>
            <a:off x="824653" y="3433377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endParaRPr lang="zh-CN" altLang="zh-CN" sz="2665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461478" y="5179636"/>
            <a:ext cx="1625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SAS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1" grpId="0" autoUpdateAnimBg="0"/>
      <p:bldP spid="32" grpId="0" animBg="1"/>
      <p:bldP spid="33" grpId="0"/>
    </p:bldLst>
  </p:timing>
</p:sld>
</file>

<file path=ppt/theme/theme1.xml><?xml version="1.0" encoding="utf-8"?>
<a:theme xmlns:a="http://schemas.openxmlformats.org/drawingml/2006/main" name="www.2ppt.com">
  <a:themeElements>
    <a:clrScheme name="Milestate 03 Turqoise-Gra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2CBC4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0uqflzu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Microsoft Office PowerPoint</Application>
  <PresentationFormat>宽屏</PresentationFormat>
  <Paragraphs>230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阿里巴巴普惠体 R</vt:lpstr>
      <vt:lpstr>思源黑体 CN Regular</vt:lpstr>
      <vt:lpstr>宋体</vt:lpstr>
      <vt:lpstr>Arial</vt:lpstr>
      <vt:lpstr>Calibri</vt:lpstr>
      <vt:lpstr>Cambria Math</vt:lpstr>
      <vt:lpstr>Segoe UI Light</vt:lpstr>
      <vt:lpstr>www.2ppt.com</vt:lpstr>
      <vt:lpstr>Equation</vt:lpstr>
      <vt:lpstr>BMP 图像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2020-04-05T14:46:00Z</dcterms:created>
  <dcterms:modified xsi:type="dcterms:W3CDTF">2023-01-16T15:16:03Z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3468299E842B4C9380DFED8ADE2F49F4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