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284"/>
    <a:srgbClr val="B198BF"/>
    <a:srgbClr val="C13B29"/>
    <a:srgbClr val="962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0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7A7A-96A5-4F96-B2B7-39E9D72D361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865C-9674-436D-8CCC-E9E1DE842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69770" y="467655"/>
            <a:ext cx="4908553" cy="560446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48886" y="3269887"/>
            <a:ext cx="750048" cy="3325984"/>
            <a:chOff x="2665266" y="3276601"/>
            <a:chExt cx="750048" cy="3325984"/>
          </a:xfrm>
        </p:grpSpPr>
        <p:sp>
          <p:nvSpPr>
            <p:cNvPr id="18" name="矩形: 圆角 17"/>
            <p:cNvSpPr/>
            <p:nvPr/>
          </p:nvSpPr>
          <p:spPr>
            <a:xfrm>
              <a:off x="2686149" y="3276601"/>
              <a:ext cx="729165" cy="3325984"/>
            </a:xfrm>
            <a:prstGeom prst="roundRect">
              <a:avLst>
                <a:gd name="adj" fmla="val 20739"/>
              </a:avLst>
            </a:prstGeom>
            <a:solidFill>
              <a:srgbClr val="C1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65266" y="3371851"/>
              <a:ext cx="738664" cy="31137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幼儿园中秋活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动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1030147"/>
            <a:ext cx="11750040" cy="565259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11534" y="2031798"/>
            <a:ext cx="4285043" cy="158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活动时间</a:t>
            </a:r>
            <a:r>
              <a:rPr lang="zh-CN" altLang="en-US" sz="2800" dirty="0">
                <a:cs typeface="+mn-ea"/>
                <a:sym typeface="+mn-lt"/>
              </a:rPr>
              <a:t>：</a:t>
            </a:r>
            <a:r>
              <a:rPr lang="zh-CN" altLang="en-US" sz="2400" dirty="0">
                <a:cs typeface="+mn-ea"/>
                <a:sym typeface="+mn-lt"/>
              </a:rPr>
              <a:t>中秋节当天下午</a:t>
            </a:r>
            <a:r>
              <a:rPr lang="en-US" altLang="zh-CN" sz="2400" dirty="0">
                <a:cs typeface="+mn-ea"/>
                <a:sym typeface="+mn-lt"/>
              </a:rPr>
              <a:t>14</a:t>
            </a:r>
            <a:r>
              <a:rPr lang="zh-CN" altLang="en-US" sz="2400" dirty="0">
                <a:cs typeface="+mn-ea"/>
                <a:sym typeface="+mn-lt"/>
              </a:rPr>
              <a:t>：</a:t>
            </a:r>
            <a:r>
              <a:rPr lang="en-US" altLang="zh-CN" sz="2400" dirty="0">
                <a:cs typeface="+mn-ea"/>
                <a:sym typeface="+mn-lt"/>
              </a:rPr>
              <a:t>30----17</a:t>
            </a:r>
            <a:r>
              <a:rPr lang="zh-CN" altLang="en-US" sz="2400" dirty="0">
                <a:cs typeface="+mn-ea"/>
                <a:sym typeface="+mn-lt"/>
              </a:rPr>
              <a:t>：</a:t>
            </a:r>
            <a:r>
              <a:rPr lang="en-US" altLang="zh-CN" sz="2400" dirty="0">
                <a:cs typeface="+mn-ea"/>
                <a:sym typeface="+mn-lt"/>
              </a:rPr>
              <a:t>30</a:t>
            </a:r>
            <a:endParaRPr lang="en-US" altLang="zh-CN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16176" y="668274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5583" y="1872417"/>
            <a:ext cx="243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总体活动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81270" y="3024410"/>
            <a:ext cx="6629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1.</a:t>
            </a:r>
            <a:r>
              <a:rPr lang="zh-CN" altLang="en-US" sz="2000" dirty="0">
                <a:cs typeface="+mn-ea"/>
                <a:sym typeface="+mn-lt"/>
              </a:rPr>
              <a:t>让幼儿知道农历八月十五是中秋节，并中秋节的来历。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2.</a:t>
            </a:r>
            <a:r>
              <a:rPr lang="zh-CN" altLang="en-US" sz="2000" dirty="0">
                <a:cs typeface="+mn-ea"/>
                <a:sym typeface="+mn-lt"/>
              </a:rPr>
              <a:t>幼儿的科普知识，“月食”，与影像知识。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3.</a:t>
            </a:r>
            <a:r>
              <a:rPr lang="zh-CN" altLang="en-US" sz="2000" dirty="0">
                <a:cs typeface="+mn-ea"/>
                <a:sym typeface="+mn-lt"/>
              </a:rPr>
              <a:t>中秋节的风俗，让幼儿动手制作食物再一同分享，体会到劳动与分享的乐趣。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55667" y="1815586"/>
            <a:ext cx="3649909" cy="486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第四章节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主题活动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65859">
            <a:off x="4632766" y="1424824"/>
            <a:ext cx="7461813" cy="55963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10834" y="2620547"/>
            <a:ext cx="7497500" cy="269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主要涉及领域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：语言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活动目标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．在观察、表达图片内容的过程中，理解、学习诗歌。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．感受诗歌的情境，尝试分角色有表情地朗诵诗歌。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522" y="1764735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活动一：欣赏诗歌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月亮对我笑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-450654"/>
            <a:ext cx="11844759" cy="88835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86751" y="3258474"/>
            <a:ext cx="6218498" cy="227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活动准备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：实物投影图片供老师操作，图片内容有月亮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各种表情、可移动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、云朵、电视机、小朋友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可移动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、小床等。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09538" y="2446321"/>
            <a:ext cx="417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活动一：欣赏诗歌</a:t>
            </a:r>
            <a:r>
              <a:rPr lang="en-US" altLang="zh-CN" sz="2000" b="1" dirty="0">
                <a:cs typeface="+mn-ea"/>
                <a:sym typeface="+mn-lt"/>
              </a:rPr>
              <a:t>《</a:t>
            </a:r>
            <a:r>
              <a:rPr lang="zh-CN" altLang="en-US" sz="2000" b="1" dirty="0">
                <a:cs typeface="+mn-ea"/>
                <a:sym typeface="+mn-lt"/>
              </a:rPr>
              <a:t>月亮对我笑</a:t>
            </a:r>
            <a:r>
              <a:rPr lang="en-US" altLang="zh-CN" sz="2000" b="1" dirty="0">
                <a:cs typeface="+mn-ea"/>
                <a:sym typeface="+mn-lt"/>
              </a:rPr>
              <a:t>》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279721" y="3991131"/>
            <a:ext cx="4289259" cy="321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0" name="矩形 9"/>
          <p:cNvSpPr/>
          <p:nvPr/>
        </p:nvSpPr>
        <p:spPr>
          <a:xfrm>
            <a:off x="659662" y="1758623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活动一：欣赏诗歌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月亮对我笑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7438" y="2704505"/>
            <a:ext cx="51435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  <a:t>活动过程：</a:t>
            </a:r>
            <a:b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．倾听教师朗诵诗歌，引起兴趣。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欣赏教师操作教具、朗诵诗歌，感受诗歌内容。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根据幼儿的问题进行讨论。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．在图片的提示下，学念诗歌。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再次欣赏教师朗诵并轻声跟念。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尝试在图片的提示下朗诵诗歌。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．分角色朗诵诗歌。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55407" y="2193498"/>
            <a:ext cx="6276522" cy="4389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9" name="矩形 8"/>
          <p:cNvSpPr/>
          <p:nvPr/>
        </p:nvSpPr>
        <p:spPr>
          <a:xfrm>
            <a:off x="597522" y="1762578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活动二：欣赏歌曲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八月桂花遍地开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3116" y="2836195"/>
            <a:ext cx="63226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主要涉及领域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：艺术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活动目标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．了解歌词内容，初步学唱歌曲，并能用歌声表现民歌的欢快风格。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．在学会秧歌舞的基础上，创编舞蹈动作来表现歌曲。</a:t>
            </a:r>
            <a:r>
              <a:rPr lang="zh-CN" altLang="en-US" sz="2000" dirty="0">
                <a:cs typeface="+mn-ea"/>
                <a:sym typeface="+mn-lt"/>
              </a:rPr>
              <a:t/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．轻声演唱，和大家声音保持一致。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0119" y="2672679"/>
            <a:ext cx="4539304" cy="340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385719" y="647618"/>
            <a:ext cx="7518179" cy="6744057"/>
            <a:chOff x="-528355" y="647618"/>
            <a:chExt cx="7518179" cy="6744057"/>
          </a:xfrm>
        </p:grpSpPr>
        <p:grpSp>
          <p:nvGrpSpPr>
            <p:cNvPr id="10" name="组合 9"/>
            <p:cNvGrpSpPr/>
            <p:nvPr/>
          </p:nvGrpSpPr>
          <p:grpSpPr>
            <a:xfrm rot="20924496">
              <a:off x="-528355" y="647618"/>
              <a:ext cx="7518179" cy="6744057"/>
              <a:chOff x="15655" y="450508"/>
              <a:chExt cx="7518179" cy="6744057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20913813" flipH="1">
                <a:off x="15655" y="450508"/>
                <a:ext cx="7518179" cy="6744057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 rot="20066634">
                <a:off x="2438186" y="4390885"/>
                <a:ext cx="36959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333333"/>
                    </a:solidFill>
                    <a:cs typeface="+mn-ea"/>
                    <a:sym typeface="+mn-lt"/>
                  </a:rPr>
                  <a:t>活动准备</a:t>
                </a:r>
                <a:r>
                  <a:rPr lang="zh-CN" altLang="en-US" sz="2000" dirty="0">
                    <a:solidFill>
                      <a:srgbClr val="333333"/>
                    </a:solidFill>
                    <a:cs typeface="+mn-ea"/>
                    <a:sym typeface="+mn-lt"/>
                  </a:rPr>
                  <a:t>：幼儿学习过秧歌舞。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 rot="19606443">
              <a:off x="1454743" y="3479590"/>
              <a:ext cx="3191964" cy="1140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活动二：欣赏歌曲</a:t>
              </a:r>
              <a:r>
                <a:rPr lang="en-US" altLang="zh-CN" sz="2400" b="1" dirty="0">
                  <a:cs typeface="+mn-ea"/>
                  <a:sym typeface="+mn-lt"/>
                </a:rPr>
                <a:t>《</a:t>
              </a:r>
              <a:r>
                <a:rPr lang="zh-CN" altLang="en-US" sz="2400" b="1" dirty="0">
                  <a:cs typeface="+mn-ea"/>
                  <a:sym typeface="+mn-lt"/>
                </a:rPr>
                <a:t>八月桂花遍地开</a:t>
              </a:r>
              <a:r>
                <a:rPr lang="en-US" altLang="zh-CN" sz="2400" b="1" dirty="0">
                  <a:cs typeface="+mn-ea"/>
                  <a:sym typeface="+mn-lt"/>
                </a:rPr>
                <a:t>》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981436" y="1165349"/>
            <a:ext cx="6989584" cy="5708594"/>
            <a:chOff x="4436709" y="2159660"/>
            <a:chExt cx="5350328" cy="455871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77706">
              <a:off x="5699577" y="2159660"/>
              <a:ext cx="3384653" cy="338465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436709" y="3286314"/>
              <a:ext cx="3384653" cy="338465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544169">
              <a:off x="6402384" y="3333726"/>
              <a:ext cx="3384653" cy="33846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30863" y="2753328"/>
            <a:ext cx="7290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  <a:t>活动过程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．欣赏歌曲，交流感受。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．理解歌曲内容，学唱歌曲。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再次欣赏歌曲。★指导语：歌里唱了什么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?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再仔细的听一听。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在提问和重点欣赏的过程中，解决学唱歌曲中的问题。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(3)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集体演唱歌曲。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教师根据幼儿的学习情况进行有针对性的指导。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．在学会秧歌舞的基础上，创编舞蹈动作表现歌曲。　　</a:t>
            </a:r>
            <a:r>
              <a:rPr lang="zh-CN" altLang="en-US" dirty="0">
                <a:cs typeface="+mn-ea"/>
                <a:sym typeface="+mn-lt"/>
              </a:rPr>
              <a:t/>
            </a:r>
            <a:br>
              <a:rPr lang="zh-CN" altLang="en-US" dirty="0">
                <a:cs typeface="+mn-ea"/>
                <a:sym typeface="+mn-lt"/>
              </a:rPr>
            </a:b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(1)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交流秧歌舞的动作。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(2)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自由跟随歌曲进行舞蹈。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9913" y="2705756"/>
            <a:ext cx="3462733" cy="34627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97522" y="1734578"/>
            <a:ext cx="514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活动二：欣赏歌曲</a:t>
            </a: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八月桂花遍地开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9" name="矩形 8"/>
          <p:cNvSpPr/>
          <p:nvPr/>
        </p:nvSpPr>
        <p:spPr>
          <a:xfrm>
            <a:off x="597523" y="1785722"/>
            <a:ext cx="306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33960" y="2630661"/>
            <a:ext cx="892407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主要涉及领域：综合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活动目标：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．在观看录像、自己尝试做月饼的过程中，进一步了解制作月饼的材料、工具和方法。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．积极大胆地尝试运用材料、工具进行探索和制作，体验成功的快乐。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．轮流使用材料、工具，活动后能与同伴共同整理环境。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活动准备：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制作月饼的录像带、制作月饼的材料和工具、烤箱等。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96223" y="4305783"/>
            <a:ext cx="4564289" cy="234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91397">
            <a:off x="-785738" y="1254387"/>
            <a:ext cx="7032639" cy="527447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900501" y="289885"/>
            <a:ext cx="56351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56361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一、设计意图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94892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二、活动安排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33423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三、活动环境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71954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四、主题活动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710486" y="1974057"/>
            <a:ext cx="1015663" cy="44877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五、家园共育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主题活动</a:t>
            </a:r>
          </a:p>
        </p:txBody>
      </p:sp>
      <p:sp>
        <p:nvSpPr>
          <p:cNvPr id="13" name="矩形 12"/>
          <p:cNvSpPr/>
          <p:nvPr/>
        </p:nvSpPr>
        <p:spPr>
          <a:xfrm>
            <a:off x="597523" y="1774147"/>
            <a:ext cx="306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94791" y="2724312"/>
            <a:ext cx="645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活动过程：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．迁移已有经验进行回忆和讨论。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．欣赏录像，进一步熟悉制作月饼的方法和过程。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．观察活动的材料和工具。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．自由交流自己想要制作的月饼。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．尝试制作月饼。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教师在指导的过程中，提醒幼儿不要将馅儿放得太多，轮流使用工具和材料。</a:t>
            </a:r>
            <a:r>
              <a:rPr lang="en-US" altLang="zh-CN" dirty="0"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．烤制、品尝制作的月饼，体验成功的快乐。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3503" y="2405290"/>
            <a:ext cx="5366795" cy="4025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第五章节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家园共育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家园共育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71645" y="1918504"/>
            <a:ext cx="10648709" cy="3900668"/>
            <a:chOff x="1099595" y="2199190"/>
            <a:chExt cx="10648709" cy="3900668"/>
          </a:xfrm>
        </p:grpSpPr>
        <p:sp>
          <p:nvSpPr>
            <p:cNvPr id="10" name="文本框 9"/>
            <p:cNvSpPr txBox="1"/>
            <p:nvPr/>
          </p:nvSpPr>
          <p:spPr>
            <a:xfrm>
              <a:off x="1483208" y="2610801"/>
              <a:ext cx="988148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cs typeface="+mn-ea"/>
                  <a:sym typeface="+mn-lt"/>
                </a:rPr>
                <a:t>）指导幼儿观察月亮的大小变化。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）给幼儿讲一个关于月亮的故事或教给幼儿一首有关月亮、中秋节的古诗。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（</a:t>
              </a:r>
              <a:r>
                <a:rPr lang="en-US" altLang="zh-CN" sz="2000" dirty="0">
                  <a:cs typeface="+mn-ea"/>
                  <a:sym typeface="+mn-lt"/>
                </a:rPr>
                <a:t>3</a:t>
              </a:r>
              <a:r>
                <a:rPr lang="zh-CN" altLang="en-US" sz="2000" dirty="0">
                  <a:cs typeface="+mn-ea"/>
                  <a:sym typeface="+mn-lt"/>
                </a:rPr>
                <a:t>）中秋节前夜，家长带幼儿来幼儿园进行“庆中秋晚会”。可做月亮变化日记展、表演节目（尽量让幼儿自己准备），将从家中带来的食物与大家分享，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用望远镜观察中秋节的月亮等。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1099595" y="2199190"/>
              <a:ext cx="10648709" cy="390066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45346" y="3916584"/>
            <a:ext cx="4128304" cy="3096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026"/>
            <a:ext cx="12192000" cy="831496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330129" y="2895972"/>
            <a:ext cx="7531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活动自始至终都应让幼儿直接参与，使每位幼儿有机会表现自己并获得愉快、自信的内心体验，让幼儿亲自感受和体验中华民族文化的丰富和多样性。家长可通过赏月、家人团聚、欣赏精彩的传统节目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中秋之夜联欢晚会，给孤寡老人送月饼等形式对幼儿进行情感教育。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家园共育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69770" y="467655"/>
            <a:ext cx="4908553" cy="560446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69769" y="3269887"/>
            <a:ext cx="729165" cy="3325984"/>
            <a:chOff x="2686149" y="3276601"/>
            <a:chExt cx="729165" cy="3325984"/>
          </a:xfrm>
        </p:grpSpPr>
        <p:sp>
          <p:nvSpPr>
            <p:cNvPr id="18" name="矩形: 圆角 17"/>
            <p:cNvSpPr/>
            <p:nvPr/>
          </p:nvSpPr>
          <p:spPr>
            <a:xfrm>
              <a:off x="2686149" y="3276601"/>
              <a:ext cx="729165" cy="3325984"/>
            </a:xfrm>
            <a:prstGeom prst="roundRect">
              <a:avLst>
                <a:gd name="adj" fmla="val 20739"/>
              </a:avLst>
            </a:prstGeom>
            <a:solidFill>
              <a:srgbClr val="C1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73732" y="3488840"/>
              <a:ext cx="553998" cy="29015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幼儿园中秋活动策划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第一章节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设计意图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设计意图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1645" y="1918504"/>
            <a:ext cx="10648709" cy="3900668"/>
            <a:chOff x="1099595" y="2199190"/>
            <a:chExt cx="10648709" cy="3900668"/>
          </a:xfrm>
        </p:grpSpPr>
        <p:sp>
          <p:nvSpPr>
            <p:cNvPr id="19" name="文本框 18"/>
            <p:cNvSpPr txBox="1"/>
            <p:nvPr/>
          </p:nvSpPr>
          <p:spPr>
            <a:xfrm>
              <a:off x="1483208" y="2610801"/>
              <a:ext cx="988148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民族五千年的悠久历史，积淀着许多洋溢着浓厚东方文化色彩的传统节日。文化是民族的，而节日正是民族文化传承的载体。春节、元宵节、清明节、中秋节等传统民俗节日，无不弘扬着民族文化的优秀传统，传承民族精神。时值中秋节的来临，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让的孩子传统节日，学到科学小知识，并且在活动过程中把礼仪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渗透到各个细节处。</a:t>
              </a: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099595" y="2199190"/>
              <a:ext cx="10648709" cy="390066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43800" y="3291840"/>
            <a:ext cx="4786816" cy="3434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10" name="矩形 9"/>
          <p:cNvSpPr/>
          <p:nvPr/>
        </p:nvSpPr>
        <p:spPr>
          <a:xfrm>
            <a:off x="3730906" y="2755433"/>
            <a:ext cx="751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、初步了解传统节日中秋节、重阳节、春节的来历及有关习俗，感受体验传统文化。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、知道教师节、国庆节、国际劳动节等重要节日的名称日期，进一步了解这些节日的社会意义。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、积极参与各种节日的筹备及庆祝活动。学会用恰当的方式与人交往、沟通、合作，共享集体活动的快乐。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、培养幼儿爱祖国、爱家乡、爱劳动、爱亲人的健康情感，鼓励幼儿用各种方式表达自己的情感。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18896" y="1790194"/>
            <a:ext cx="4161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幼儿发展目标与主要内容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084966">
            <a:off x="362874" y="2386619"/>
            <a:ext cx="3078910" cy="410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第二章节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活动安排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活动安排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38462" y="-715314"/>
            <a:ext cx="9905256" cy="8288628"/>
            <a:chOff x="2721773" y="-715315"/>
            <a:chExt cx="9905256" cy="82886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686187">
              <a:off x="2721773" y="-715315"/>
              <a:ext cx="9905256" cy="828862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 rot="922818">
              <a:off x="4959753" y="3138062"/>
              <a:ext cx="521439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00" dirty="0">
                  <a:cs typeface="+mn-ea"/>
                  <a:sym typeface="+mn-lt"/>
                </a:rPr>
                <a:t>1</a:t>
              </a:r>
              <a:r>
                <a:rPr lang="zh-CN" altLang="en-US" sz="1800" dirty="0">
                  <a:cs typeface="+mn-ea"/>
                  <a:sym typeface="+mn-lt"/>
                </a:rPr>
                <a:t>、主题墙的设计，剪刀、彩纸，剪出月亮、月饼、小兔子等的图片粘贴在主题墙上。</a:t>
              </a:r>
              <a:endParaRPr lang="en-US" altLang="zh-CN" sz="18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800" dirty="0">
                  <a:cs typeface="+mn-ea"/>
                  <a:sym typeface="+mn-lt"/>
                </a:rPr>
                <a:t>2</a:t>
              </a:r>
              <a:r>
                <a:rPr lang="zh-CN" altLang="en-US" sz="1800" dirty="0">
                  <a:cs typeface="+mn-ea"/>
                  <a:sym typeface="+mn-lt"/>
                </a:rPr>
                <a:t>、月饼盒、酒盒、化妆盒等废旧盒子与红色绳结制灯笼，悬挂在教室与室外。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32755" flipH="1">
            <a:off x="-680576" y="1575461"/>
            <a:ext cx="7051608" cy="5288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0000527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65047" y="4120588"/>
            <a:ext cx="1926953" cy="2748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54523" y="47338"/>
            <a:ext cx="7100027" cy="686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5746" y="870661"/>
            <a:ext cx="2154024" cy="2558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47634" y="1358341"/>
            <a:ext cx="1200329" cy="46026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第三章节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8193" y="1736964"/>
            <a:ext cx="1200329" cy="384540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B2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活动环境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13B2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980" y="175260"/>
            <a:ext cx="11750040" cy="6507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423" y="175260"/>
            <a:ext cx="1181293" cy="11812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3523" y="381185"/>
            <a:ext cx="385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725284"/>
                </a:solidFill>
                <a:cs typeface="+mn-ea"/>
                <a:sym typeface="+mn-lt"/>
              </a:rPr>
              <a:t>活动环境</a:t>
            </a:r>
          </a:p>
        </p:txBody>
      </p:sp>
      <p:sp>
        <p:nvSpPr>
          <p:cNvPr id="10" name="矩形 9"/>
          <p:cNvSpPr/>
          <p:nvPr/>
        </p:nvSpPr>
        <p:spPr>
          <a:xfrm>
            <a:off x="6687467" y="2715420"/>
            <a:ext cx="4908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道具：绘画工具；灯泡、皮球（大、小各）；手电筒、白墙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屏幕；月饼、水果、盘子、水果刀。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其它：凳子、大桌子、家长签到本、话筒、条幅等。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20980" y="765905"/>
            <a:ext cx="6245507" cy="62455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5583" y="1585731"/>
            <a:ext cx="243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活动准备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ybvlo1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宽屏</PresentationFormat>
  <Paragraphs>86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2022-03-10T06:00:01Z</dcterms:created>
  <dcterms:modified xsi:type="dcterms:W3CDTF">2023-01-10T10:12:11Z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9BFF2B3454C145E3950D6832B296A5D3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