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1" r:id="rId2"/>
    <p:sldId id="290" r:id="rId3"/>
    <p:sldId id="270" r:id="rId4"/>
    <p:sldId id="406" r:id="rId5"/>
    <p:sldId id="307" r:id="rId6"/>
    <p:sldId id="407" r:id="rId7"/>
    <p:sldId id="349" r:id="rId8"/>
    <p:sldId id="388" r:id="rId9"/>
    <p:sldId id="408" r:id="rId10"/>
    <p:sldId id="409" r:id="rId11"/>
    <p:sldId id="410" r:id="rId12"/>
    <p:sldId id="389" r:id="rId13"/>
    <p:sldId id="390" r:id="rId14"/>
    <p:sldId id="411" r:id="rId15"/>
    <p:sldId id="412" r:id="rId16"/>
    <p:sldId id="371" r:id="rId17"/>
    <p:sldId id="372" r:id="rId18"/>
    <p:sldId id="376" r:id="rId19"/>
    <p:sldId id="377" r:id="rId20"/>
    <p:sldId id="413" r:id="rId21"/>
    <p:sldId id="414" r:id="rId22"/>
    <p:sldId id="381" r:id="rId23"/>
    <p:sldId id="382" r:id="rId24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7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66DB5D-9628-426C-802B-95ED9AEA16F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AB12D05C-09FB-4ACB-9064-EC6BDD66215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2D05C-09FB-4ACB-9064-EC6BDD6621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6BC0459-9123-4A69-B01D-B18352D7DBFD}" type="slidenum">
              <a:rPr lang="zh-CN" altLang="en-US">
                <a:latin typeface="Arial" panose="020B0604020202020204" pitchFamily="34" charset="0"/>
              </a:rPr>
              <a:t>22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DB27-3571-4505-8A5D-6D0EB43F479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C7F25-8D10-49C2-8B91-10824767AA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567D-8442-4F21-94AA-76D3FD79E3E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5670B-BEF0-428D-84F6-2788DD9CD5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77ED7-5180-410D-AA15-57AA5925AF8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CEE8D-C4CC-47B6-B6E9-3B0A7A66E5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A693-4271-4B69-92BC-651E74D5311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00-C8F8-4156-A49A-F8F4BB5985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135C-6033-4AE3-8771-4183C1A731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D755-CE03-4B32-B4C7-ED78F83A53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BA5-7DD0-4C08-AA96-85EAA80AC45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299A9-8831-4C27-8DD3-495FC6868C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4FCF-9436-440A-BDE1-011F62F5E59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C8FF2-0556-4A21-B537-EB7E824737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C759-B1DF-40A9-9162-2C8747791E4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C6B94-F16C-4B5D-95CE-CC507D3A9C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F433-B7DD-44AA-BECE-7651BD681D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1EC1-B060-44F1-A37A-B9232883E7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FE57-D5CE-4B15-A63A-60323E33ED1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AF8A3-B47D-4A1D-9B07-2C193865A8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03956-1383-4515-9513-4E8FC7F9DE0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5086B-30E1-4D9D-B062-C6C5AFDCC1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F8F037-B34A-41C1-A977-0F4FC297440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B159EAC-AE41-4FD7-9A56-A1D7CFE5DF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Who%20won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2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5" y="5362574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694613" y="3455041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8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901027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5 A Basketball Game</a:t>
            </a:r>
            <a:endParaRPr lang="zh-CN" altLang="en-US" sz="40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3108" name="TextBox 3"/>
          <p:cNvSpPr txBox="1">
            <a:spLocks noChangeArrowheads="1"/>
          </p:cNvSpPr>
          <p:nvPr/>
        </p:nvSpPr>
        <p:spPr bwMode="auto">
          <a:xfrm>
            <a:off x="465138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1 Sports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09" name="TextBox 4"/>
          <p:cNvSpPr txBox="1">
            <a:spLocks noChangeArrowheads="1"/>
          </p:cNvSpPr>
          <p:nvPr/>
        </p:nvSpPr>
        <p:spPr bwMode="auto">
          <a:xfrm>
            <a:off x="3237706" y="2647950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sp>
        <p:nvSpPr>
          <p:cNvPr id="22" name="矩形 21"/>
          <p:cNvSpPr/>
          <p:nvPr/>
        </p:nvSpPr>
        <p:spPr>
          <a:xfrm>
            <a:off x="2829504" y="564020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17"/>
          <p:cNvSpPr txBox="1">
            <a:spLocks noChangeArrowheads="1"/>
          </p:cNvSpPr>
          <p:nvPr/>
        </p:nvSpPr>
        <p:spPr bwMode="auto">
          <a:xfrm>
            <a:off x="2746375" y="1785938"/>
            <a:ext cx="4732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very /'veri/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很；非常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1700" y="19272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3" name="文本框 19"/>
          <p:cNvSpPr txBox="1">
            <a:spLocks noChangeArrowheads="1"/>
          </p:cNvSpPr>
          <p:nvPr/>
        </p:nvSpPr>
        <p:spPr bwMode="auto">
          <a:xfrm>
            <a:off x="1212850" y="1897063"/>
            <a:ext cx="146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229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000" y="181451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200275" y="2457450"/>
            <a:ext cx="40497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 is a very good girl. </a:t>
            </a:r>
          </a:p>
          <a:p>
            <a:pPr>
              <a:lnSpc>
                <a:spcPct val="2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詹妮是一个非常好的女孩。</a:t>
            </a:r>
          </a:p>
        </p:txBody>
      </p:sp>
      <p:sp>
        <p:nvSpPr>
          <p:cNvPr id="12296" name="矩形 1"/>
          <p:cNvSpPr>
            <a:spLocks noChangeArrowheads="1"/>
          </p:cNvSpPr>
          <p:nvPr/>
        </p:nvSpPr>
        <p:spPr bwMode="auto">
          <a:xfrm>
            <a:off x="1246188" y="2828925"/>
            <a:ext cx="103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7" name="矩形 2"/>
          <p:cNvSpPr>
            <a:spLocks noChangeArrowheads="1"/>
          </p:cNvSpPr>
          <p:nvPr/>
        </p:nvSpPr>
        <p:spPr bwMode="auto">
          <a:xfrm>
            <a:off x="1247775" y="4656138"/>
            <a:ext cx="96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225675" y="4460875"/>
            <a:ext cx="515778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very much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非常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very well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很好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7"/>
          <p:cNvSpPr txBox="1">
            <a:spLocks noChangeArrowheads="1"/>
          </p:cNvSpPr>
          <p:nvPr/>
        </p:nvSpPr>
        <p:spPr bwMode="auto">
          <a:xfrm>
            <a:off x="2473325" y="1365250"/>
            <a:ext cx="29114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8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won?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谁赢了？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677863" y="14954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317" name="文本框 19"/>
          <p:cNvSpPr txBox="1">
            <a:spLocks noChangeArrowheads="1"/>
          </p:cNvSpPr>
          <p:nvPr/>
        </p:nvSpPr>
        <p:spPr bwMode="auto">
          <a:xfrm>
            <a:off x="1055688" y="1489075"/>
            <a:ext cx="1417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5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1449388" y="2771775"/>
            <a:ext cx="78311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用来对作主语的人称代词，或表示人的名词提问。</a:t>
            </a:r>
          </a:p>
          <a:p>
            <a:pPr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提问时，直接用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替换主语，不用借助任何助动词。</a:t>
            </a:r>
          </a:p>
          <a:p>
            <a:pPr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who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作主语时，谓语动词通常用单数形式。</a:t>
            </a:r>
          </a:p>
          <a:p>
            <a:pPr marL="273050">
              <a:lnSpc>
                <a:spcPct val="18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wants to play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ping-­pong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with me?</a:t>
            </a:r>
          </a:p>
          <a:p>
            <a:pPr marL="1256030">
              <a:lnSpc>
                <a:spcPct val="18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谁想和我一起打乒乓球？</a:t>
            </a:r>
          </a:p>
        </p:txBody>
      </p:sp>
      <p:pic>
        <p:nvPicPr>
          <p:cNvPr id="13319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1113" y="14176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矩形 1"/>
          <p:cNvSpPr>
            <a:spLocks noChangeArrowheads="1"/>
          </p:cNvSpPr>
          <p:nvPr/>
        </p:nvSpPr>
        <p:spPr bwMode="auto">
          <a:xfrm>
            <a:off x="550863" y="2952750"/>
            <a:ext cx="103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3321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9075" y="141922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2" name="文本框 17"/>
          <p:cNvSpPr txBox="1">
            <a:spLocks noChangeArrowheads="1"/>
          </p:cNvSpPr>
          <p:nvPr/>
        </p:nvSpPr>
        <p:spPr bwMode="auto">
          <a:xfrm>
            <a:off x="1436688" y="2168525"/>
            <a:ext cx="32861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8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引导的特殊疑问句</a:t>
            </a:r>
          </a:p>
        </p:txBody>
      </p:sp>
      <p:sp>
        <p:nvSpPr>
          <p:cNvPr id="13323" name="矩形 1"/>
          <p:cNvSpPr>
            <a:spLocks noChangeArrowheads="1"/>
          </p:cNvSpPr>
          <p:nvPr/>
        </p:nvSpPr>
        <p:spPr bwMode="auto">
          <a:xfrm>
            <a:off x="552450" y="230028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句式：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图片 1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538" y="2290763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矩形 16"/>
          <p:cNvSpPr>
            <a:spLocks noChangeArrowheads="1"/>
          </p:cNvSpPr>
          <p:nvPr/>
        </p:nvSpPr>
        <p:spPr bwMode="auto">
          <a:xfrm>
            <a:off x="784225" y="2139950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611313" y="1987550"/>
            <a:ext cx="695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如果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在句子中作宾语，那么提问时，就必须借助相应的助动词。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did you play basketball with? </a:t>
            </a:r>
          </a:p>
          <a:p>
            <a:pPr marL="900430"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你和谁一起打篮球了？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组合 26"/>
          <p:cNvGrpSpPr/>
          <p:nvPr/>
        </p:nvGrpSpPr>
        <p:grpSpPr bwMode="auto">
          <a:xfrm>
            <a:off x="862013" y="1465263"/>
            <a:ext cx="1244600" cy="461962"/>
            <a:chOff x="1235491" y="4806950"/>
            <a:chExt cx="1243359" cy="462192"/>
          </a:xfrm>
        </p:grpSpPr>
        <p:sp>
          <p:nvSpPr>
            <p:cNvPr id="15368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5369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矩形 2"/>
          <p:cNvSpPr>
            <a:spLocks noChangeArrowheads="1"/>
          </p:cNvSpPr>
          <p:nvPr/>
        </p:nvSpPr>
        <p:spPr bwMode="auto">
          <a:xfrm>
            <a:off x="2041525" y="1238250"/>
            <a:ext cx="616108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—Who ________ a dog in your class?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—Many students ________.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have; has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has; has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has; have         D. have; have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32188" y="1489075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749300" y="4271963"/>
            <a:ext cx="7958138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24013" y="4256088"/>
            <a:ext cx="70834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本题考查主谓一致。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作主语时，谓语动词通常用单数形式，所以排除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；答语中的主语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Many students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是复数，谓语动词要用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，所以选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17"/>
          <p:cNvSpPr txBox="1">
            <a:spLocks noChangeArrowheads="1"/>
          </p:cNvSpPr>
          <p:nvPr/>
        </p:nvSpPr>
        <p:spPr bwMode="auto">
          <a:xfrm>
            <a:off x="2746375" y="1498600"/>
            <a:ext cx="516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answer /'ɑːnsə/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1700" y="16398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6389" name="文本框 19"/>
          <p:cNvSpPr txBox="1">
            <a:spLocks noChangeArrowheads="1"/>
          </p:cNvSpPr>
          <p:nvPr/>
        </p:nvSpPr>
        <p:spPr bwMode="auto">
          <a:xfrm>
            <a:off x="1212850" y="160972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6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639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15271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735138" y="2198688"/>
            <a:ext cx="71755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can answer this question?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谁能回答这个问题？</a:t>
            </a: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796925" y="2379663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93" name="矩形 2"/>
          <p:cNvSpPr>
            <a:spLocks noChangeArrowheads="1"/>
          </p:cNvSpPr>
          <p:nvPr/>
        </p:nvSpPr>
        <p:spPr bwMode="auto">
          <a:xfrm>
            <a:off x="798513" y="3100388"/>
            <a:ext cx="96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1733550" y="2917825"/>
            <a:ext cx="30289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/ɑː/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395" name="矩形 2"/>
          <p:cNvSpPr>
            <a:spLocks noChangeArrowheads="1"/>
          </p:cNvSpPr>
          <p:nvPr/>
        </p:nvSpPr>
        <p:spPr bwMode="auto">
          <a:xfrm>
            <a:off x="800100" y="3784600"/>
            <a:ext cx="1265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036763" y="3602038"/>
            <a:ext cx="16478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ask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</a:t>
            </a:r>
          </a:p>
        </p:txBody>
      </p:sp>
      <p:sp>
        <p:nvSpPr>
          <p:cNvPr id="16397" name="矩形 2"/>
          <p:cNvSpPr>
            <a:spLocks noChangeArrowheads="1"/>
          </p:cNvSpPr>
          <p:nvPr/>
        </p:nvSpPr>
        <p:spPr bwMode="auto">
          <a:xfrm>
            <a:off x="788988" y="4456113"/>
            <a:ext cx="1517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366963" y="4273550"/>
            <a:ext cx="62579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answer 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)→answers(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→answering(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现在分词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→answered(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6399" name="图片 1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588010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矩形 16"/>
          <p:cNvSpPr>
            <a:spLocks noChangeArrowheads="1"/>
          </p:cNvSpPr>
          <p:nvPr/>
        </p:nvSpPr>
        <p:spPr bwMode="auto">
          <a:xfrm>
            <a:off x="1193800" y="5729288"/>
            <a:ext cx="80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" name="矩形 2"/>
          <p:cNvSpPr>
            <a:spLocks noChangeArrowheads="1"/>
          </p:cNvSpPr>
          <p:nvPr/>
        </p:nvSpPr>
        <p:spPr bwMode="auto">
          <a:xfrm>
            <a:off x="2020888" y="5576888"/>
            <a:ext cx="2400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answer  </a:t>
            </a:r>
            <a:r>
              <a: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3" grpId="0" build="p"/>
      <p:bldP spid="27" grpId="0" build="p"/>
      <p:bldP spid="29" grpId="0" build="p"/>
      <p:bldP spid="3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17"/>
          <p:cNvSpPr txBox="1">
            <a:spLocks noChangeArrowheads="1"/>
          </p:cNvSpPr>
          <p:nvPr/>
        </p:nvSpPr>
        <p:spPr bwMode="auto">
          <a:xfrm>
            <a:off x="2746375" y="1430338"/>
            <a:ext cx="516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policeman / pə'liːsmən/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警察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1700" y="157162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7413" name="文本框 19"/>
          <p:cNvSpPr txBox="1">
            <a:spLocks noChangeArrowheads="1"/>
          </p:cNvSpPr>
          <p:nvPr/>
        </p:nvSpPr>
        <p:spPr bwMode="auto">
          <a:xfrm>
            <a:off x="1212850" y="1541463"/>
            <a:ext cx="153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7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741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14589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132013" y="2103438"/>
            <a:ext cx="66024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father is a policeman.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我爸爸是一名警察。</a:t>
            </a:r>
          </a:p>
        </p:txBody>
      </p: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1192213" y="233838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7" name="矩形 2"/>
          <p:cNvSpPr>
            <a:spLocks noChangeArrowheads="1"/>
          </p:cNvSpPr>
          <p:nvPr/>
        </p:nvSpPr>
        <p:spPr bwMode="auto">
          <a:xfrm>
            <a:off x="1193800" y="3086100"/>
            <a:ext cx="96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复数：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130425" y="2905125"/>
            <a:ext cx="1549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policemen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9" name="矩形 2"/>
          <p:cNvSpPr>
            <a:spLocks noChangeArrowheads="1"/>
          </p:cNvSpPr>
          <p:nvPr/>
        </p:nvSpPr>
        <p:spPr bwMode="auto">
          <a:xfrm>
            <a:off x="1196975" y="3865563"/>
            <a:ext cx="1265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对应词：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432050" y="3684588"/>
            <a:ext cx="36004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policewoman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女警察</a:t>
            </a:r>
          </a:p>
        </p:txBody>
      </p:sp>
      <p:sp>
        <p:nvSpPr>
          <p:cNvPr id="17421" name="矩形 2"/>
          <p:cNvSpPr>
            <a:spLocks noChangeArrowheads="1"/>
          </p:cNvSpPr>
          <p:nvPr/>
        </p:nvSpPr>
        <p:spPr bwMode="auto">
          <a:xfrm>
            <a:off x="1185863" y="4619625"/>
            <a:ext cx="191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图示记忆法：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4513" y="4424363"/>
            <a:ext cx="4038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7" descr="C:\Users\Administrator\Desktop\QQ截图20170919131827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9163" y="1282700"/>
            <a:ext cx="75231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8"/>
          <p:cNvSpPr txBox="1"/>
          <p:nvPr/>
        </p:nvSpPr>
        <p:spPr>
          <a:xfrm>
            <a:off x="2837592" y="188019"/>
            <a:ext cx="415049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 </a:t>
            </a:r>
            <a:endParaRPr kumimoji="1" lang="zh-CN" altLang="en-US" sz="48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44563" y="4557713"/>
            <a:ext cx="34369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played football game.</a:t>
            </a:r>
            <a:endParaRPr lang="zh-CN" altLang="en-US" sz="2200" b="1"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62500" y="4554538"/>
            <a:ext cx="4340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played the game at playground.</a:t>
            </a:r>
            <a:endParaRPr lang="zh-CN" altLang="en-US" sz="2200" b="1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35038" y="5243513"/>
            <a:ext cx="5178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played the game at 4 pm yesterday.</a:t>
            </a:r>
            <a:endParaRPr lang="zh-CN" altLang="en-US" sz="2200" b="1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35663" y="5267325"/>
            <a:ext cx="1393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won.</a:t>
            </a:r>
            <a:endParaRPr lang="zh-CN" altLang="en-US" sz="2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8"/>
          <p:cNvSpPr txBox="1"/>
          <p:nvPr/>
        </p:nvSpPr>
        <p:spPr>
          <a:xfrm>
            <a:off x="2837592" y="188019"/>
            <a:ext cx="415049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 </a:t>
            </a:r>
            <a:endParaRPr kumimoji="1" lang="zh-CN" altLang="en-US" sz="4800" spc="-300" dirty="0">
              <a:ln w="11430"/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19459" name="Picture 12" descr="C:\Users\Administrator\Desktop\QQ截图20170919131839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1075" y="1185863"/>
            <a:ext cx="718026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2475" y="2373313"/>
            <a:ext cx="470535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07823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to the shop and bought a T-shirt. I taught Jenny to play ping-pong and Jenny taught me to play basketball. We watched a basketball game. It was very interesting. We had a lot of fun.</a:t>
            </a:r>
            <a:endParaRPr lang="zh-CN" altLang="en-US" sz="2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96925" y="1466850"/>
            <a:ext cx="77930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一、句型转换。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Lucy </a:t>
            </a:r>
            <a:r>
              <a:rPr lang="en-US" altLang="zh-CN" sz="2400" b="1" u="sng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watched TV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last night.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（对画线部分提问）</a:t>
            </a:r>
          </a:p>
          <a:p>
            <a:pPr marL="2730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 _______ Lucy _____ last night?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I play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ping-pong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with my brother.(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yesterday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改写句子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2730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_______ __________ with my brother ___________.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1089025" y="3182938"/>
            <a:ext cx="998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2224088" y="3206750"/>
            <a:ext cx="682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4032250" y="3182938"/>
            <a:ext cx="681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1376363" y="4637088"/>
            <a:ext cx="1106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2470150" y="4648200"/>
            <a:ext cx="1562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ping-pong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6416675" y="4640263"/>
            <a:ext cx="149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24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1"/>
          <p:cNvSpPr txBox="1">
            <a:spLocks noChangeArrowheads="1"/>
          </p:cNvSpPr>
          <p:nvPr/>
        </p:nvSpPr>
        <p:spPr bwMode="auto">
          <a:xfrm>
            <a:off x="736600" y="1292225"/>
            <a:ext cx="81343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二、单项选择。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—What are they doing now? </a:t>
            </a:r>
          </a:p>
          <a:p>
            <a:pPr indent="-8909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—They are ________ on the playground.</a:t>
            </a:r>
          </a:p>
          <a:p>
            <a:pPr indent="-8909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playing game   B. playing a games     C. playing a game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There was a football ________ yesterday morning. </a:t>
            </a:r>
          </a:p>
          <a:p>
            <a:pPr indent="-8909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sport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　      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B. game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　   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C. shows 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4276725" y="4505325"/>
            <a:ext cx="363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3063875" y="302895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7813" y="2203450"/>
            <a:ext cx="10001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7000" y="4643438"/>
            <a:ext cx="1219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 descr="http://www.dgqrmfy.gov.cn/UploadFiles/201110260829035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6888" y="1420813"/>
            <a:ext cx="5810250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矩形 1"/>
          <p:cNvSpPr>
            <a:spLocks noChangeArrowheads="1"/>
          </p:cNvSpPr>
          <p:nvPr/>
        </p:nvSpPr>
        <p:spPr bwMode="auto">
          <a:xfrm>
            <a:off x="2900363" y="5551488"/>
            <a:ext cx="3568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are they doing?</a:t>
            </a:r>
            <a:endParaRPr lang="zh-CN" altLang="en-US" sz="2000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1"/>
          <p:cNvSpPr txBox="1">
            <a:spLocks noChangeArrowheads="1"/>
          </p:cNvSpPr>
          <p:nvPr/>
        </p:nvSpPr>
        <p:spPr bwMode="auto">
          <a:xfrm>
            <a:off x="873125" y="1892300"/>
            <a:ext cx="60182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 “How old are you? ” ________ Li Ming. </a:t>
            </a:r>
          </a:p>
          <a:p>
            <a:pPr indent="-8909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ask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　　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B. answer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　     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C. asks 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4452938" y="2166938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085850" y="3503613"/>
            <a:ext cx="7642225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960563" y="3487738"/>
            <a:ext cx="664527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根据引号中的句子是特殊疑问句可知李明在“询问”对方的年龄，且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 Ming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是第三人称单数，所以选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571500" y="1292225"/>
            <a:ext cx="449103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三、问句答语对对碰。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)1.What did you do last Sunday?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)2.Where did they play the game?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)3.Did you have fun?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)4.What did you buy? 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)5.Who won the game? </a:t>
            </a: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5037138" y="2085975"/>
            <a:ext cx="3868737" cy="3940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63955" indent="-11639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Bob’s team won. 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Yes, I did.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I watched a basketball game.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D. I bought some bread and juice.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E. At the gym.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835025" y="3167063"/>
            <a:ext cx="36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869950" y="2414588"/>
            <a:ext cx="52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844550" y="3925888"/>
            <a:ext cx="363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846138" y="4681538"/>
            <a:ext cx="36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849313" y="5446713"/>
            <a:ext cx="36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96888" y="1485900"/>
            <a:ext cx="80105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96888" y="3113088"/>
            <a:ext cx="85105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609725" indent="-1609725"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game, ask,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very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answer, policeman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529080" indent="-1529080"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 you do this evening, Jenny and Li Ming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marL="1529080" indent="8128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won?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665288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96925" y="33575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86275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 won?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的对话朗读流利。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800941" y="124242"/>
            <a:ext cx="40113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Who won?</a:t>
            </a:r>
          </a:p>
        </p:txBody>
      </p:sp>
      <p:sp>
        <p:nvSpPr>
          <p:cNvPr id="4104" name="矩形 1"/>
          <p:cNvSpPr>
            <a:spLocks noChangeArrowheads="1"/>
          </p:cNvSpPr>
          <p:nvPr/>
        </p:nvSpPr>
        <p:spPr bwMode="auto">
          <a:xfrm>
            <a:off x="1327150" y="1101725"/>
            <a:ext cx="665638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078230" indent="-1078230" defTabSz="446405" eaLnBrk="1" hangingPunct="1">
              <a:lnSpc>
                <a:spcPct val="180000"/>
              </a:lnSpc>
              <a:tabLst>
                <a:tab pos="108077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Smith: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this evening, Jenny and Li Ming?</a:t>
            </a:r>
          </a:p>
          <a:p>
            <a:pPr marL="1081405" indent="-1081405" defTabSz="446405" eaLnBrk="1" hangingPunct="1">
              <a:lnSpc>
                <a:spcPct val="180000"/>
              </a:lnSpc>
              <a:tabLst>
                <a:tab pos="108077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watched Bob play basketball!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 Bob’s team play a game?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Mr. Smith.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“Yes, his team played with the Orange Team,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Jenny. “It was a very good game. Everyone played hard!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won?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Mr. Smith.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“Bob's team won!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“That’s great!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Mr. Smith. “Did you have fun?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defTabSz="446405" eaLnBrk="1" hangingPunct="1">
              <a:lnSpc>
                <a:spcPct val="180000"/>
              </a:lnSpc>
              <a:defRPr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 Li Ming. “We yelled for Bob’s team!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800941" y="124242"/>
            <a:ext cx="40113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Who won?</a:t>
            </a:r>
          </a:p>
        </p:txBody>
      </p:sp>
      <p:sp>
        <p:nvSpPr>
          <p:cNvPr id="18" name="矩形 17"/>
          <p:cNvSpPr/>
          <p:nvPr/>
        </p:nvSpPr>
        <p:spPr>
          <a:xfrm>
            <a:off x="6684963" y="1460500"/>
            <a:ext cx="2459037" cy="18970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4104" name="矩形 1"/>
          <p:cNvSpPr>
            <a:spLocks noChangeArrowheads="1"/>
          </p:cNvSpPr>
          <p:nvPr/>
        </p:nvSpPr>
        <p:spPr bwMode="auto">
          <a:xfrm>
            <a:off x="781050" y="1306513"/>
            <a:ext cx="6426200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078230" indent="-1078230" defTabSz="446405" eaLnBrk="1" hangingPunct="1">
              <a:lnSpc>
                <a:spcPct val="200000"/>
              </a:lnSpc>
              <a:tabLst>
                <a:tab pos="108077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Go! Bob!</a:t>
            </a:r>
          </a:p>
          <a:p>
            <a:pPr marL="1081405" indent="-1081405" defTabSz="446405" eaLnBrk="1" hangingPunct="1">
              <a:lnSpc>
                <a:spcPct val="200000"/>
              </a:lnSpc>
              <a:tabLst>
                <a:tab pos="1080770" algn="l"/>
              </a:tabLst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Go! Blue Team!</a:t>
            </a:r>
          </a:p>
          <a:p>
            <a:pPr defTabSz="446405" eaLnBrk="1" hangingPunct="1">
              <a:lnSpc>
                <a:spcPct val="20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“Does Bob play basketball every day?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asks Li Ming.</a:t>
            </a:r>
          </a:p>
          <a:p>
            <a:pPr defTabSz="446405" eaLnBrk="1" hangingPunct="1">
              <a:lnSpc>
                <a:spcPct val="20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“No. He is a policeman. He plays basketball for fun on Saturday and Sunday,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Jenny. </a:t>
            </a:r>
          </a:p>
          <a:p>
            <a:pPr defTabSz="446405" eaLnBrk="1" hangingPunct="1">
              <a:lnSpc>
                <a:spcPct val="200000"/>
              </a:lnSpc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 played so well this evening. He is a good player,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</p:txBody>
      </p:sp>
      <p:pic>
        <p:nvPicPr>
          <p:cNvPr id="6149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11963" y="3652838"/>
            <a:ext cx="21161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7363" y="1619250"/>
            <a:ext cx="217011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17"/>
          <p:cNvSpPr txBox="1">
            <a:spLocks noChangeArrowheads="1"/>
          </p:cNvSpPr>
          <p:nvPr/>
        </p:nvSpPr>
        <p:spPr bwMode="auto">
          <a:xfrm>
            <a:off x="2473325" y="1336675"/>
            <a:ext cx="68389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8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 you do this evening, Jenny and Li Ming?</a:t>
            </a:r>
          </a:p>
          <a:p>
            <a:pPr eaLnBrk="1" hangingPunct="1">
              <a:lnSpc>
                <a:spcPct val="158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今天晚上你们做什么了，詹妮和李明？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677863" y="14684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173" name="文本框 19"/>
          <p:cNvSpPr txBox="1">
            <a:spLocks noChangeArrowheads="1"/>
          </p:cNvSpPr>
          <p:nvPr/>
        </p:nvSpPr>
        <p:spPr bwMode="auto">
          <a:xfrm>
            <a:off x="1055688" y="1462088"/>
            <a:ext cx="151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036763" y="3113088"/>
            <a:ext cx="51689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+do+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过去的时间？</a:t>
            </a:r>
          </a:p>
        </p:txBody>
      </p:sp>
      <p:pic>
        <p:nvPicPr>
          <p:cNvPr id="7175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1113" y="13906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矩形 1"/>
          <p:cNvSpPr>
            <a:spLocks noChangeArrowheads="1"/>
          </p:cNvSpPr>
          <p:nvPr/>
        </p:nvSpPr>
        <p:spPr bwMode="auto">
          <a:xfrm>
            <a:off x="1096963" y="3294063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句型：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7" name="矩形 2"/>
          <p:cNvSpPr>
            <a:spLocks noChangeArrowheads="1"/>
          </p:cNvSpPr>
          <p:nvPr/>
        </p:nvSpPr>
        <p:spPr bwMode="auto">
          <a:xfrm>
            <a:off x="1111250" y="3946525"/>
            <a:ext cx="963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8" name="矩形 3"/>
          <p:cNvSpPr>
            <a:spLocks noChangeArrowheads="1"/>
          </p:cNvSpPr>
          <p:nvPr/>
        </p:nvSpPr>
        <p:spPr bwMode="auto">
          <a:xfrm>
            <a:off x="1109663" y="4583113"/>
            <a:ext cx="963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074863" y="3763963"/>
            <a:ext cx="3684587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动词过去式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2139950" y="4391025"/>
            <a:ext cx="70040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did your sister do last night?</a:t>
            </a:r>
          </a:p>
          <a:p>
            <a:pPr marL="355600">
              <a:lnSpc>
                <a:spcPct val="18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你妹妹昨晚做什么了？</a:t>
            </a:r>
          </a:p>
          <a:p>
            <a:pPr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—She did her homework.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她做她的家庭作业了。</a:t>
            </a:r>
          </a:p>
        </p:txBody>
      </p:sp>
      <p:pic>
        <p:nvPicPr>
          <p:cNvPr id="7181" name="图片 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36650" y="1924050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文本框 17"/>
          <p:cNvSpPr txBox="1">
            <a:spLocks noChangeArrowheads="1"/>
          </p:cNvSpPr>
          <p:nvPr/>
        </p:nvSpPr>
        <p:spPr bwMode="auto">
          <a:xfrm>
            <a:off x="2011363" y="2522538"/>
            <a:ext cx="482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8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询问某人在过去某段时间做了什么</a:t>
            </a:r>
          </a:p>
        </p:txBody>
      </p:sp>
      <p:sp>
        <p:nvSpPr>
          <p:cNvPr id="7183" name="矩形 1"/>
          <p:cNvSpPr>
            <a:spLocks noChangeArrowheads="1"/>
          </p:cNvSpPr>
          <p:nvPr/>
        </p:nvSpPr>
        <p:spPr bwMode="auto">
          <a:xfrm>
            <a:off x="1098550" y="266858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build="p"/>
      <p:bldP spid="24" grpId="0" build="p"/>
      <p:bldP spid="25" grpId="0"/>
      <p:bldP spid="6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图片 1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" y="2482850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矩形 16"/>
          <p:cNvSpPr>
            <a:spLocks noChangeArrowheads="1"/>
          </p:cNvSpPr>
          <p:nvPr/>
        </p:nvSpPr>
        <p:spPr bwMode="auto">
          <a:xfrm>
            <a:off x="893763" y="2332038"/>
            <a:ext cx="80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1720850" y="2043113"/>
            <a:ext cx="69326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一些表示过去的时间状语：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last night, yesterday, three days ago, last year, the day before yesterday, last week, last night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746375" y="1498600"/>
            <a:ext cx="516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game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ɡeɪm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游戏；比赛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1700" y="16398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212850" y="160972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15271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735138" y="2171700"/>
            <a:ext cx="746283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Let’s have a football game!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让我们举行一场足球赛吧！</a:t>
            </a:r>
          </a:p>
        </p:txBody>
      </p:sp>
      <p:sp>
        <p:nvSpPr>
          <p:cNvPr id="9224" name="矩形 1"/>
          <p:cNvSpPr>
            <a:spLocks noChangeArrowheads="1"/>
          </p:cNvSpPr>
          <p:nvPr/>
        </p:nvSpPr>
        <p:spPr bwMode="auto">
          <a:xfrm>
            <a:off x="796925" y="235108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5" name="矩形 2"/>
          <p:cNvSpPr>
            <a:spLocks noChangeArrowheads="1"/>
          </p:cNvSpPr>
          <p:nvPr/>
        </p:nvSpPr>
        <p:spPr bwMode="auto">
          <a:xfrm>
            <a:off x="798513" y="3100388"/>
            <a:ext cx="96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1733550" y="2917825"/>
            <a:ext cx="30289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eɪ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227" name="矩形 2"/>
          <p:cNvSpPr>
            <a:spLocks noChangeArrowheads="1"/>
          </p:cNvSpPr>
          <p:nvPr/>
        </p:nvSpPr>
        <p:spPr bwMode="auto">
          <a:xfrm>
            <a:off x="800100" y="3798888"/>
            <a:ext cx="96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763713" y="3616325"/>
            <a:ext cx="5405437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 a game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 games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进行比赛； </a:t>
            </a: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basketball game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一场篮球赛</a:t>
            </a:r>
          </a:p>
        </p:txBody>
      </p:sp>
      <p:sp>
        <p:nvSpPr>
          <p:cNvPr id="9229" name="矩形 2"/>
          <p:cNvSpPr>
            <a:spLocks noChangeArrowheads="1"/>
          </p:cNvSpPr>
          <p:nvPr/>
        </p:nvSpPr>
        <p:spPr bwMode="auto">
          <a:xfrm>
            <a:off x="788988" y="5097463"/>
            <a:ext cx="1354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065338" y="4914900"/>
            <a:ext cx="54070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same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相同的；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name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名字；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came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(come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3" grpId="0" build="p"/>
      <p:bldP spid="27" grpId="0"/>
      <p:bldP spid="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11213" y="2430463"/>
            <a:ext cx="77597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巧记比赛相关词汇：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team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球队里有运动员，运动员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去比赛，比赛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game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论输赢，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输，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赢，请大家来记清。</a:t>
            </a:r>
          </a:p>
        </p:txBody>
      </p:sp>
      <p:grpSp>
        <p:nvGrpSpPr>
          <p:cNvPr id="10244" name="组合 2"/>
          <p:cNvGrpSpPr/>
          <p:nvPr/>
        </p:nvGrpSpPr>
        <p:grpSpPr bwMode="auto">
          <a:xfrm>
            <a:off x="849313" y="1922463"/>
            <a:ext cx="2403475" cy="461962"/>
            <a:chOff x="398463" y="4005263"/>
            <a:chExt cx="2404268" cy="461088"/>
          </a:xfrm>
        </p:grpSpPr>
        <p:sp>
          <p:nvSpPr>
            <p:cNvPr id="10245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0246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746375" y="1498600"/>
            <a:ext cx="3532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ask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ɑːsk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1700" y="16398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212850" y="1609725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152717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2144713" y="2171700"/>
            <a:ext cx="6180137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May I ask you some questions about health? </a:t>
            </a:r>
          </a:p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我可以问你一些关于健康的问题吗？</a:t>
            </a:r>
          </a:p>
        </p:txBody>
      </p:sp>
      <p:sp>
        <p:nvSpPr>
          <p:cNvPr id="11272" name="矩形 1"/>
          <p:cNvSpPr>
            <a:spLocks noChangeArrowheads="1"/>
          </p:cNvSpPr>
          <p:nvPr/>
        </p:nvSpPr>
        <p:spPr bwMode="auto">
          <a:xfrm>
            <a:off x="1204913" y="2351088"/>
            <a:ext cx="103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3" name="矩形 2"/>
          <p:cNvSpPr>
            <a:spLocks noChangeArrowheads="1"/>
          </p:cNvSpPr>
          <p:nvPr/>
        </p:nvSpPr>
        <p:spPr bwMode="auto">
          <a:xfrm>
            <a:off x="1208088" y="3686175"/>
            <a:ext cx="960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116138" y="3505200"/>
            <a:ext cx="30289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/ɑː/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275" name="矩形 2"/>
          <p:cNvSpPr>
            <a:spLocks noChangeArrowheads="1"/>
          </p:cNvSpPr>
          <p:nvPr/>
        </p:nvSpPr>
        <p:spPr bwMode="auto">
          <a:xfrm>
            <a:off x="1209675" y="4344988"/>
            <a:ext cx="1265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459038" y="4162425"/>
            <a:ext cx="23034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answer 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</a:t>
            </a:r>
          </a:p>
        </p:txBody>
      </p:sp>
      <p:sp>
        <p:nvSpPr>
          <p:cNvPr id="11277" name="矩形 2"/>
          <p:cNvSpPr>
            <a:spLocks noChangeArrowheads="1"/>
          </p:cNvSpPr>
          <p:nvPr/>
        </p:nvSpPr>
        <p:spPr bwMode="auto">
          <a:xfrm>
            <a:off x="1198563" y="4987925"/>
            <a:ext cx="161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2789238" y="4805363"/>
            <a:ext cx="540702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ask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)→asks(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→asking(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现在分词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→asked(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build="p"/>
      <p:bldP spid="27" grpId="0" build="p"/>
      <p:bldP spid="29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1264</Words>
  <Application>Microsoft Office PowerPoint</Application>
  <PresentationFormat>全屏显示(4:3)</PresentationFormat>
  <Paragraphs>167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2023-01-16T15:16:14Z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7E9E3DA54FC84BAEB48DB06617E53F4A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