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347" r:id="rId2"/>
    <p:sldId id="320" r:id="rId3"/>
    <p:sldId id="324" r:id="rId4"/>
    <p:sldId id="323" r:id="rId5"/>
    <p:sldId id="327" r:id="rId6"/>
    <p:sldId id="328" r:id="rId7"/>
    <p:sldId id="322" r:id="rId8"/>
    <p:sldId id="331" r:id="rId9"/>
    <p:sldId id="342" r:id="rId10"/>
    <p:sldId id="330" r:id="rId11"/>
    <p:sldId id="337" r:id="rId12"/>
    <p:sldId id="339" r:id="rId13"/>
    <p:sldId id="340" r:id="rId14"/>
    <p:sldId id="321" r:id="rId15"/>
    <p:sldId id="325" r:id="rId16"/>
    <p:sldId id="332" r:id="rId17"/>
    <p:sldId id="343" r:id="rId18"/>
    <p:sldId id="334" r:id="rId19"/>
    <p:sldId id="335" r:id="rId20"/>
    <p:sldId id="333" r:id="rId21"/>
    <p:sldId id="338" r:id="rId22"/>
  </p:sldIdLst>
  <p:sldSz cx="12192000" cy="6858000"/>
  <p:notesSz cx="7104063" cy="10234613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楷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7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76B"/>
    <a:srgbClr val="A1C450"/>
    <a:srgbClr val="D57373"/>
    <a:srgbClr val="DB7676"/>
    <a:srgbClr val="E1EFE2"/>
    <a:srgbClr val="EC986B"/>
    <a:srgbClr val="DA9477"/>
    <a:srgbClr val="B85022"/>
    <a:srgbClr val="C14E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98" y="-96"/>
      </p:cViewPr>
      <p:guideLst>
        <p:guide orient="horz" pos="2156"/>
        <p:guide pos="37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A2685-12EB-46F7-B56A-250543708E9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A608E-8B30-4F9B-9A6A-5ECD07F91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2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12343" y="534361"/>
            <a:ext cx="12204343" cy="160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土地的面积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2343" y="2277606"/>
            <a:ext cx="12204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认</a:t>
            </a: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识平方千米</a:t>
            </a:r>
          </a:p>
        </p:txBody>
      </p:sp>
      <p:sp>
        <p:nvSpPr>
          <p:cNvPr id="6" name="矩形 5"/>
          <p:cNvSpPr/>
          <p:nvPr/>
        </p:nvSpPr>
        <p:spPr>
          <a:xfrm>
            <a:off x="4797371" y="4246267"/>
            <a:ext cx="260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冀教版  数学  五年级  上册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760523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934360" y="3166980"/>
            <a:ext cx="966237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539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）国家体育场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鸟巢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位于北京奥林匹克公园中心区南部，它的面积约为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667117" y="2229372"/>
            <a:ext cx="4375150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680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6.8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平方千米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770304" y="4551975"/>
            <a:ext cx="4168775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0.21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平方千米</a:t>
            </a:r>
          </a:p>
        </p:txBody>
      </p:sp>
      <p:sp>
        <p:nvSpPr>
          <p:cNvPr id="7" name="矩形 6"/>
          <p:cNvSpPr/>
          <p:nvPr/>
        </p:nvSpPr>
        <p:spPr>
          <a:xfrm>
            <a:off x="815479" y="675934"/>
            <a:ext cx="8078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把下面的数改写成用“平方千米”作单位的数。</a:t>
            </a:r>
          </a:p>
        </p:txBody>
      </p:sp>
      <p:sp>
        <p:nvSpPr>
          <p:cNvPr id="8" name="矩形 7"/>
          <p:cNvSpPr/>
          <p:nvPr/>
        </p:nvSpPr>
        <p:spPr>
          <a:xfrm>
            <a:off x="854782" y="1414598"/>
            <a:ext cx="9396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）奥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林匹克森林公园占地面积约为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680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公顷。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75213" y="784339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708601" y="668284"/>
            <a:ext cx="9987653" cy="195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539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甲、乙、丙三个农场的总面积是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平方千米，甲农场比乙农场的面积大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平方千米，丙农场比乙农场的面积小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平方千米。这三个农场的面积分别是多少平方千米？</a:t>
            </a:r>
          </a:p>
        </p:txBody>
      </p:sp>
      <p:sp>
        <p:nvSpPr>
          <p:cNvPr id="7" name="流程图: 可选过程 6"/>
          <p:cNvSpPr/>
          <p:nvPr/>
        </p:nvSpPr>
        <p:spPr>
          <a:xfrm>
            <a:off x="3318349" y="2623499"/>
            <a:ext cx="6002447" cy="79670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乙：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2)÷3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平方千米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8" name="流程图: 可选过程 7"/>
          <p:cNvSpPr/>
          <p:nvPr/>
        </p:nvSpPr>
        <p:spPr>
          <a:xfrm>
            <a:off x="3318349" y="3420204"/>
            <a:ext cx="5686425" cy="87818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平方千米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9" name="流程图: 可选过程 8"/>
          <p:cNvSpPr/>
          <p:nvPr/>
        </p:nvSpPr>
        <p:spPr>
          <a:xfrm>
            <a:off x="3318349" y="4413865"/>
            <a:ext cx="5477347" cy="805759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丙：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平方千米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4" name="矩形 3"/>
          <p:cNvSpPr/>
          <p:nvPr/>
        </p:nvSpPr>
        <p:spPr>
          <a:xfrm>
            <a:off x="932720" y="5375419"/>
            <a:ext cx="107737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答：这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三个农场的面积分别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方千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米、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方千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米、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方千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米。</a:t>
            </a:r>
            <a:endParaRPr lang="zh-CN" altLang="en-US" dirty="0"/>
          </a:p>
        </p:txBody>
      </p:sp>
      <p:sp>
        <p:nvSpPr>
          <p:cNvPr id="10" name="任意多边形 9"/>
          <p:cNvSpPr/>
          <p:nvPr/>
        </p:nvSpPr>
        <p:spPr>
          <a:xfrm>
            <a:off x="75213" y="784339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730408" y="685239"/>
            <a:ext cx="101303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539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一个学校的长是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250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米，宽是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160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米。多少个这样的学校的面积大约是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平方千米？</a:t>
            </a:r>
          </a:p>
        </p:txBody>
      </p:sp>
      <p:sp>
        <p:nvSpPr>
          <p:cNvPr id="5" name="流程图: 可选过程 4"/>
          <p:cNvSpPr/>
          <p:nvPr/>
        </p:nvSpPr>
        <p:spPr>
          <a:xfrm>
            <a:off x="3415764" y="2281228"/>
            <a:ext cx="4733178" cy="60375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250×160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40000(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平方米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2605" y="5868959"/>
            <a:ext cx="7852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这样的学校的面积大约是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平方千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498892" y="3040798"/>
            <a:ext cx="6096000" cy="662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平方米＝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顷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98892" y="3940858"/>
            <a:ext cx="39364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平方千米＝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顷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8892" y="4892789"/>
            <a:ext cx="26693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100÷4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75213" y="784339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112695" y="3472328"/>
            <a:ext cx="48365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280×0.05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（平方千米）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112695" y="4347157"/>
            <a:ext cx="56163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平方千米＝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1400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顷）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98349" y="5255494"/>
            <a:ext cx="6830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答：占地大约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平方千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米，合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1400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" name="矩形 7"/>
          <p:cNvSpPr>
            <a:spLocks noChangeArrowheads="1"/>
          </p:cNvSpPr>
          <p:nvPr/>
        </p:nvSpPr>
        <p:spPr bwMode="auto">
          <a:xfrm>
            <a:off x="839230" y="669624"/>
            <a:ext cx="1050170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天津到北京的高速公路长大约是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280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千米，路面和路基宽大约是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米。算一算：天津到北京的高速公路占地大约多少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平方千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米？合多少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sp>
        <p:nvSpPr>
          <p:cNvPr id="7" name="矩形 6"/>
          <p:cNvSpPr/>
          <p:nvPr/>
        </p:nvSpPr>
        <p:spPr>
          <a:xfrm>
            <a:off x="4180280" y="2700949"/>
            <a:ext cx="2664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=0.05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千米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75213" y="784339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1874067" y="2436521"/>
            <a:ext cx="8437830" cy="2470457"/>
          </a:xfrm>
          <a:prstGeom prst="flowChartAlternateProcess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“平方千米”是比“公顷”还大的面积单位，边长是</a:t>
            </a:r>
            <a:r>
              <a: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千米</a:t>
            </a:r>
            <a:r>
              <a: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(1000</a:t>
            </a:r>
            <a:r>
              <a: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米</a:t>
            </a:r>
            <a:r>
              <a: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的正方形土地，面积是</a:t>
            </a:r>
            <a:r>
              <a: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平方千米。</a:t>
            </a:r>
          </a:p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平方千米＝</a:t>
            </a:r>
            <a:r>
              <a: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1000000</a:t>
            </a:r>
            <a:r>
              <a: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平方米＝</a:t>
            </a:r>
            <a:r>
              <a: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100</a:t>
            </a:r>
            <a:r>
              <a: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公顷。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6"/>
          <p:cNvSpPr txBox="1">
            <a:spLocks noChangeArrowheads="1"/>
          </p:cNvSpPr>
          <p:nvPr/>
        </p:nvSpPr>
        <p:spPr bwMode="auto">
          <a:xfrm>
            <a:off x="1151150" y="1798217"/>
            <a:ext cx="10301601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平方千米＝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　　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平方米＝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公顷</a:t>
            </a:r>
          </a:p>
          <a:p>
            <a:pPr marL="0" indent="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平方千米＝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公顷</a:t>
            </a:r>
          </a:p>
          <a:p>
            <a:pPr marL="0" indent="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9000000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平方米＝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　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公顷＝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平方千米</a:t>
            </a:r>
          </a:p>
          <a:p>
            <a:pPr marL="0" indent="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）颐和园的面积约是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290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公顷，合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平方千米。</a:t>
            </a:r>
          </a:p>
          <a:p>
            <a:pPr marL="0" indent="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）台湾日月潭的面积大约是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7.93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平方千米，合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  　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公顷。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164773" y="1798217"/>
            <a:ext cx="23618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1000000</a:t>
            </a:r>
            <a:endParaRPr kumimoji="0" lang="zh-CN" altLang="en-US" sz="2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379390" y="1963297"/>
            <a:ext cx="11628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100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210007" y="2593259"/>
            <a:ext cx="11628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300</a:t>
            </a:r>
            <a:endParaRPr kumimoji="0" lang="zh-CN" altLang="en-US" sz="2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345718" y="3127737"/>
            <a:ext cx="11628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900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742949" y="3235459"/>
            <a:ext cx="5633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9</a:t>
            </a:r>
            <a:endParaRPr kumimoji="0" lang="zh-CN" altLang="en-US" sz="2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198932" y="3744167"/>
            <a:ext cx="9866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2.9</a:t>
            </a:r>
            <a:endParaRPr kumimoji="0" lang="zh-CN" altLang="en-US" sz="2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079502" y="4400009"/>
            <a:ext cx="11628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793</a:t>
            </a:r>
          </a:p>
        </p:txBody>
      </p:sp>
      <p:sp>
        <p:nvSpPr>
          <p:cNvPr id="11" name="矩形 10"/>
          <p:cNvSpPr/>
          <p:nvPr/>
        </p:nvSpPr>
        <p:spPr>
          <a:xfrm>
            <a:off x="613599" y="711706"/>
            <a:ext cx="12618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填空。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75213" y="784339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6"/>
          <p:cNvSpPr txBox="1">
            <a:spLocks noChangeArrowheads="1"/>
          </p:cNvSpPr>
          <p:nvPr/>
        </p:nvSpPr>
        <p:spPr bwMode="auto">
          <a:xfrm>
            <a:off x="1698193" y="1720795"/>
            <a:ext cx="8307010" cy="340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）北京市的面积约是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1.6412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万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          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</a:p>
          <a:p>
            <a:pPr defTabSz="4572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）五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(1)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班教室的占地面积是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56(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           　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</a:p>
          <a:p>
            <a:pPr defTabSz="4572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）幸福村的土地面积大约是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200(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    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</a:p>
          <a:p>
            <a:pPr defTabSz="4572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）张大爷家果园的占地面积是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15(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    　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292821" y="1888684"/>
            <a:ext cx="18865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平方千米</a:t>
            </a:r>
            <a:endParaRPr kumimoji="0" lang="zh-CN" altLang="en-US" sz="2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565225" y="2762560"/>
            <a:ext cx="14686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平方米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565225" y="3599163"/>
            <a:ext cx="10507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公顷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642093" y="4451568"/>
            <a:ext cx="10507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公顷</a:t>
            </a:r>
          </a:p>
        </p:txBody>
      </p:sp>
      <p:sp>
        <p:nvSpPr>
          <p:cNvPr id="8" name="矩形 7"/>
          <p:cNvSpPr/>
          <p:nvPr/>
        </p:nvSpPr>
        <p:spPr>
          <a:xfrm>
            <a:off x="639090" y="711706"/>
            <a:ext cx="54521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在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里填上合适的单位名称。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75213" y="784339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4738688" y="1643815"/>
            <a:ext cx="501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6176087" y="2443658"/>
            <a:ext cx="501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5234122" y="3330740"/>
            <a:ext cx="831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</a:p>
        </p:txBody>
      </p:sp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5093629" y="4190291"/>
            <a:ext cx="784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6158193" y="5020373"/>
            <a:ext cx="944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</a:p>
        </p:txBody>
      </p:sp>
      <p:grpSp>
        <p:nvGrpSpPr>
          <p:cNvPr id="7" name="组合 28"/>
          <p:cNvGrpSpPr/>
          <p:nvPr/>
        </p:nvGrpSpPr>
        <p:grpSpPr bwMode="auto">
          <a:xfrm>
            <a:off x="3620541" y="1611637"/>
            <a:ext cx="5416580" cy="3970318"/>
            <a:chOff x="1591155" y="1569309"/>
            <a:chExt cx="5416580" cy="3970318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591155" y="1569309"/>
              <a:ext cx="5416580" cy="3970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kumimoji="0" lang="zh-CN" altLang="en-US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公顷      </a:t>
              </a: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59000</a:t>
              </a:r>
              <a:r>
                <a:rPr kumimoji="0" lang="zh-CN" altLang="en-US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平方米</a:t>
              </a: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4500</a:t>
              </a:r>
              <a:r>
                <a:rPr kumimoji="0" lang="zh-CN" altLang="en-US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平方千米         </a:t>
              </a: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4500</a:t>
              </a:r>
              <a:r>
                <a:rPr kumimoji="0" lang="zh-CN" altLang="en-US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公顷</a:t>
              </a: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403</a:t>
              </a:r>
              <a:r>
                <a:rPr kumimoji="0" lang="zh-CN" altLang="en-US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公顷        </a:t>
              </a: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40300</a:t>
              </a:r>
              <a:r>
                <a:rPr kumimoji="0" lang="zh-CN" altLang="en-US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平方千米</a:t>
              </a: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6.5</a:t>
              </a:r>
              <a:r>
                <a:rPr kumimoji="0" lang="zh-CN" altLang="en-US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公顷        </a:t>
              </a: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0.065</a:t>
              </a:r>
              <a:r>
                <a:rPr kumimoji="0" lang="zh-CN" altLang="en-US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平方千米</a:t>
              </a: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100000</a:t>
              </a:r>
              <a:r>
                <a:rPr kumimoji="0" lang="zh-CN" altLang="en-US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平方米        </a:t>
              </a: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kumimoji="0" lang="zh-CN" altLang="en-US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平方千米</a:t>
              </a: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2660915" y="1601487"/>
              <a:ext cx="556418" cy="53211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128807" y="2392438"/>
              <a:ext cx="556418" cy="53211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10952" y="3288412"/>
              <a:ext cx="556418" cy="53211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3064243" y="4151658"/>
              <a:ext cx="556418" cy="53211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4146701" y="4978045"/>
              <a:ext cx="556418" cy="53211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739375" y="85451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比较大小。</a:t>
            </a:r>
          </a:p>
        </p:txBody>
      </p:sp>
      <p:sp>
        <p:nvSpPr>
          <p:cNvPr id="16" name="任意多边形 15"/>
          <p:cNvSpPr/>
          <p:nvPr/>
        </p:nvSpPr>
        <p:spPr>
          <a:xfrm>
            <a:off x="75213" y="784339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64404" y="1939656"/>
            <a:ext cx="45840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河北省土地面积是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18.88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953293" y="2884218"/>
            <a:ext cx="448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黑板的面积是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4.5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919955" y="3903393"/>
            <a:ext cx="3929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某操场占地面积约是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775493" y="4903518"/>
            <a:ext cx="3929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marL="342900" indent="-3429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一本课本封面面积是</a:t>
            </a:r>
            <a:r>
              <a:rPr lang="en-US" altLang="zh-CN" sz="28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17" name="Rectangle 49"/>
          <p:cNvSpPr>
            <a:spLocks noChangeArrowheads="1"/>
          </p:cNvSpPr>
          <p:nvPr/>
        </p:nvSpPr>
        <p:spPr bwMode="auto">
          <a:xfrm>
            <a:off x="8346155" y="1998393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</a:p>
        </p:txBody>
      </p:sp>
      <p:sp>
        <p:nvSpPr>
          <p:cNvPr id="18" name="Rectangle 50"/>
          <p:cNvSpPr>
            <a:spLocks noChangeArrowheads="1"/>
          </p:cNvSpPr>
          <p:nvPr/>
        </p:nvSpPr>
        <p:spPr bwMode="auto">
          <a:xfrm>
            <a:off x="8236618" y="3011218"/>
            <a:ext cx="163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平方分米</a:t>
            </a:r>
          </a:p>
        </p:txBody>
      </p:sp>
      <p:sp>
        <p:nvSpPr>
          <p:cNvPr id="19" name="Rectangle 51"/>
          <p:cNvSpPr>
            <a:spLocks noChangeArrowheads="1"/>
          </p:cNvSpPr>
          <p:nvPr/>
        </p:nvSpPr>
        <p:spPr bwMode="auto">
          <a:xfrm>
            <a:off x="8247730" y="3958956"/>
            <a:ext cx="1409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平方米</a:t>
            </a:r>
          </a:p>
        </p:txBody>
      </p:sp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8281068" y="4908281"/>
            <a:ext cx="1728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平方千米</a:t>
            </a:r>
          </a:p>
        </p:txBody>
      </p:sp>
      <p:sp>
        <p:nvSpPr>
          <p:cNvPr id="21" name="Line 53"/>
          <p:cNvSpPr>
            <a:spLocks noChangeShapeType="1"/>
          </p:cNvSpPr>
          <p:nvPr/>
        </p:nvSpPr>
        <p:spPr bwMode="auto">
          <a:xfrm>
            <a:off x="6070475" y="2380572"/>
            <a:ext cx="2250280" cy="282139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Line 54"/>
          <p:cNvSpPr>
            <a:spLocks noChangeShapeType="1"/>
          </p:cNvSpPr>
          <p:nvPr/>
        </p:nvSpPr>
        <p:spPr bwMode="auto">
          <a:xfrm>
            <a:off x="4694207" y="3187430"/>
            <a:ext cx="3690048" cy="95277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Line 55"/>
          <p:cNvSpPr>
            <a:spLocks noChangeShapeType="1"/>
          </p:cNvSpPr>
          <p:nvPr/>
        </p:nvSpPr>
        <p:spPr bwMode="auto">
          <a:xfrm flipV="1">
            <a:off x="5498180" y="2368281"/>
            <a:ext cx="2886075" cy="18176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Line 56"/>
          <p:cNvSpPr>
            <a:spLocks noChangeShapeType="1"/>
          </p:cNvSpPr>
          <p:nvPr/>
        </p:nvSpPr>
        <p:spPr bwMode="auto">
          <a:xfrm flipV="1">
            <a:off x="5520405" y="3401743"/>
            <a:ext cx="2889250" cy="1800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8830" y="82884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连一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连。</a:t>
            </a:r>
            <a:endParaRPr lang="zh-CN" altLang="en-US" dirty="0"/>
          </a:p>
        </p:txBody>
      </p:sp>
      <p:sp>
        <p:nvSpPr>
          <p:cNvPr id="26" name="任意多边形 25"/>
          <p:cNvSpPr/>
          <p:nvPr/>
        </p:nvSpPr>
        <p:spPr>
          <a:xfrm>
            <a:off x="75213" y="784339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47399" y="1724303"/>
            <a:ext cx="3263072" cy="2161785"/>
          </a:xfrm>
          <a:prstGeom prst="roundRect">
            <a:avLst/>
          </a:prstGeom>
        </p:spPr>
      </p:pic>
      <p:sp>
        <p:nvSpPr>
          <p:cNvPr id="3" name="TextBox 36"/>
          <p:cNvSpPr txBox="1">
            <a:spLocks noChangeArrowheads="1"/>
          </p:cNvSpPr>
          <p:nvPr/>
        </p:nvSpPr>
        <p:spPr bwMode="auto">
          <a:xfrm>
            <a:off x="613599" y="720891"/>
            <a:ext cx="8028160" cy="65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把下面的数改写成用“平方千米”作单位的数。</a:t>
            </a:r>
          </a:p>
        </p:txBody>
      </p:sp>
      <p:sp>
        <p:nvSpPr>
          <p:cNvPr id="8" name="流程图: 可选过程 7"/>
          <p:cNvSpPr/>
          <p:nvPr/>
        </p:nvSpPr>
        <p:spPr>
          <a:xfrm>
            <a:off x="1986604" y="5166015"/>
            <a:ext cx="7981101" cy="624689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5360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万公顷＝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53600000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公顷＝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536000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平方千米</a:t>
            </a:r>
          </a:p>
        </p:txBody>
      </p:sp>
      <p:sp>
        <p:nvSpPr>
          <p:cNvPr id="9" name="流程图: 可选过程 8"/>
          <p:cNvSpPr/>
          <p:nvPr/>
        </p:nvSpPr>
        <p:spPr>
          <a:xfrm>
            <a:off x="2272948" y="5885150"/>
            <a:ext cx="8062582" cy="54970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94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万公顷＝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940000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公顷＝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9400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平方千米</a:t>
            </a:r>
          </a:p>
        </p:txBody>
      </p:sp>
      <p:sp>
        <p:nvSpPr>
          <p:cNvPr id="6" name="流程图: 可选过程 5"/>
          <p:cNvSpPr/>
          <p:nvPr/>
        </p:nvSpPr>
        <p:spPr>
          <a:xfrm>
            <a:off x="1850368" y="4076212"/>
            <a:ext cx="2638505" cy="93153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我国湿地总面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积约为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5360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万公顷</a:t>
            </a:r>
            <a:endParaRPr lang="zh-CN" altLang="en-US" sz="1600" dirty="0"/>
          </a:p>
        </p:txBody>
      </p:sp>
      <p:sp>
        <p:nvSpPr>
          <p:cNvPr id="10" name="流程图: 可选过程 9"/>
          <p:cNvSpPr/>
          <p:nvPr/>
        </p:nvSpPr>
        <p:spPr>
          <a:xfrm>
            <a:off x="6733967" y="4030677"/>
            <a:ext cx="3233738" cy="97707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河北省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湿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地总面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积约为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94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万公顷</a:t>
            </a:r>
            <a:endParaRPr lang="zh-CN" altLang="en-US" sz="1600" dirty="0"/>
          </a:p>
        </p:txBody>
      </p:sp>
      <p:sp>
        <p:nvSpPr>
          <p:cNvPr id="11" name="任意多边形 10"/>
          <p:cNvSpPr/>
          <p:nvPr/>
        </p:nvSpPr>
        <p:spPr>
          <a:xfrm>
            <a:off x="75213" y="784339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82369" y="1717956"/>
            <a:ext cx="3371273" cy="215445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461" y="3305418"/>
            <a:ext cx="1143000" cy="438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260" y="2626453"/>
            <a:ext cx="1133475" cy="4381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54590" y="1828921"/>
            <a:ext cx="88120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使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学生知道计算大面积的土地用平方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千米作单位，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知道平方千米与公顷之间的关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系。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使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学生掌握土地面积单位间的进率和简单换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算。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培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养学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生的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空间观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念。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  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744227" y="685239"/>
            <a:ext cx="1074567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539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个长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米、宽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米的长方形牧场，它的面积是多少平方米？合多少平方千米？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3141122" y="2499227"/>
            <a:ext cx="7070757" cy="76954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3600×1200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4320000(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平方米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96093" y="477698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答：它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的面积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4320000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米；合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4.32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方千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米。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141122" y="3268772"/>
            <a:ext cx="52437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4320000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平方米＝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4.32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平方千米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75213" y="784339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73923" y="1687048"/>
            <a:ext cx="1104466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5305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什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么是湿地？</a:t>
            </a: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通俗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地讲，就是在滨</a:t>
            </a: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临江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河湖海的地带，</a:t>
            </a: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长期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受水浸泡而形成</a:t>
            </a: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的滩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地、沼泽。</a:t>
            </a:r>
          </a:p>
          <a:p>
            <a:pPr lvl="0" indent="535305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湿地广泛分布</a:t>
            </a: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于世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界各地，在抵御</a:t>
            </a: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洪水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、调节径流、</a:t>
            </a: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控制污染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、调节气候、</a:t>
            </a: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美化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环境等方面起着</a:t>
            </a: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重要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作用。它既是陆</a:t>
            </a: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地的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天然蓄水库，又</a:t>
            </a: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是众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多野生</a:t>
            </a: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动植物特别是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珍稀水禽的繁殖</a:t>
            </a: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地和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越冬地。它还可</a:t>
            </a: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以给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人类提供水和食物。湿地与人类息</a:t>
            </a: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息相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关，是人类拥有</a:t>
            </a: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的宝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贵资源。因此，</a:t>
            </a: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湿地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被称为“生命的</a:t>
            </a: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摇篮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”“地球之肾”和 “鸟类的乐园”。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73923" y="854517"/>
            <a:ext cx="242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兔博士网站。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4836331" y="1163828"/>
            <a:ext cx="2081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湿      地</a:t>
            </a: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75213" y="784339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0079" y="966390"/>
            <a:ext cx="3073402" cy="325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426594" y="984910"/>
            <a:ext cx="4682151" cy="2032000"/>
          </a:xfrm>
          <a:prstGeom prst="rect">
            <a:avLst/>
          </a:prstGeom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我们国家的陆地面积约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9600000000000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平方米，合（                     ）公顷。</a:t>
            </a:r>
          </a:p>
        </p:txBody>
      </p:sp>
      <p:sp>
        <p:nvSpPr>
          <p:cNvPr id="4" name="矩形 3"/>
          <p:cNvSpPr/>
          <p:nvPr/>
        </p:nvSpPr>
        <p:spPr>
          <a:xfrm>
            <a:off x="5939439" y="2468848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960000000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7029641" y="3570515"/>
            <a:ext cx="2911240" cy="1457672"/>
          </a:xfrm>
          <a:prstGeom prst="wedgeRoundRectCallout">
            <a:avLst>
              <a:gd name="adj1" fmla="val 58877"/>
              <a:gd name="adj2" fmla="val -7239"/>
              <a:gd name="adj3" fmla="val 16667"/>
            </a:avLst>
          </a:prstGeom>
          <a:solidFill>
            <a:srgbClr val="D57373"/>
          </a:solidFill>
          <a:ln w="19050">
            <a:noFill/>
            <a:miter lim="800000"/>
          </a:ln>
        </p:spPr>
        <p:txBody>
          <a:bodyPr/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看到这些数据，你有什么感受？</a:t>
            </a:r>
            <a:endParaRPr lang="en-US" altLang="zh-CN" sz="28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flipH="1">
            <a:off x="2214115" y="4869950"/>
            <a:ext cx="4051891" cy="836926"/>
          </a:xfrm>
          <a:prstGeom prst="wedgeRoundRectCallout">
            <a:avLst>
              <a:gd name="adj1" fmla="val 55265"/>
              <a:gd name="adj2" fmla="val -13193"/>
              <a:gd name="adj3" fmla="val 16667"/>
            </a:avLst>
          </a:prstGeom>
          <a:solidFill>
            <a:srgbClr val="EA976B"/>
          </a:solidFill>
          <a:ln w="19050">
            <a:noFill/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数很大，读写都不方便。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99514" y="814241"/>
            <a:ext cx="195643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读一读。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94353" y="3889252"/>
            <a:ext cx="3795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北京故宫是世界上最大的宫殿建筑群，占</a:t>
            </a:r>
            <a:r>
              <a:rPr lang="zh-CN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地面</a:t>
            </a: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积约是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0.72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平方千米。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02861" y="3685196"/>
            <a:ext cx="44481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中国南极长城站是我国第一个南极科学考察基地，建于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1985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年，占地面积约是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2.52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平方千米。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47757" y="1321017"/>
            <a:ext cx="3546269" cy="2364179"/>
          </a:xfrm>
          <a:prstGeom prst="round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20029" y="1400784"/>
            <a:ext cx="3628172" cy="2289047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2"/>
          <p:cNvSpPr/>
          <p:nvPr/>
        </p:nvSpPr>
        <p:spPr>
          <a:xfrm flipH="1">
            <a:off x="2364132" y="3233687"/>
            <a:ext cx="4519517" cy="768297"/>
          </a:xfrm>
          <a:prstGeom prst="wedgeRoundRectCallout">
            <a:avLst>
              <a:gd name="adj1" fmla="val 53340"/>
              <a:gd name="adj2" fmla="val -850"/>
              <a:gd name="adj3" fmla="val 16667"/>
            </a:avLst>
          </a:prstGeom>
          <a:solidFill>
            <a:srgbClr val="D57373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你知道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平方千米有多大吗？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09840" y="5311797"/>
            <a:ext cx="10144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边长是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千米（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米）的正方形土地，它的面积是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平方千米，记作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1km²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12" name="图片 11" descr="6$WK%NSHR$Y{UID2{_QCMI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832" y="2342783"/>
            <a:ext cx="2761703" cy="298125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86630" y="641362"/>
            <a:ext cx="10081173" cy="21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平方千米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是比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还大的面积单位，计算较大的土地面积一般用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平方千米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作单位。例如，我国的陆地面积大约是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960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万平方千米。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42636" y="2977441"/>
            <a:ext cx="709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平方千米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=1000000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平方米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=100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</a:p>
        </p:txBody>
      </p:sp>
      <p:sp>
        <p:nvSpPr>
          <p:cNvPr id="4" name="圆角矩形标注 3"/>
          <p:cNvSpPr/>
          <p:nvPr/>
        </p:nvSpPr>
        <p:spPr>
          <a:xfrm flipH="1">
            <a:off x="2642638" y="1025543"/>
            <a:ext cx="5078095" cy="791382"/>
          </a:xfrm>
          <a:prstGeom prst="wedgeRoundRectCallout">
            <a:avLst>
              <a:gd name="adj1" fmla="val 57397"/>
              <a:gd name="adj2" fmla="val -1808"/>
              <a:gd name="adj3" fmla="val 16667"/>
            </a:avLst>
          </a:prstGeom>
          <a:solidFill>
            <a:srgbClr val="EA976B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平方千米也叫做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平方公里。</a:t>
            </a:r>
          </a:p>
        </p:txBody>
      </p:sp>
      <p:sp>
        <p:nvSpPr>
          <p:cNvPr id="6" name="圆角矩形标注 5"/>
          <p:cNvSpPr/>
          <p:nvPr/>
        </p:nvSpPr>
        <p:spPr>
          <a:xfrm flipH="1">
            <a:off x="3271120" y="4055952"/>
            <a:ext cx="5552246" cy="1376126"/>
          </a:xfrm>
          <a:prstGeom prst="wedgeRoundRectCallout">
            <a:avLst>
              <a:gd name="adj1" fmla="val -54860"/>
              <a:gd name="adj2" fmla="val -13546"/>
              <a:gd name="adj3" fmla="val 16667"/>
            </a:avLst>
          </a:prstGeom>
          <a:solidFill>
            <a:srgbClr val="D57373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用计算器算一算：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平方千米大约等于多少个你们教室的面积呢？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75213" y="784339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36"/>
          <p:cNvSpPr txBox="1">
            <a:spLocks noChangeArrowheads="1"/>
          </p:cNvSpPr>
          <p:nvPr/>
        </p:nvSpPr>
        <p:spPr bwMode="auto">
          <a:xfrm>
            <a:off x="625474" y="1342112"/>
            <a:ext cx="1097949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）比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公顷还大的面积单位是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        　   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，计算较大的土地面积一般用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            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作单位。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）某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省的耕地面积约为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万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            　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）边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长是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                     　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的正方形土地，它的面积是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平方千米，用字母表示为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          　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  <a:endParaRPr lang="en-US" altLang="zh-CN" sz="28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）北京故宫的占地面积约是（       ）公顷，合（           ）平方米。</a:t>
            </a:r>
          </a:p>
          <a:p>
            <a:pPr marL="0" lvl="0" indent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）中国南极长城站的占地面积约是（      ）公顷，合（              ）平方米。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788901" y="1384983"/>
            <a:ext cx="2183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平方千米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378417" y="1999538"/>
            <a:ext cx="2183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平方千米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717629" y="2654810"/>
            <a:ext cx="232646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平方千米 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107459" y="3311904"/>
            <a:ext cx="40650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米或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1000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720846" y="3932594"/>
            <a:ext cx="158135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1km</a:t>
            </a:r>
            <a:r>
              <a:rPr lang="en-US" altLang="zh-CN" sz="2800" baseline="30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endParaRPr lang="en-US" altLang="zh-CN" sz="2800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5474" y="694021"/>
            <a:ext cx="12618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填空。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922342" y="4701728"/>
            <a:ext cx="759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72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8626543" y="4585422"/>
            <a:ext cx="17051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720000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880862" y="5350698"/>
            <a:ext cx="9942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252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662905" y="5220400"/>
            <a:ext cx="19420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2520000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560446" y="1555753"/>
            <a:ext cx="5251045" cy="3539430"/>
            <a:chOff x="3560446" y="1555753"/>
            <a:chExt cx="5251045" cy="3539430"/>
          </a:xfrm>
        </p:grpSpPr>
        <p:sp>
          <p:nvSpPr>
            <p:cNvPr id="3" name="TextBox 36"/>
            <p:cNvSpPr txBox="1">
              <a:spLocks noChangeArrowheads="1"/>
            </p:cNvSpPr>
            <p:nvPr/>
          </p:nvSpPr>
          <p:spPr bwMode="auto">
            <a:xfrm>
              <a:off x="3560446" y="1555753"/>
              <a:ext cx="5251045" cy="3539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73050" indent="-2730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indent="177800" defTabSz="457200"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4</a:t>
              </a:r>
              <a:r>
                <a:rPr lang="zh-CN" altLang="en-US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公顷         </a:t>
              </a:r>
              <a:r>
                <a:rPr lang="en-US" altLang="zh-CN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3900</a:t>
              </a:r>
              <a:r>
                <a:rPr lang="zh-CN" altLang="en-US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平方米</a:t>
              </a:r>
            </a:p>
            <a:p>
              <a:pPr indent="177800" defTabSz="457200"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23</a:t>
              </a:r>
              <a:r>
                <a:rPr lang="zh-CN" altLang="en-US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平方千米        </a:t>
              </a:r>
              <a:r>
                <a:rPr lang="en-US" altLang="zh-CN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200</a:t>
              </a:r>
              <a:r>
                <a:rPr lang="zh-CN" altLang="en-US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公顷</a:t>
              </a:r>
            </a:p>
            <a:p>
              <a:pPr indent="177800" defTabSz="457200"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700</a:t>
              </a:r>
              <a:r>
                <a:rPr lang="zh-CN" altLang="en-US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公顷         </a:t>
              </a:r>
              <a:r>
                <a:rPr lang="en-US" altLang="zh-CN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7</a:t>
              </a:r>
              <a:r>
                <a:rPr lang="zh-CN" altLang="en-US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平方千米</a:t>
              </a:r>
            </a:p>
            <a:p>
              <a:pPr indent="177800" defTabSz="457200"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650</a:t>
              </a:r>
              <a:r>
                <a:rPr lang="zh-CN" altLang="en-US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公顷          </a:t>
              </a:r>
              <a:r>
                <a:rPr lang="en-US" altLang="zh-CN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65</a:t>
              </a:r>
              <a:r>
                <a:rPr lang="zh-CN" altLang="en-US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平方千米　　　　　　　　　　　　　　　　　　　</a:t>
              </a:r>
              <a:endPara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318989" y="1951376"/>
              <a:ext cx="3968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39683" y="2808092"/>
              <a:ext cx="3968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742808" y="3628935"/>
              <a:ext cx="3968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747556" y="4470413"/>
              <a:ext cx="3968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292044" y="1567544"/>
            <a:ext cx="4507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&gt;</a:t>
            </a: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139683" y="2427883"/>
            <a:ext cx="4507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&gt;</a:t>
            </a: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679100" y="3269361"/>
            <a:ext cx="5437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715864" y="4099880"/>
            <a:ext cx="4507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&lt;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36101" y="711706"/>
            <a:ext cx="6123792" cy="738664"/>
            <a:chOff x="736101" y="711706"/>
            <a:chExt cx="6123792" cy="738664"/>
          </a:xfrm>
        </p:grpSpPr>
        <p:sp>
          <p:nvSpPr>
            <p:cNvPr id="4" name="流程图: 联系 3"/>
            <p:cNvSpPr/>
            <p:nvPr/>
          </p:nvSpPr>
          <p:spPr>
            <a:xfrm>
              <a:off x="1276406" y="896888"/>
              <a:ext cx="379412" cy="368300"/>
            </a:xfrm>
            <a:prstGeom prst="flowChartConnector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736101" y="711706"/>
              <a:ext cx="612379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4572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在     里</a:t>
              </a:r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填上“</a:t>
              </a:r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&gt;”“&lt;”</a:t>
              </a:r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或“＝”。</a:t>
              </a: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75213" y="784339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6"/>
          <p:cNvSpPr txBox="1">
            <a:spLocks noChangeArrowheads="1"/>
          </p:cNvSpPr>
          <p:nvPr/>
        </p:nvSpPr>
        <p:spPr bwMode="auto">
          <a:xfrm>
            <a:off x="808189" y="723295"/>
            <a:ext cx="9964737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把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下面京津“绿色奥运”风、沙源治理工程中的土地面积改写成用“平方千米”作单位的数。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35973" y="1996590"/>
            <a:ext cx="1310237" cy="132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"/>
          <p:cNvSpPr>
            <a:spLocks noChangeArrowheads="1"/>
          </p:cNvSpPr>
          <p:nvPr/>
        </p:nvSpPr>
        <p:spPr bwMode="auto">
          <a:xfrm>
            <a:off x="9805009" y="4140308"/>
            <a:ext cx="22397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计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划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造林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7300000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公顷。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10"/>
          <p:cNvSpPr>
            <a:spLocks noChangeArrowheads="1"/>
          </p:cNvSpPr>
          <p:nvPr/>
        </p:nvSpPr>
        <p:spPr bwMode="auto">
          <a:xfrm>
            <a:off x="4047448" y="4083938"/>
            <a:ext cx="3073321" cy="113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计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划恢复和治理草地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10700000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公顷。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36"/>
          <p:cNvSpPr txBox="1">
            <a:spLocks noChangeArrowheads="1"/>
          </p:cNvSpPr>
          <p:nvPr/>
        </p:nvSpPr>
        <p:spPr bwMode="auto">
          <a:xfrm>
            <a:off x="6705043" y="5810143"/>
            <a:ext cx="533974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7300000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公顷＝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73000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平方千米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808189" y="5782533"/>
            <a:ext cx="59178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10700000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公顷＝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107000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平方千米</a:t>
            </a:r>
          </a:p>
        </p:txBody>
      </p:sp>
      <p:sp>
        <p:nvSpPr>
          <p:cNvPr id="25" name="圆角矩形标注 24"/>
          <p:cNvSpPr/>
          <p:nvPr/>
        </p:nvSpPr>
        <p:spPr>
          <a:xfrm flipH="1">
            <a:off x="4973994" y="2093340"/>
            <a:ext cx="3929204" cy="893533"/>
          </a:xfrm>
          <a:prstGeom prst="wedgeRoundRectCallout">
            <a:avLst>
              <a:gd name="adj1" fmla="val -55941"/>
              <a:gd name="adj2" fmla="val -8920"/>
              <a:gd name="adj3" fmla="val 16667"/>
            </a:avLst>
          </a:prstGeom>
          <a:solidFill>
            <a:srgbClr val="DB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你认识左边这个图标吗？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75213" y="784339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32393" y="3898737"/>
            <a:ext cx="2734715" cy="1695071"/>
          </a:xfrm>
          <a:prstGeom prst="round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38091" y="3850585"/>
            <a:ext cx="2666917" cy="1770833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1012</Words>
  <Application>Microsoft Office PowerPoint</Application>
  <PresentationFormat>宽屏</PresentationFormat>
  <Paragraphs>147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Calibri</vt:lpstr>
      <vt:lpstr>楷体</vt:lpstr>
      <vt:lpstr>微软雅黑</vt:lpstr>
      <vt:lpstr>宋体</vt:lpstr>
      <vt:lpstr>Wingdings</vt:lpstr>
      <vt:lpstr>Arial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2023-01-16T15:16:25Z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77FA379E5DB847E7B03DA82060CFC4A0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