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87" r:id="rId5"/>
    <p:sldId id="273" r:id="rId6"/>
    <p:sldId id="282" r:id="rId7"/>
    <p:sldId id="283" r:id="rId8"/>
    <p:sldId id="263" r:id="rId9"/>
    <p:sldId id="264" r:id="rId10"/>
    <p:sldId id="277" r:id="rId11"/>
    <p:sldId id="285" r:id="rId12"/>
    <p:sldId id="284" r:id="rId13"/>
    <p:sldId id="270" r:id="rId14"/>
    <p:sldId id="271" r:id="rId15"/>
    <p:sldId id="259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44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Rot="1" noChangeAspect="1" noChangeArrowheads="1"/>
          </p:cNvSpPr>
          <p:nvPr/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zh-CN" altLang="en-US" sz="120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>
              <a:defRPr sz="1200" noProof="1"/>
            </a:lvl1pPr>
          </a:lstStyle>
          <a:p>
            <a:endParaRPr/>
          </a:p>
        </p:txBody>
      </p:sp>
      <p:sp>
        <p:nvSpPr>
          <p:cNvPr id="2053" name="Rectangle 5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 algn="r">
              <a:defRPr sz="1200" noProof="1"/>
            </a:lvl1pPr>
          </a:lstStyle>
          <a:p>
            <a:endParaRPr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>
              <a:defRPr sz="1200" noProof="1"/>
            </a:lvl1pPr>
          </a:lstStyle>
          <a:p>
            <a:endParaRPr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FEB36728-D319-44D6-ADD3-70BD234CBE5F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>
      <a:defRPr sz="1200" kern="1200">
        <a:latin typeface="+mn-lt"/>
        <a:ea typeface="+mn-ea"/>
        <a:cs typeface="+mn-cs"/>
      </a:defRPr>
    </a:lvl6pPr>
    <a:lvl7pPr marL="2743200" lvl="6" indent="0">
      <a:defRPr sz="1200" kern="1200">
        <a:latin typeface="+mn-lt"/>
        <a:ea typeface="+mn-ea"/>
        <a:cs typeface="+mn-cs"/>
      </a:defRPr>
    </a:lvl7pPr>
    <a:lvl8pPr marL="3200400" lvl="7" indent="0">
      <a:defRPr sz="1200" kern="1200">
        <a:latin typeface="+mn-lt"/>
        <a:ea typeface="+mn-ea"/>
        <a:cs typeface="+mn-cs"/>
      </a:defRPr>
    </a:lvl8pPr>
    <a:lvl9pPr marL="3657600" lvl="8" indent="0">
      <a:defRPr sz="1200" kern="1200"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4099" name="Rectangle 3"/>
          <p:cNvSpPr>
            <a:spLocks noGrp="1" noRot="1" noChangeAspect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Rot="1" noChangeAspect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6728-D319-44D6-ADD3-70BD234CBE5F}" type="slidenum">
              <a:rPr lang="zh-CN" altLang="en-US" smtClean="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0483" name="Rectangle 3"/>
          <p:cNvSpPr>
            <a:spLocks noGrp="1" noRot="1" noChangeAspect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3B450-D436-4667-9C94-4DC553BFC6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1D67A-A1CE-4403-BAB9-91CF9A4AAE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9EB6A-CB2C-44F7-BEA8-D6BB7CD4D5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3B02E-F9A2-40C7-B8EF-12CC897D0A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3B450-D436-4667-9C94-4DC553BFC6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3E44F-C7D3-4AF6-9AF3-849F8799C0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16D14-08B3-4754-B8BB-85C8C57900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244B4-5D9E-487B-A6B0-08C34FAD4C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rtlCol="0" anchor="ctr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344DD-9BE5-470D-B8F4-907EF2BE1C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7C4E6-4CCC-41D8-B256-0E9C89266B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512C5-B60E-4076-9738-267D25A21D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5473-395E-485B-A7C8-2A3A04240F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>
              <a:defRPr sz="1400"/>
            </a:lvl1pPr>
          </a:lstStyle>
          <a:p>
            <a:endParaRPr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BB30AC3-37F5-4F10-8679-A18B3905A33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2pPr>
      <a:lvl3pPr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3pPr>
      <a:lvl4pPr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4pPr>
      <a:lvl5pPr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5pPr>
      <a:lvl6pPr marL="457200"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lvl="1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lvl="2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lvl="3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lvl="4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lvl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3923930" y="1425575"/>
            <a:ext cx="472292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6600" dirty="0" smtClean="0">
                <a:solidFill>
                  <a:srgbClr val="09255F"/>
                </a:solidFill>
                <a:sym typeface="Arial" panose="020B0604020202020204" pitchFamily="34" charset="0"/>
              </a:rPr>
              <a:t>Help others</a:t>
            </a:r>
            <a:endParaRPr lang="zh-CN" altLang="en-US" sz="6600" dirty="0">
              <a:solidFill>
                <a:srgbClr val="09255F"/>
              </a:solidFill>
              <a:sym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400" dirty="0" smtClean="0">
                <a:solidFill>
                  <a:srgbClr val="09255F"/>
                </a:solidFill>
                <a:sym typeface="Arial" panose="020B0604020202020204" pitchFamily="34" charset="0"/>
              </a:rPr>
              <a:t>第二课时</a:t>
            </a:r>
            <a:endParaRPr lang="zh-CN" altLang="en-US" sz="4400" dirty="0">
              <a:solidFill>
                <a:srgbClr val="09255F"/>
              </a:solidFill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66383" y="4644161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8650"/>
          </a:xfrm>
        </p:spPr>
        <p:txBody>
          <a:bodyPr anchor="ctr"/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Show time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338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903288"/>
            <a:ext cx="8229600" cy="4525962"/>
          </a:xfrm>
        </p:spPr>
        <p:txBody>
          <a:bodyPr/>
          <a:lstStyle/>
          <a:p>
            <a:r>
              <a:rPr lang="en-US" sz="280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Act out the story</a:t>
            </a:r>
            <a:endParaRPr lang="zh-CN" altLang="en-US" sz="280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4339" name="图片 4" descr="六7.pn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482725" y="1603375"/>
            <a:ext cx="6746875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内容占位符 2"/>
          <p:cNvSpPr>
            <a:spLocks noGrp="1" noChangeArrowheads="1"/>
          </p:cNvSpPr>
          <p:nvPr>
            <p:ph idx="1"/>
          </p:nvPr>
        </p:nvSpPr>
        <p:spPr>
          <a:xfrm>
            <a:off x="1733550" y="1185863"/>
            <a:ext cx="2997200" cy="576262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Listen and enjoy</a:t>
            </a:r>
            <a:endParaRPr lang="zh-CN" altLang="en-US" sz="2800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zh-CN" altLang="en-US" sz="2800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62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Presentation </a:t>
            </a:r>
            <a:endParaRPr lang="zh-CN" altLang="en-US" sz="2800" dirty="0" smtClean="0"/>
          </a:p>
        </p:txBody>
      </p:sp>
      <p:sp>
        <p:nvSpPr>
          <p:cNvPr id="15363" name="折角形 5"/>
          <p:cNvSpPr>
            <a:spLocks noChangeArrowheads="1"/>
          </p:cNvSpPr>
          <p:nvPr/>
        </p:nvSpPr>
        <p:spPr bwMode="auto">
          <a:xfrm>
            <a:off x="1592263" y="1760538"/>
            <a:ext cx="5327650" cy="3995737"/>
          </a:xfrm>
          <a:prstGeom prst="foldedCorner">
            <a:avLst>
              <a:gd name="adj" fmla="val 18644"/>
            </a:avLst>
          </a:prstGeom>
          <a:solidFill>
            <a:srgbClr val="ECC1A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If you want happiness for an hour,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take a nap.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If you want happiness for a day,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go fishing.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If you want happiness for a week,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go travelling.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If you want happiness for a lifetime,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help somebody.</a:t>
            </a:r>
          </a:p>
        </p:txBody>
      </p:sp>
      <p:sp>
        <p:nvSpPr>
          <p:cNvPr id="15364" name="动作按钮: 声音 16"/>
          <p:cNvSpPr>
            <a:spLocks noChangeArrowheads="1"/>
          </p:cNvSpPr>
          <p:nvPr/>
        </p:nvSpPr>
        <p:spPr bwMode="auto">
          <a:xfrm>
            <a:off x="7175500" y="4692650"/>
            <a:ext cx="1077913" cy="1063625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/>
          <a:p>
            <a:r>
              <a:rPr lang="zh-CN" altLang="en-US" b="1" i="1">
                <a:solidFill>
                  <a:srgbClr val="FF0000"/>
                </a:solidFill>
                <a:sym typeface="Arial" panose="020B0604020202020204" pitchFamily="34" charset="0"/>
              </a:rPr>
              <a:t>此处添加课文录音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9137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Let’s write!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86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How can you help others?</a:t>
            </a:r>
            <a:endParaRPr lang="zh-CN" altLang="en-US" sz="280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I can …</a:t>
            </a:r>
            <a:endParaRPr lang="zh-CN" altLang="en-US" sz="280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Summary</a:t>
            </a:r>
            <a:endParaRPr lang="zh-CN" altLang="en-US" sz="2800" dirty="0" smtClean="0"/>
          </a:p>
        </p:txBody>
      </p:sp>
      <p:sp>
        <p:nvSpPr>
          <p:cNvPr id="17410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971550"/>
            <a:ext cx="8229600" cy="4525963"/>
          </a:xfrm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本课阅读了</a:t>
            </a:r>
            <a:r>
              <a:rPr 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《the bee and the ant》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故事。学生从中学到了：只有为他人服务才能获得他人的尊重。</a:t>
            </a:r>
            <a:endParaRPr lang="zh-CN" altLang="en-US" sz="32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9137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Homework</a:t>
            </a:r>
            <a:endParaRPr lang="zh-CN" altLang="en-US" sz="2800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34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zh-CN" altLang="en-US" sz="3200" dirty="0" smtClean="0"/>
              <a:t>把</a:t>
            </a:r>
            <a:r>
              <a:rPr lang="en-US" sz="3200" dirty="0" smtClean="0"/>
              <a:t>《the bee and the ant》</a:t>
            </a:r>
            <a:r>
              <a:rPr lang="zh-CN" altLang="en-US" sz="3200" dirty="0" smtClean="0"/>
              <a:t>分享给爸爸妈妈。</a:t>
            </a:r>
            <a:endParaRPr lang="en-US" sz="3200" dirty="0" smtClean="0"/>
          </a:p>
          <a:p>
            <a:r>
              <a:rPr lang="zh-CN" altLang="en-US" sz="3200" dirty="0" smtClean="0"/>
              <a:t>预习下一课</a:t>
            </a:r>
            <a:r>
              <a:rPr lang="en-US" sz="3200" dirty="0" smtClean="0"/>
              <a:t>. </a:t>
            </a:r>
            <a:endParaRPr lang="zh-CN" altLang="en-US" sz="3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881438"/>
            <a:ext cx="534988" cy="476250"/>
          </a:xfrm>
        </p:spPr>
        <p:txBody>
          <a:bodyPr anchor="ctr"/>
          <a:lstStyle/>
          <a:p>
            <a:r>
              <a:rPr lang="en-US" altLang="zh-CN" sz="700" smtClean="0">
                <a:solidFill>
                  <a:srgbClr val="EDEDED"/>
                </a:solidFill>
              </a:rPr>
              <a:t>The En</a:t>
            </a:r>
            <a:r>
              <a:rPr lang="en-US" altLang="zh-CN" sz="4000" smtClean="0">
                <a:solidFill>
                  <a:srgbClr val="EDEDED"/>
                </a:solidFill>
              </a:rPr>
              <a:t>d</a:t>
            </a:r>
            <a:endParaRPr lang="en-US" altLang="zh-CN" sz="4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 anchor="ctr"/>
          <a:lstStyle/>
          <a:p>
            <a:pPr indent="360680" algn="l"/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Warming </a:t>
            </a:r>
            <a:endParaRPr lang="zh-CN" altLang="en-US" sz="2800" b="1" dirty="0" smtClean="0">
              <a:solidFill>
                <a:srgbClr val="E9375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2" name="TextBox 5"/>
          <p:cNvSpPr>
            <a:spLocks noChangeArrowheads="1"/>
          </p:cNvSpPr>
          <p:nvPr/>
        </p:nvSpPr>
        <p:spPr bwMode="auto">
          <a:xfrm>
            <a:off x="665163" y="1017588"/>
            <a:ext cx="2782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Learn the sounds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4" name="TextBox 7"/>
          <p:cNvSpPr>
            <a:spLocks noChangeArrowheads="1"/>
          </p:cNvSpPr>
          <p:nvPr/>
        </p:nvSpPr>
        <p:spPr bwMode="auto">
          <a:xfrm>
            <a:off x="1670050" y="1839913"/>
            <a:ext cx="632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kid    dog    sad    chess  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5" name="TextBox 8"/>
          <p:cNvSpPr>
            <a:spLocks noChangeArrowheads="1"/>
          </p:cNvSpPr>
          <p:nvPr/>
        </p:nvSpPr>
        <p:spPr bwMode="auto">
          <a:xfrm>
            <a:off x="1670050" y="2811463"/>
            <a:ext cx="6323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kitchen    apple    summer    welcome  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6" name="TextBox 9"/>
          <p:cNvSpPr>
            <a:spLocks noChangeArrowheads="1"/>
          </p:cNvSpPr>
          <p:nvPr/>
        </p:nvSpPr>
        <p:spPr bwMode="auto">
          <a:xfrm>
            <a:off x="1670050" y="3714750"/>
            <a:ext cx="7016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together    afternoon    computer    strawberry  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7" name="TextBox 10"/>
          <p:cNvSpPr>
            <a:spLocks noChangeArrowheads="1"/>
          </p:cNvSpPr>
          <p:nvPr/>
        </p:nvSpPr>
        <p:spPr bwMode="auto">
          <a:xfrm>
            <a:off x="1670050" y="4724400"/>
            <a:ext cx="632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Good    afternoon,    David!  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lum bright="40000" contrast="40000"/>
          </a:blip>
          <a:srcRect/>
          <a:stretch>
            <a:fillRect/>
          </a:stretch>
        </p:blipFill>
        <p:spPr bwMode="auto">
          <a:xfrm>
            <a:off x="665163" y="1839913"/>
            <a:ext cx="638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9" name="组合 23"/>
          <p:cNvGrpSpPr>
            <a:grpSpLocks noChangeAspect="1"/>
          </p:cNvGrpSpPr>
          <p:nvPr/>
        </p:nvGrpSpPr>
        <p:grpSpPr bwMode="auto">
          <a:xfrm>
            <a:off x="346075" y="2811463"/>
            <a:ext cx="1276350" cy="522287"/>
            <a:chOff x="0" y="0"/>
            <a:chExt cx="1276350" cy="523220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3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0" y="0"/>
              <a:ext cx="63817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4"/>
            <p:cNvPicPr>
              <a:picLocks noChangeAspect="1" noChangeArrowheads="1"/>
            </p:cNvPicPr>
            <p:nvPr/>
          </p:nvPicPr>
          <p:blipFill>
            <a:blip r:embed="rId3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638175" y="8870"/>
              <a:ext cx="63817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2" name="组合 24"/>
          <p:cNvGrpSpPr>
            <a:grpSpLocks noChangeAspect="1"/>
          </p:cNvGrpSpPr>
          <p:nvPr/>
        </p:nvGrpSpPr>
        <p:grpSpPr bwMode="auto">
          <a:xfrm>
            <a:off x="193675" y="3722688"/>
            <a:ext cx="1595438" cy="514350"/>
            <a:chOff x="0" y="0"/>
            <a:chExt cx="1595437" cy="51435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0" y="0"/>
              <a:ext cx="63817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4"/>
            <p:cNvPicPr>
              <a:picLocks noChangeAspect="1" noChangeArrowheads="1"/>
            </p:cNvPicPr>
            <p:nvPr/>
          </p:nvPicPr>
          <p:blipFill>
            <a:blip r:embed="rId3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487967" y="0"/>
              <a:ext cx="63817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4"/>
            <p:cNvPicPr>
              <a:picLocks noChangeAspect="1" noChangeArrowheads="1"/>
            </p:cNvPicPr>
            <p:nvPr/>
          </p:nvPicPr>
          <p:blipFill>
            <a:blip r:embed="rId3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957262" y="0"/>
              <a:ext cx="63817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6" name="组合 30"/>
          <p:cNvGrpSpPr>
            <a:grpSpLocks noChangeAspect="1"/>
          </p:cNvGrpSpPr>
          <p:nvPr/>
        </p:nvGrpSpPr>
        <p:grpSpPr bwMode="auto">
          <a:xfrm>
            <a:off x="1789113" y="5248275"/>
            <a:ext cx="4100512" cy="514350"/>
            <a:chOff x="0" y="0"/>
            <a:chExt cx="4100866" cy="51435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0" y="0"/>
              <a:ext cx="63817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4"/>
            <p:cNvPicPr>
              <a:picLocks noChangeAspect="1" noChangeArrowheads="1"/>
            </p:cNvPicPr>
            <p:nvPr/>
          </p:nvPicPr>
          <p:blipFill>
            <a:blip r:embed="rId3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1037873" y="0"/>
              <a:ext cx="63817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4"/>
            <p:cNvPicPr>
              <a:picLocks noChangeAspect="1" noChangeArrowheads="1"/>
            </p:cNvPicPr>
            <p:nvPr/>
          </p:nvPicPr>
          <p:blipFill>
            <a:blip r:embed="rId3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1509361" y="0"/>
              <a:ext cx="63817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4"/>
            <p:cNvPicPr>
              <a:picLocks noChangeAspect="1" noChangeArrowheads="1"/>
            </p:cNvPicPr>
            <p:nvPr/>
          </p:nvPicPr>
          <p:blipFill>
            <a:blip r:embed="rId3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1972205" y="0"/>
              <a:ext cx="63817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4"/>
            <p:cNvPicPr>
              <a:picLocks noChangeAspect="1" noChangeArrowheads="1"/>
            </p:cNvPicPr>
            <p:nvPr/>
          </p:nvPicPr>
          <p:blipFill>
            <a:blip r:embed="rId3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2824516" y="0"/>
              <a:ext cx="63817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4"/>
            <p:cNvPicPr>
              <a:picLocks noChangeAspect="1" noChangeArrowheads="1"/>
            </p:cNvPicPr>
            <p:nvPr/>
          </p:nvPicPr>
          <p:blipFill>
            <a:blip r:embed="rId3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3462691" y="0"/>
              <a:ext cx="63817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  <p:bldP spid="5125" grpId="0" bldLvl="0"/>
      <p:bldP spid="5126" grpId="0" bldLvl="0"/>
      <p:bldP spid="5127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9275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Practice 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170" name="TextBox 9"/>
          <p:cNvSpPr>
            <a:spLocks noChangeArrowheads="1"/>
          </p:cNvSpPr>
          <p:nvPr/>
        </p:nvSpPr>
        <p:spPr bwMode="auto">
          <a:xfrm>
            <a:off x="1422400" y="1027113"/>
            <a:ext cx="4097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Listen and say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171" name="TextBox 10"/>
          <p:cNvSpPr>
            <a:spLocks noChangeArrowheads="1"/>
          </p:cNvSpPr>
          <p:nvPr/>
        </p:nvSpPr>
        <p:spPr bwMode="auto">
          <a:xfrm>
            <a:off x="1685925" y="1839913"/>
            <a:ext cx="2471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1. camera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172" name="TextBox 11"/>
          <p:cNvSpPr>
            <a:spLocks noChangeArrowheads="1"/>
          </p:cNvSpPr>
          <p:nvPr/>
        </p:nvSpPr>
        <p:spPr bwMode="auto">
          <a:xfrm>
            <a:off x="1685925" y="2546350"/>
            <a:ext cx="2471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2. cat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173" name="TextBox 12"/>
          <p:cNvSpPr>
            <a:spLocks noChangeArrowheads="1"/>
          </p:cNvSpPr>
          <p:nvPr/>
        </p:nvSpPr>
        <p:spPr bwMode="auto">
          <a:xfrm>
            <a:off x="1685925" y="3262313"/>
            <a:ext cx="2471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3. sugar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174" name="TextBox 13"/>
          <p:cNvSpPr>
            <a:spLocks noChangeArrowheads="1"/>
          </p:cNvSpPr>
          <p:nvPr/>
        </p:nvSpPr>
        <p:spPr bwMode="auto">
          <a:xfrm>
            <a:off x="1685925" y="4006850"/>
            <a:ext cx="2471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4. wonderful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175" name="TextBox 14"/>
          <p:cNvSpPr>
            <a:spLocks noChangeArrowheads="1"/>
          </p:cNvSpPr>
          <p:nvPr/>
        </p:nvSpPr>
        <p:spPr bwMode="auto">
          <a:xfrm>
            <a:off x="1685925" y="4832350"/>
            <a:ext cx="2471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5.moon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176" name="TextBox 15"/>
          <p:cNvSpPr>
            <a:spLocks noChangeArrowheads="1"/>
          </p:cNvSpPr>
          <p:nvPr/>
        </p:nvSpPr>
        <p:spPr bwMode="auto">
          <a:xfrm>
            <a:off x="1685925" y="5557838"/>
            <a:ext cx="2471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6. hamburger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177" name="动作按钮: 声音 16"/>
          <p:cNvSpPr>
            <a:spLocks noChangeArrowheads="1"/>
          </p:cNvSpPr>
          <p:nvPr/>
        </p:nvSpPr>
        <p:spPr bwMode="auto">
          <a:xfrm>
            <a:off x="3919538" y="1027113"/>
            <a:ext cx="1076325" cy="1065212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/>
          <a:p>
            <a:r>
              <a:rPr lang="zh-CN" altLang="en-US" b="1" i="1">
                <a:solidFill>
                  <a:srgbClr val="FF0000"/>
                </a:solidFill>
                <a:sym typeface="Arial" panose="020B0604020202020204" pitchFamily="34" charset="0"/>
              </a:rPr>
              <a:t>此处添加课文录音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 noChangeArrowheads="1"/>
          </p:cNvSpPr>
          <p:nvPr>
            <p:ph type="title"/>
          </p:nvPr>
        </p:nvSpPr>
        <p:spPr>
          <a:xfrm>
            <a:off x="298450" y="274638"/>
            <a:ext cx="8229600" cy="606425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Pre-reading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194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Talk with students:</a:t>
            </a:r>
            <a:endParaRPr lang="zh-CN" altLang="en-US" sz="280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Do you know about bees?</a:t>
            </a:r>
            <a:endParaRPr lang="zh-CN" altLang="en-US" sz="280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Do you know about ants?</a:t>
            </a:r>
            <a:endParaRPr lang="zh-CN" altLang="en-US" sz="280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Which do you like?</a:t>
            </a:r>
            <a:endParaRPr lang="zh-CN" altLang="en-US" sz="280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anchor="ctr"/>
          <a:lstStyle/>
          <a:p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Reading </a:t>
            </a:r>
            <a:endParaRPr lang="zh-CN" altLang="en-US" sz="2800" smtClean="0"/>
          </a:p>
        </p:txBody>
      </p:sp>
      <p:sp>
        <p:nvSpPr>
          <p:cNvPr id="9218" name="横卷形 6"/>
          <p:cNvSpPr>
            <a:spLocks noChangeArrowheads="1"/>
          </p:cNvSpPr>
          <p:nvPr/>
        </p:nvSpPr>
        <p:spPr bwMode="auto">
          <a:xfrm>
            <a:off x="1724025" y="857250"/>
            <a:ext cx="5603875" cy="971550"/>
          </a:xfrm>
          <a:prstGeom prst="horizontalScroll">
            <a:avLst>
              <a:gd name="adj" fmla="val 12500"/>
            </a:avLst>
          </a:prstGeom>
          <a:solidFill>
            <a:srgbClr val="ECC1A0"/>
          </a:solidFill>
          <a:ln w="9525">
            <a:solidFill>
              <a:schemeClr val="tx1"/>
            </a:solidFill>
            <a:bevel/>
          </a:ln>
        </p:spPr>
        <p:txBody>
          <a:bodyPr anchor="ctr"/>
          <a:lstStyle/>
          <a:p>
            <a:pPr algn="ctr"/>
            <a:r>
              <a:rPr lang="en-US" sz="2800" b="1" i="1">
                <a:latin typeface="Times New Roman" panose="02020603050405020304" pitchFamily="18" charset="0"/>
                <a:sym typeface="Times New Roman" panose="02020603050405020304" pitchFamily="18" charset="0"/>
              </a:rPr>
              <a:t>The bee and the ant</a:t>
            </a:r>
            <a:endParaRPr lang="zh-CN" altLang="en-US" sz="2800" b="1" i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9219" name="图片 9" descr="六5.pn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185863" y="1970088"/>
            <a:ext cx="6716712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动作按钮: 声音 16"/>
          <p:cNvSpPr>
            <a:spLocks noChangeArrowheads="1"/>
          </p:cNvSpPr>
          <p:nvPr/>
        </p:nvSpPr>
        <p:spPr bwMode="auto">
          <a:xfrm>
            <a:off x="6826250" y="5014913"/>
            <a:ext cx="1076325" cy="1065212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/>
          <a:p>
            <a:r>
              <a:rPr lang="zh-CN" altLang="en-US" b="1" i="1">
                <a:solidFill>
                  <a:srgbClr val="FF0000"/>
                </a:solidFill>
                <a:sym typeface="Arial" panose="020B0604020202020204" pitchFamily="34" charset="0"/>
              </a:rPr>
              <a:t>此处添加课文录音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4" descr="六6.png"/>
          <p:cNvPicPr>
            <a:picLocks noChangeAspect="1" noChangeArrowheads="1"/>
          </p:cNvPicPr>
          <p:nvPr/>
        </p:nvPicPr>
        <p:blipFill>
          <a:blip r:embed="rId2" cstate="email">
            <a:lum bright="30000" contrast="30000"/>
          </a:blip>
          <a:srcRect/>
          <a:stretch>
            <a:fillRect/>
          </a:stretch>
        </p:blipFill>
        <p:spPr bwMode="auto">
          <a:xfrm>
            <a:off x="1038225" y="1157288"/>
            <a:ext cx="7135813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1987"/>
          </a:xfrm>
        </p:spPr>
        <p:txBody>
          <a:bodyPr anchor="ctr"/>
          <a:lstStyle/>
          <a:p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Reading </a:t>
            </a:r>
            <a:endParaRPr lang="zh-CN" altLang="en-US" sz="2800" smtClean="0"/>
          </a:p>
        </p:txBody>
      </p:sp>
      <p:sp>
        <p:nvSpPr>
          <p:cNvPr id="10243" name="动作按钮: 声音 16"/>
          <p:cNvSpPr>
            <a:spLocks noChangeArrowheads="1"/>
          </p:cNvSpPr>
          <p:nvPr/>
        </p:nvSpPr>
        <p:spPr bwMode="auto">
          <a:xfrm>
            <a:off x="7096125" y="4562475"/>
            <a:ext cx="1077913" cy="1065213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/>
          <a:p>
            <a:r>
              <a:rPr lang="zh-CN" altLang="en-US" b="1" i="1">
                <a:solidFill>
                  <a:srgbClr val="FF0000"/>
                </a:solidFill>
                <a:sym typeface="Arial" panose="020B0604020202020204" pitchFamily="34" charset="0"/>
              </a:rPr>
              <a:t>此处添加课文录音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6" descr="六7.pn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109663" y="1263650"/>
            <a:ext cx="67468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 anchor="ctr"/>
          <a:lstStyle/>
          <a:p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Reading </a:t>
            </a:r>
            <a:endParaRPr lang="zh-CN" altLang="en-US" sz="2800" smtClean="0"/>
          </a:p>
        </p:txBody>
      </p:sp>
      <p:sp>
        <p:nvSpPr>
          <p:cNvPr id="11267" name="动作按钮: 声音 16"/>
          <p:cNvSpPr>
            <a:spLocks noChangeArrowheads="1"/>
          </p:cNvSpPr>
          <p:nvPr/>
        </p:nvSpPr>
        <p:spPr bwMode="auto">
          <a:xfrm>
            <a:off x="6780213" y="4646613"/>
            <a:ext cx="1076325" cy="1065212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/>
          <a:p>
            <a:r>
              <a:rPr lang="zh-CN" altLang="en-US" b="1" i="1">
                <a:solidFill>
                  <a:srgbClr val="FF0000"/>
                </a:solidFill>
                <a:sym typeface="Arial" panose="020B0604020202020204" pitchFamily="34" charset="0"/>
              </a:rPr>
              <a:t>此处添加课文录音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900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Talk about the story </a:t>
            </a:r>
            <a:endParaRPr lang="zh-CN" altLang="en-US" sz="2800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290" name="TextBox 8"/>
          <p:cNvSpPr>
            <a:spLocks noChangeArrowheads="1"/>
          </p:cNvSpPr>
          <p:nvPr/>
        </p:nvSpPr>
        <p:spPr bwMode="auto">
          <a:xfrm>
            <a:off x="1658938" y="1581150"/>
            <a:ext cx="60055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Answer the questions: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 did people think of the bee?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Did the bee work hard?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Did the ant work hard?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Why was the ant not happy?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Why did people like the bee?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 did you learn from the story?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anchor="ctr"/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Role play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3314" name="图片 4" descr="六7.pn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109663" y="1263650"/>
            <a:ext cx="67468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全屏显示(4:3)</PresentationFormat>
  <Paragraphs>62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Times New Roman</vt:lpstr>
      <vt:lpstr>WWW.2PPT.COM
</vt:lpstr>
      <vt:lpstr>PowerPoint 演示文稿</vt:lpstr>
      <vt:lpstr>Warming </vt:lpstr>
      <vt:lpstr>Practice </vt:lpstr>
      <vt:lpstr>Pre-reading</vt:lpstr>
      <vt:lpstr>Reading </vt:lpstr>
      <vt:lpstr>Reading </vt:lpstr>
      <vt:lpstr>Reading </vt:lpstr>
      <vt:lpstr>Talk about the story </vt:lpstr>
      <vt:lpstr>Role play</vt:lpstr>
      <vt:lpstr>Show time</vt:lpstr>
      <vt:lpstr>Presentation </vt:lpstr>
      <vt:lpstr>Let’s write!</vt:lpstr>
      <vt:lpstr>Summary</vt:lpstr>
      <vt:lpstr>Homework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2022-01-22T03:33:10Z</dcterms:created>
  <dcterms:modified xsi:type="dcterms:W3CDTF">2023-01-16T15:16:30Z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5DF7E0571E854DB9A80782449C7CC4C0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