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629"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7E5E2D5B-B971-4E83-9253-43B786B6B8B1}"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54E7814-0F58-4074-B7E1-A2E2508C7681}" type="slidenum">
              <a:rPr lang="en-US" altLang="zh-CN"/>
              <a:t>3</a:t>
            </a:fld>
            <a:endParaRPr lang="en-US" altLang="zh-CN"/>
          </a:p>
        </p:txBody>
      </p:sp>
      <p:sp>
        <p:nvSpPr>
          <p:cNvPr id="76802" name="幻灯片图像占位符 1"/>
          <p:cNvSpPr>
            <a:spLocks noGrp="1" noRot="1" noChangeAspect="1" noChangeArrowheads="1" noTextEdit="1"/>
          </p:cNvSpPr>
          <p:nvPr>
            <p:ph type="sldImg" idx="4294967295"/>
          </p:nvPr>
        </p:nvSpPr>
        <p:spPr/>
      </p:sp>
      <p:sp>
        <p:nvSpPr>
          <p:cNvPr id="76803" name="备注占位符 2"/>
          <p:cNvSpPr>
            <a:spLocks noGrp="1" noChangeArrowheads="1"/>
          </p:cNvSpPr>
          <p:nvPr>
            <p:ph type="body" idx="4294967295"/>
          </p:nvPr>
        </p:nvSpPr>
        <p:spPr/>
        <p:txBody>
          <a:bodyPr/>
          <a:lstStyle/>
          <a:p>
            <a:pPr>
              <a:spcBef>
                <a:spcPct val="0"/>
              </a:spcBef>
            </a:pPr>
            <a:endParaRPr lang="zh-CN" altLang="zh-CN"/>
          </a:p>
        </p:txBody>
      </p:sp>
      <p:sp>
        <p:nvSpPr>
          <p:cNvPr id="7680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956FC847-F3D4-4F86-A3E5-F85B438260A7}" type="slidenum">
              <a:rPr lang="en-US" altLang="zh-CN" sz="1200"/>
              <a:t>3</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AC84B384-35D5-43C5-AEAE-D7DD755C5471}" type="slidenum">
              <a:rPr lang="en-US" altLang="zh-CN"/>
              <a:t>4</a:t>
            </a:fld>
            <a:endParaRPr lang="en-US" altLang="zh-CN"/>
          </a:p>
        </p:txBody>
      </p:sp>
      <p:sp>
        <p:nvSpPr>
          <p:cNvPr id="78850" name="幻灯片图像占位符 1"/>
          <p:cNvSpPr>
            <a:spLocks noGrp="1" noRot="1" noChangeAspect="1" noChangeArrowheads="1" noTextEdit="1"/>
          </p:cNvSpPr>
          <p:nvPr>
            <p:ph type="sldImg" idx="4294967295"/>
          </p:nvPr>
        </p:nvSpPr>
        <p:spPr/>
      </p:sp>
      <p:sp>
        <p:nvSpPr>
          <p:cNvPr id="78851" name="备注占位符 2"/>
          <p:cNvSpPr>
            <a:spLocks noGrp="1" noChangeArrowheads="1"/>
          </p:cNvSpPr>
          <p:nvPr>
            <p:ph type="body" idx="4294967295"/>
          </p:nvPr>
        </p:nvSpPr>
        <p:spPr/>
        <p:txBody>
          <a:bodyPr/>
          <a:lstStyle/>
          <a:p>
            <a:pPr>
              <a:spcBef>
                <a:spcPct val="0"/>
              </a:spcBef>
            </a:pPr>
            <a:endParaRPr lang="zh-CN" altLang="zh-CN" dirty="0"/>
          </a:p>
        </p:txBody>
      </p:sp>
      <p:sp>
        <p:nvSpPr>
          <p:cNvPr id="7885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8B80DBA9-3FC2-4AC9-95B6-A43342C518C5}" type="slidenum">
              <a:rPr lang="en-US" altLang="zh-CN" sz="1200"/>
              <a:t>4</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52AB2F0-B9B8-4D32-95F8-3CA383D3A9BA}" type="slidenum">
              <a:rPr lang="en-US" altLang="zh-CN"/>
              <a:t>5</a:t>
            </a:fld>
            <a:endParaRPr lang="en-US" altLang="zh-CN"/>
          </a:p>
        </p:txBody>
      </p:sp>
      <p:sp>
        <p:nvSpPr>
          <p:cNvPr id="80898" name="幻灯片图像占位符 1"/>
          <p:cNvSpPr>
            <a:spLocks noGrp="1" noRot="1" noChangeAspect="1" noChangeArrowheads="1" noTextEdit="1"/>
          </p:cNvSpPr>
          <p:nvPr>
            <p:ph type="sldImg" idx="4294967295"/>
          </p:nvPr>
        </p:nvSpPr>
        <p:spPr/>
      </p:sp>
      <p:sp>
        <p:nvSpPr>
          <p:cNvPr id="80899" name="备注占位符 2"/>
          <p:cNvSpPr>
            <a:spLocks noGrp="1" noChangeArrowheads="1"/>
          </p:cNvSpPr>
          <p:nvPr>
            <p:ph type="body" idx="4294967295"/>
          </p:nvPr>
        </p:nvSpPr>
        <p:spPr/>
        <p:txBody>
          <a:bodyPr/>
          <a:lstStyle/>
          <a:p>
            <a:pPr>
              <a:spcBef>
                <a:spcPct val="0"/>
              </a:spcBef>
            </a:pPr>
            <a:endParaRPr lang="zh-CN" altLang="zh-CN"/>
          </a:p>
        </p:txBody>
      </p:sp>
      <p:sp>
        <p:nvSpPr>
          <p:cNvPr id="8090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CEC614C4-4979-4363-9C3B-E1D62F628A57}" type="slidenum">
              <a:rPr lang="en-US" altLang="zh-CN" sz="1200"/>
              <a:t>5</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C601FB8C-F227-4F40-BB10-0CB8404AE8E3}" type="slidenum">
              <a:rPr lang="en-US" altLang="zh-CN"/>
              <a:t>6</a:t>
            </a:fld>
            <a:endParaRPr lang="en-US" altLang="zh-CN"/>
          </a:p>
        </p:txBody>
      </p:sp>
      <p:sp>
        <p:nvSpPr>
          <p:cNvPr id="82946" name="幻灯片图像占位符 1"/>
          <p:cNvSpPr>
            <a:spLocks noGrp="1" noRot="1" noChangeAspect="1" noChangeArrowheads="1" noTextEdit="1"/>
          </p:cNvSpPr>
          <p:nvPr>
            <p:ph type="sldImg" idx="4294967295"/>
          </p:nvPr>
        </p:nvSpPr>
        <p:spPr/>
      </p:sp>
      <p:sp>
        <p:nvSpPr>
          <p:cNvPr id="82947" name="备注占位符 2"/>
          <p:cNvSpPr>
            <a:spLocks noGrp="1" noChangeArrowheads="1"/>
          </p:cNvSpPr>
          <p:nvPr>
            <p:ph type="body" idx="4294967295"/>
          </p:nvPr>
        </p:nvSpPr>
        <p:spPr/>
        <p:txBody>
          <a:bodyPr/>
          <a:lstStyle/>
          <a:p>
            <a:pPr>
              <a:spcBef>
                <a:spcPct val="0"/>
              </a:spcBef>
            </a:pPr>
            <a:endParaRPr lang="zh-CN" altLang="zh-CN"/>
          </a:p>
        </p:txBody>
      </p:sp>
      <p:sp>
        <p:nvSpPr>
          <p:cNvPr id="8294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8924D58E-A746-4F8A-8A7E-DAF758F08B97}" type="slidenum">
              <a:rPr lang="en-US" altLang="zh-CN" sz="1200"/>
              <a:t>6</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F758219A-14F2-419F-80E7-B8C6BF03AF73}" type="slidenum">
              <a:rPr lang="en-US" altLang="zh-CN"/>
              <a:t>7</a:t>
            </a:fld>
            <a:endParaRPr lang="en-US" altLang="zh-CN"/>
          </a:p>
        </p:txBody>
      </p:sp>
      <p:sp>
        <p:nvSpPr>
          <p:cNvPr id="84994" name="幻灯片图像占位符 1"/>
          <p:cNvSpPr>
            <a:spLocks noGrp="1" noRot="1" noChangeAspect="1" noChangeArrowheads="1" noTextEdit="1"/>
          </p:cNvSpPr>
          <p:nvPr>
            <p:ph type="sldImg" idx="4294967295"/>
          </p:nvPr>
        </p:nvSpPr>
        <p:spPr/>
      </p:sp>
      <p:sp>
        <p:nvSpPr>
          <p:cNvPr id="84995" name="备注占位符 2"/>
          <p:cNvSpPr>
            <a:spLocks noGrp="1" noChangeArrowheads="1"/>
          </p:cNvSpPr>
          <p:nvPr>
            <p:ph type="body" idx="4294967295"/>
          </p:nvPr>
        </p:nvSpPr>
        <p:spPr/>
        <p:txBody>
          <a:bodyPr/>
          <a:lstStyle/>
          <a:p>
            <a:pPr>
              <a:spcBef>
                <a:spcPct val="0"/>
              </a:spcBef>
            </a:pPr>
            <a:endParaRPr lang="zh-CN" altLang="zh-CN"/>
          </a:p>
        </p:txBody>
      </p:sp>
      <p:sp>
        <p:nvSpPr>
          <p:cNvPr id="8499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425405E5-D5C0-4702-86B7-E1CF0510FEF6}" type="slidenum">
              <a:rPr lang="en-US" altLang="zh-CN" sz="1200"/>
              <a:t>7</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6CA48046-0A89-4CF8-96AF-317265AFA805}" type="slidenum">
              <a:rPr lang="en-US" altLang="zh-CN"/>
              <a:t>10</a:t>
            </a:fld>
            <a:endParaRPr lang="en-US" altLang="zh-CN"/>
          </a:p>
        </p:txBody>
      </p:sp>
      <p:sp>
        <p:nvSpPr>
          <p:cNvPr id="89090" name="幻灯片图像占位符 1"/>
          <p:cNvSpPr>
            <a:spLocks noGrp="1" noRot="1" noChangeAspect="1" noChangeArrowheads="1" noTextEdit="1"/>
          </p:cNvSpPr>
          <p:nvPr>
            <p:ph type="sldImg" idx="4294967295"/>
          </p:nvPr>
        </p:nvSpPr>
        <p:spPr/>
      </p:sp>
      <p:sp>
        <p:nvSpPr>
          <p:cNvPr id="89091" name="备注占位符 2"/>
          <p:cNvSpPr>
            <a:spLocks noGrp="1" noChangeArrowheads="1"/>
          </p:cNvSpPr>
          <p:nvPr>
            <p:ph type="body" idx="4294967295"/>
          </p:nvPr>
        </p:nvSpPr>
        <p:spPr/>
        <p:txBody>
          <a:bodyPr/>
          <a:lstStyle/>
          <a:p>
            <a:pPr>
              <a:spcBef>
                <a:spcPct val="0"/>
              </a:spcBef>
            </a:pPr>
            <a:endParaRPr lang="zh-CN" altLang="zh-CN"/>
          </a:p>
        </p:txBody>
      </p:sp>
      <p:sp>
        <p:nvSpPr>
          <p:cNvPr id="8909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34FA3526-BF85-49DB-B042-B2BF4FA47FB8}" type="slidenum">
              <a:rPr lang="en-US" altLang="zh-CN" sz="1200"/>
              <a:t>10</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95296C16-97E4-4CE7-B215-0A75730BD816}" type="slidenum">
              <a:rPr lang="en-US" altLang="zh-CN"/>
              <a:t>11</a:t>
            </a:fld>
            <a:endParaRPr lang="en-US" altLang="zh-CN"/>
          </a:p>
        </p:txBody>
      </p:sp>
      <p:sp>
        <p:nvSpPr>
          <p:cNvPr id="91138" name="幻灯片图像占位符 1"/>
          <p:cNvSpPr>
            <a:spLocks noGrp="1" noRot="1" noChangeAspect="1" noChangeArrowheads="1" noTextEdit="1"/>
          </p:cNvSpPr>
          <p:nvPr>
            <p:ph type="sldImg" idx="4294967295"/>
          </p:nvPr>
        </p:nvSpPr>
        <p:spPr/>
      </p:sp>
      <p:sp>
        <p:nvSpPr>
          <p:cNvPr id="91139" name="备注占位符 2"/>
          <p:cNvSpPr>
            <a:spLocks noGrp="1" noChangeArrowheads="1"/>
          </p:cNvSpPr>
          <p:nvPr>
            <p:ph type="body" idx="4294967295"/>
          </p:nvPr>
        </p:nvSpPr>
        <p:spPr/>
        <p:txBody>
          <a:bodyPr/>
          <a:lstStyle/>
          <a:p>
            <a:pPr>
              <a:spcBef>
                <a:spcPct val="0"/>
              </a:spcBef>
            </a:pPr>
            <a:endParaRPr lang="zh-CN" altLang="zh-CN"/>
          </a:p>
        </p:txBody>
      </p:sp>
      <p:sp>
        <p:nvSpPr>
          <p:cNvPr id="9114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89A7CDBE-E0C8-48D8-9393-E887840973A0}" type="slidenum">
              <a:rPr lang="en-US" altLang="zh-CN" sz="1200"/>
              <a:t>11</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6F3334E-2CA1-4AB2-861C-EE9F6FA42DA7}" type="slidenum">
              <a:rPr lang="en-US" altLang="zh-CN"/>
              <a:t>12</a:t>
            </a:fld>
            <a:endParaRPr lang="en-US" altLang="zh-CN"/>
          </a:p>
        </p:txBody>
      </p:sp>
      <p:sp>
        <p:nvSpPr>
          <p:cNvPr id="93186" name="幻灯片图像占位符 1"/>
          <p:cNvSpPr>
            <a:spLocks noGrp="1" noRot="1" noChangeAspect="1" noChangeArrowheads="1" noTextEdit="1"/>
          </p:cNvSpPr>
          <p:nvPr>
            <p:ph type="sldImg" idx="4294967295"/>
          </p:nvPr>
        </p:nvSpPr>
        <p:spPr/>
      </p:sp>
      <p:sp>
        <p:nvSpPr>
          <p:cNvPr id="93187" name="备注占位符 2"/>
          <p:cNvSpPr>
            <a:spLocks noGrp="1" noChangeArrowheads="1"/>
          </p:cNvSpPr>
          <p:nvPr>
            <p:ph type="body" idx="4294967295"/>
          </p:nvPr>
        </p:nvSpPr>
        <p:spPr/>
        <p:txBody>
          <a:bodyPr/>
          <a:lstStyle/>
          <a:p>
            <a:pPr>
              <a:spcBef>
                <a:spcPct val="0"/>
              </a:spcBef>
            </a:pPr>
            <a:endParaRPr lang="zh-CN" altLang="zh-CN"/>
          </a:p>
        </p:txBody>
      </p:sp>
      <p:sp>
        <p:nvSpPr>
          <p:cNvPr id="9318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D701B6A4-5891-45A5-85F5-E8014246EE63}" type="slidenum">
              <a:rPr lang="en-US" altLang="zh-CN" sz="1200"/>
              <a:t>12</a:t>
            </a:fld>
            <a:endParaRPr lang="en-US" altLang="zh-CN"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5E421C27-2994-459B-B74F-B3C6B5489B30}" type="slidenum">
              <a:rPr lang="en-US" altLang="zh-CN"/>
              <a:t>13</a:t>
            </a:fld>
            <a:endParaRPr lang="en-US" altLang="zh-CN"/>
          </a:p>
        </p:txBody>
      </p:sp>
      <p:sp>
        <p:nvSpPr>
          <p:cNvPr id="95234" name="幻灯片图像占位符 1"/>
          <p:cNvSpPr>
            <a:spLocks noGrp="1" noRot="1" noChangeAspect="1" noChangeArrowheads="1" noTextEdit="1"/>
          </p:cNvSpPr>
          <p:nvPr>
            <p:ph type="sldImg" idx="4294967295"/>
          </p:nvPr>
        </p:nvSpPr>
        <p:spPr/>
      </p:sp>
      <p:sp>
        <p:nvSpPr>
          <p:cNvPr id="95235" name="备注占位符 2"/>
          <p:cNvSpPr>
            <a:spLocks noGrp="1" noChangeArrowheads="1"/>
          </p:cNvSpPr>
          <p:nvPr>
            <p:ph type="body" idx="4294967295"/>
          </p:nvPr>
        </p:nvSpPr>
        <p:spPr/>
        <p:txBody>
          <a:bodyPr/>
          <a:lstStyle/>
          <a:p>
            <a:pPr>
              <a:spcBef>
                <a:spcPct val="0"/>
              </a:spcBef>
            </a:pPr>
            <a:endParaRPr lang="zh-CN" altLang="zh-CN"/>
          </a:p>
        </p:txBody>
      </p:sp>
      <p:sp>
        <p:nvSpPr>
          <p:cNvPr id="9523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2A1E4875-43F7-4610-A786-4CCFE48495E7}" type="slidenum">
              <a:rPr lang="en-US" altLang="zh-CN" sz="1200"/>
              <a:t>13</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5C5F225-95AF-4245-B58A-F1A42DCDC72B}"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D59FC24-6D12-438C-B92C-E9D78FA0F77D}"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E072D92-1A99-4CED-9369-51BB5380B2C6}"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1F8F9D0-1BB4-4A52-B43B-1448E9EC178E}"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664BC3A-F4AE-431F-8D76-42BFA03B825D}"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3C639FE-6E6B-4ADB-91FE-301D6BFAC4FF}"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502F716A-6172-40A7-B218-4C2C63ACE9C7}"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5B648BA0-1FFA-4FA5-B468-278F14FCC847}"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B8D3764F-04D6-4892-98D3-9C0E3C83D23A}"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DE36022-D8B6-4716-9B4B-3D357C780532}"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9B01E3C-C6BC-430C-9667-1F2903609B6B}"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FBF330C6-2599-43A0-A998-F32DB3D2F73C}"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13" name="矩形 8"/>
          <p:cNvSpPr>
            <a:spLocks noChangeArrowheads="1"/>
          </p:cNvSpPr>
          <p:nvPr/>
        </p:nvSpPr>
        <p:spPr bwMode="auto">
          <a:xfrm>
            <a:off x="0" y="2057400"/>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5400" b="1" dirty="0">
                <a:solidFill>
                  <a:srgbClr val="C00000"/>
                </a:solidFill>
                <a:latin typeface="Calibri" panose="020F0502020204030204" pitchFamily="34" charset="0"/>
              </a:rPr>
              <a:t>Unit 4 </a:t>
            </a:r>
            <a:r>
              <a:rPr lang="en-US" altLang="zh-CN" sz="5400" b="1" dirty="0" smtClean="0">
                <a:solidFill>
                  <a:srgbClr val="C00000"/>
                </a:solidFill>
                <a:latin typeface="Calibri" panose="020F0502020204030204" pitchFamily="34" charset="0"/>
              </a:rPr>
              <a:t> </a:t>
            </a:r>
            <a:r>
              <a:rPr lang="en-US" altLang="zh-CN" sz="5400" b="1" dirty="0"/>
              <a:t>Don</a:t>
            </a:r>
            <a:r>
              <a:rPr lang="en-US" altLang="zh-CN" sz="5400" b="1" dirty="0">
                <a:latin typeface="Calibri" panose="020F0502020204030204" pitchFamily="34" charset="0"/>
              </a:rPr>
              <a:t>’</a:t>
            </a:r>
            <a:r>
              <a:rPr lang="en-US" altLang="zh-CN" sz="5400" b="1" dirty="0"/>
              <a:t>t eat in class.</a:t>
            </a:r>
          </a:p>
        </p:txBody>
      </p:sp>
      <p:sp>
        <p:nvSpPr>
          <p:cNvPr id="10" name="矩形 9"/>
          <p:cNvSpPr/>
          <p:nvPr/>
        </p:nvSpPr>
        <p:spPr>
          <a:xfrm>
            <a:off x="2665870" y="5177051"/>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066" name="Text Box 21"/>
          <p:cNvSpPr txBox="1">
            <a:spLocks noChangeArrowheads="1"/>
          </p:cNvSpPr>
          <p:nvPr/>
        </p:nvSpPr>
        <p:spPr bwMode="auto">
          <a:xfrm>
            <a:off x="349249" y="76200"/>
            <a:ext cx="8418513" cy="106997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dirty="0"/>
              <a:t>Period 3</a:t>
            </a:r>
            <a:r>
              <a:rPr lang="zh-CN" altLang="en-US" sz="3200" b="1" dirty="0"/>
              <a:t>训练案 </a:t>
            </a:r>
            <a:r>
              <a:rPr lang="en-US" altLang="zh-CN" sz="3200" b="1" dirty="0"/>
              <a:t>(</a:t>
            </a:r>
            <a:r>
              <a:rPr lang="en-US" altLang="zh-CN" sz="3200" b="1" dirty="0">
                <a:sym typeface="Arial" panose="020B0604020202020204" pitchFamily="34" charset="0"/>
              </a:rPr>
              <a:t>Reading </a:t>
            </a:r>
            <a:r>
              <a:rPr lang="en-US" altLang="zh-CN" sz="3200" b="1" dirty="0"/>
              <a:t>P23)</a:t>
            </a:r>
          </a:p>
          <a:p>
            <a:pPr algn="ctr">
              <a:buFont typeface="Arial" panose="020B0604020202020204" pitchFamily="34" charset="0"/>
              <a:buNone/>
            </a:pPr>
            <a:r>
              <a:rPr lang="zh-CN" altLang="en-US" sz="3200" b="1" dirty="0"/>
              <a:t>成效追踪</a:t>
            </a:r>
            <a:endParaRPr lang="zh-CN" altLang="en-US" sz="3200" dirty="0"/>
          </a:p>
        </p:txBody>
      </p:sp>
      <p:sp>
        <p:nvSpPr>
          <p:cNvPr id="88067" name="矩形 2"/>
          <p:cNvSpPr>
            <a:spLocks noChangeArrowheads="1"/>
          </p:cNvSpPr>
          <p:nvPr/>
        </p:nvSpPr>
        <p:spPr bwMode="auto">
          <a:xfrm>
            <a:off x="0" y="1358900"/>
            <a:ext cx="9144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一、根据</a:t>
            </a:r>
            <a:r>
              <a:rPr lang="en-US" altLang="zh-CN" sz="3200" dirty="0"/>
              <a:t>2b</a:t>
            </a:r>
            <a:r>
              <a:rPr lang="zh-CN" altLang="en-US" sz="3200" dirty="0"/>
              <a:t>内容完成短文填空，每空一词。</a:t>
            </a:r>
          </a:p>
          <a:p>
            <a:pPr algn="l">
              <a:buFont typeface="Arial" panose="020B0604020202020204" pitchFamily="34" charset="0"/>
              <a:buNone/>
            </a:pPr>
            <a:r>
              <a:rPr lang="en-US" altLang="zh-CN" sz="3200" dirty="0"/>
              <a:t>Molly has too many rules. She has to get up and 1. </a:t>
            </a:r>
            <a:r>
              <a:rPr lang="en-US" altLang="zh-CN" sz="3200" dirty="0" smtClean="0"/>
              <a:t>________ </a:t>
            </a:r>
            <a:r>
              <a:rPr lang="en-US" altLang="zh-CN" sz="3200" dirty="0"/>
              <a:t>her bed at 6:00 a.m. at home. After breakfast, she can’t leave the 2</a:t>
            </a:r>
            <a:r>
              <a:rPr lang="en-US" altLang="zh-CN" sz="3200" dirty="0" smtClean="0"/>
              <a:t>.______ </a:t>
            </a:r>
            <a:r>
              <a:rPr lang="en-US" altLang="zh-CN" sz="3200" dirty="0"/>
              <a:t>dishes in the kitchen. After that, she runs to school because there are 3.__________ rules at school: don’t be 4</a:t>
            </a:r>
            <a:r>
              <a:rPr lang="en-US" altLang="zh-CN" sz="3200" dirty="0" smtClean="0"/>
              <a:t>.________, </a:t>
            </a:r>
            <a:r>
              <a:rPr lang="en-US" altLang="zh-CN" sz="3200" dirty="0"/>
              <a:t>don’t eat in class… She can’t play basketball after school because she must do her 5._____________. She can play only on 6.___________. After dinner, she can’t 7. </a:t>
            </a:r>
            <a:r>
              <a:rPr lang="en-US" altLang="zh-CN" sz="3200" dirty="0" smtClean="0"/>
              <a:t>________, </a:t>
            </a:r>
            <a:r>
              <a:rPr lang="en-US" altLang="zh-CN" sz="3200" dirty="0"/>
              <a:t>either. She </a:t>
            </a:r>
            <a:r>
              <a:rPr lang="en-US" altLang="zh-CN" sz="3200" dirty="0" smtClean="0"/>
              <a:t>must</a:t>
            </a:r>
            <a:endParaRPr lang="en-US" altLang="zh-CN" sz="3200" dirty="0"/>
          </a:p>
        </p:txBody>
      </p:sp>
      <p:sp>
        <p:nvSpPr>
          <p:cNvPr id="88068" name="TextBox 9"/>
          <p:cNvSpPr txBox="1">
            <a:spLocks noChangeArrowheads="1"/>
          </p:cNvSpPr>
          <p:nvPr/>
        </p:nvSpPr>
        <p:spPr bwMode="auto">
          <a:xfrm>
            <a:off x="898525" y="2276475"/>
            <a:ext cx="18446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make</a:t>
            </a:r>
          </a:p>
        </p:txBody>
      </p:sp>
      <p:sp>
        <p:nvSpPr>
          <p:cNvPr id="88069" name="矩形 14"/>
          <p:cNvSpPr>
            <a:spLocks noChangeArrowheads="1"/>
          </p:cNvSpPr>
          <p:nvPr/>
        </p:nvSpPr>
        <p:spPr bwMode="auto">
          <a:xfrm>
            <a:off x="5943600" y="2708275"/>
            <a:ext cx="106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b="1" dirty="0">
                <a:solidFill>
                  <a:srgbClr val="FF0000"/>
                </a:solidFill>
              </a:rPr>
              <a:t>dirty</a:t>
            </a:r>
          </a:p>
        </p:txBody>
      </p:sp>
      <p:sp>
        <p:nvSpPr>
          <p:cNvPr id="88070" name="矩形 14"/>
          <p:cNvSpPr>
            <a:spLocks noChangeArrowheads="1"/>
          </p:cNvSpPr>
          <p:nvPr/>
        </p:nvSpPr>
        <p:spPr bwMode="auto">
          <a:xfrm>
            <a:off x="3962400" y="3733800"/>
            <a:ext cx="20859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rPr>
              <a:t>more</a:t>
            </a:r>
          </a:p>
        </p:txBody>
      </p:sp>
      <p:sp>
        <p:nvSpPr>
          <p:cNvPr id="88071" name="矩形 14"/>
          <p:cNvSpPr>
            <a:spLocks noChangeArrowheads="1"/>
          </p:cNvSpPr>
          <p:nvPr/>
        </p:nvSpPr>
        <p:spPr bwMode="auto">
          <a:xfrm>
            <a:off x="2181225" y="4191000"/>
            <a:ext cx="20859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rPr>
              <a:t>noisy</a:t>
            </a:r>
          </a:p>
        </p:txBody>
      </p:sp>
      <p:sp>
        <p:nvSpPr>
          <p:cNvPr id="88072" name="矩形 14"/>
          <p:cNvSpPr>
            <a:spLocks noChangeArrowheads="1"/>
          </p:cNvSpPr>
          <p:nvPr/>
        </p:nvSpPr>
        <p:spPr bwMode="auto">
          <a:xfrm>
            <a:off x="2895600" y="5206425"/>
            <a:ext cx="29833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b="1" dirty="0" smtClean="0">
                <a:solidFill>
                  <a:srgbClr val="FF0000"/>
                </a:solidFill>
              </a:rPr>
              <a:t>homework</a:t>
            </a:r>
            <a:endParaRPr lang="en-US" altLang="zh-CN" sz="3200" b="1" dirty="0">
              <a:solidFill>
                <a:srgbClr val="FF0000"/>
              </a:solidFill>
            </a:endParaRPr>
          </a:p>
        </p:txBody>
      </p:sp>
      <p:sp>
        <p:nvSpPr>
          <p:cNvPr id="88073" name="矩形 14"/>
          <p:cNvSpPr>
            <a:spLocks noChangeArrowheads="1"/>
          </p:cNvSpPr>
          <p:nvPr/>
        </p:nvSpPr>
        <p:spPr bwMode="auto">
          <a:xfrm>
            <a:off x="1219200" y="5715000"/>
            <a:ext cx="2511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rPr>
              <a:t>weekends</a:t>
            </a:r>
          </a:p>
        </p:txBody>
      </p:sp>
      <p:sp>
        <p:nvSpPr>
          <p:cNvPr id="88074" name="矩形 14"/>
          <p:cNvSpPr>
            <a:spLocks noChangeArrowheads="1"/>
          </p:cNvSpPr>
          <p:nvPr/>
        </p:nvSpPr>
        <p:spPr bwMode="auto">
          <a:xfrm>
            <a:off x="152400" y="6165850"/>
            <a:ext cx="13525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b="1" dirty="0">
                <a:solidFill>
                  <a:srgbClr val="FF0000"/>
                </a:solidFill>
              </a:rPr>
              <a:t>relax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blinds(horizontal)">
                                      <p:cBhvr>
                                        <p:cTn id="7" dur="500"/>
                                        <p:tgtEl>
                                          <p:spTgt spid="880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9"/>
                                        </p:tgtEl>
                                        <p:attrNameLst>
                                          <p:attrName>style.visibility</p:attrName>
                                        </p:attrNameLst>
                                      </p:cBhvr>
                                      <p:to>
                                        <p:strVal val="visible"/>
                                      </p:to>
                                    </p:set>
                                    <p:animEffect transition="in" filter="blinds(horizontal)">
                                      <p:cBhvr>
                                        <p:cTn id="12" dur="500"/>
                                        <p:tgtEl>
                                          <p:spTgt spid="8806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70"/>
                                        </p:tgtEl>
                                        <p:attrNameLst>
                                          <p:attrName>style.visibility</p:attrName>
                                        </p:attrNameLst>
                                      </p:cBhvr>
                                      <p:to>
                                        <p:strVal val="visible"/>
                                      </p:to>
                                    </p:set>
                                    <p:animEffect transition="in" filter="blinds(horizontal)">
                                      <p:cBhvr>
                                        <p:cTn id="17" dur="500"/>
                                        <p:tgtEl>
                                          <p:spTgt spid="8807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8071"/>
                                        </p:tgtEl>
                                        <p:attrNameLst>
                                          <p:attrName>style.visibility</p:attrName>
                                        </p:attrNameLst>
                                      </p:cBhvr>
                                      <p:to>
                                        <p:strVal val="visible"/>
                                      </p:to>
                                    </p:set>
                                    <p:animEffect transition="in" filter="blinds(horizontal)">
                                      <p:cBhvr>
                                        <p:cTn id="22" dur="500"/>
                                        <p:tgtEl>
                                          <p:spTgt spid="8807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8072"/>
                                        </p:tgtEl>
                                        <p:attrNameLst>
                                          <p:attrName>style.visibility</p:attrName>
                                        </p:attrNameLst>
                                      </p:cBhvr>
                                      <p:to>
                                        <p:strVal val="visible"/>
                                      </p:to>
                                    </p:set>
                                    <p:animEffect transition="in" filter="blinds(horizontal)">
                                      <p:cBhvr>
                                        <p:cTn id="27" dur="500"/>
                                        <p:tgtEl>
                                          <p:spTgt spid="8807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8073"/>
                                        </p:tgtEl>
                                        <p:attrNameLst>
                                          <p:attrName>style.visibility</p:attrName>
                                        </p:attrNameLst>
                                      </p:cBhvr>
                                      <p:to>
                                        <p:strVal val="visible"/>
                                      </p:to>
                                    </p:set>
                                    <p:animEffect transition="in" filter="blinds(horizontal)">
                                      <p:cBhvr>
                                        <p:cTn id="32" dur="500"/>
                                        <p:tgtEl>
                                          <p:spTgt spid="8807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8074"/>
                                        </p:tgtEl>
                                        <p:attrNameLst>
                                          <p:attrName>style.visibility</p:attrName>
                                        </p:attrNameLst>
                                      </p:cBhvr>
                                      <p:to>
                                        <p:strVal val="visible"/>
                                      </p:to>
                                    </p:set>
                                    <p:animEffect transition="in" filter="blinds(horizontal)">
                                      <p:cBhvr>
                                        <p:cTn id="37" dur="500"/>
                                        <p:tgtEl>
                                          <p:spTgt spid="88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88069" grpId="0"/>
      <p:bldP spid="88070" grpId="0"/>
      <p:bldP spid="88071" grpId="0"/>
      <p:bldP spid="88072" grpId="0"/>
      <p:bldP spid="88073" grpId="0"/>
      <p:bldP spid="8807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0114" name="Text Box 21"/>
          <p:cNvSpPr txBox="1">
            <a:spLocks noChangeArrowheads="1"/>
          </p:cNvSpPr>
          <p:nvPr/>
        </p:nvSpPr>
        <p:spPr bwMode="auto">
          <a:xfrm>
            <a:off x="340151" y="152400"/>
            <a:ext cx="8418513" cy="106997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dirty="0"/>
              <a:t>Period 3</a:t>
            </a:r>
            <a:r>
              <a:rPr lang="zh-CN" altLang="en-US" sz="3200" b="1" dirty="0"/>
              <a:t>训练案 </a:t>
            </a:r>
            <a:r>
              <a:rPr lang="en-US" altLang="zh-CN" sz="3200" b="1" dirty="0"/>
              <a:t>(</a:t>
            </a:r>
            <a:r>
              <a:rPr lang="en-US" altLang="zh-CN" sz="3200" b="1" dirty="0">
                <a:sym typeface="Arial" panose="020B0604020202020204" pitchFamily="34" charset="0"/>
              </a:rPr>
              <a:t>Reading </a:t>
            </a:r>
            <a:r>
              <a:rPr lang="en-US" altLang="zh-CN" sz="3200" b="1" dirty="0"/>
              <a:t>P23)</a:t>
            </a:r>
          </a:p>
          <a:p>
            <a:pPr algn="ctr">
              <a:buFont typeface="Arial" panose="020B0604020202020204" pitchFamily="34" charset="0"/>
              <a:buNone/>
            </a:pPr>
            <a:r>
              <a:rPr lang="zh-CN" altLang="en-US" sz="3200" b="1" dirty="0"/>
              <a:t>成效追踪</a:t>
            </a:r>
            <a:endParaRPr lang="zh-CN" altLang="en-US" sz="3200" dirty="0"/>
          </a:p>
        </p:txBody>
      </p:sp>
      <p:sp>
        <p:nvSpPr>
          <p:cNvPr id="90115" name="矩形 2"/>
          <p:cNvSpPr>
            <a:spLocks noChangeArrowheads="1"/>
          </p:cNvSpPr>
          <p:nvPr/>
        </p:nvSpPr>
        <p:spPr bwMode="auto">
          <a:xfrm>
            <a:off x="19844" y="1668356"/>
            <a:ext cx="91440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8._____________ a book before she watches TV. But she has to go to bed 9.____________ 10:00. She thinks it</a:t>
            </a:r>
            <a:r>
              <a:rPr lang="en-US" altLang="zh-CN" sz="3200" dirty="0">
                <a:latin typeface="Calibri" panose="020F0502020204030204" pitchFamily="34" charset="0"/>
                <a:sym typeface="Arial" panose="020B0604020202020204" pitchFamily="34" charset="0"/>
              </a:rPr>
              <a:t>’</a:t>
            </a:r>
            <a:r>
              <a:rPr lang="en-US" altLang="zh-CN" sz="3200" dirty="0">
                <a:sym typeface="Arial" panose="020B0604020202020204" pitchFamily="34" charset="0"/>
              </a:rPr>
              <a:t>s 10____________.   </a:t>
            </a:r>
            <a:endParaRPr lang="en-US" altLang="zh-CN" sz="3200" dirty="0"/>
          </a:p>
        </p:txBody>
      </p:sp>
      <p:sp>
        <p:nvSpPr>
          <p:cNvPr id="90116" name="TextBox 9"/>
          <p:cNvSpPr txBox="1">
            <a:spLocks noChangeArrowheads="1"/>
          </p:cNvSpPr>
          <p:nvPr/>
        </p:nvSpPr>
        <p:spPr bwMode="auto">
          <a:xfrm>
            <a:off x="696119" y="1543371"/>
            <a:ext cx="3032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read</a:t>
            </a:r>
          </a:p>
        </p:txBody>
      </p:sp>
      <p:sp>
        <p:nvSpPr>
          <p:cNvPr id="90117" name="TextBox 9"/>
          <p:cNvSpPr txBox="1">
            <a:spLocks noChangeArrowheads="1"/>
          </p:cNvSpPr>
          <p:nvPr/>
        </p:nvSpPr>
        <p:spPr bwMode="auto">
          <a:xfrm>
            <a:off x="5334794" y="2082694"/>
            <a:ext cx="17668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before</a:t>
            </a:r>
          </a:p>
        </p:txBody>
      </p:sp>
      <p:sp>
        <p:nvSpPr>
          <p:cNvPr id="90118" name="TextBox 9"/>
          <p:cNvSpPr txBox="1">
            <a:spLocks noChangeArrowheads="1"/>
          </p:cNvSpPr>
          <p:nvPr/>
        </p:nvSpPr>
        <p:spPr bwMode="auto">
          <a:xfrm>
            <a:off x="3728244" y="2585931"/>
            <a:ext cx="17668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terrible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animEffect transition="in" filter="blinds(horizontal)">
                                      <p:cBhvr>
                                        <p:cTn id="7" dur="500"/>
                                        <p:tgtEl>
                                          <p:spTgt spid="901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0117"/>
                                        </p:tgtEl>
                                        <p:attrNameLst>
                                          <p:attrName>style.visibility</p:attrName>
                                        </p:attrNameLst>
                                      </p:cBhvr>
                                      <p:to>
                                        <p:strVal val="visible"/>
                                      </p:to>
                                    </p:set>
                                    <p:animEffect transition="in" filter="blinds(horizontal)">
                                      <p:cBhvr>
                                        <p:cTn id="12" dur="500"/>
                                        <p:tgtEl>
                                          <p:spTgt spid="901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0118"/>
                                        </p:tgtEl>
                                        <p:attrNameLst>
                                          <p:attrName>style.visibility</p:attrName>
                                        </p:attrNameLst>
                                      </p:cBhvr>
                                      <p:to>
                                        <p:strVal val="visible"/>
                                      </p:to>
                                    </p:set>
                                    <p:animEffect transition="in" filter="blinds(horizontal)">
                                      <p:cBhvr>
                                        <p:cTn id="17"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p:bldP spid="90117" grpId="0"/>
      <p:bldP spid="9011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2" name="矩形 2"/>
          <p:cNvSpPr>
            <a:spLocks noChangeArrowheads="1"/>
          </p:cNvSpPr>
          <p:nvPr/>
        </p:nvSpPr>
        <p:spPr bwMode="auto">
          <a:xfrm>
            <a:off x="0" y="1096963"/>
            <a:ext cx="9144000"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阅读理解</a:t>
            </a:r>
          </a:p>
          <a:p>
            <a:pPr algn="l">
              <a:buFont typeface="Arial" panose="020B0604020202020204" pitchFamily="34" charset="0"/>
              <a:buNone/>
            </a:pPr>
            <a:r>
              <a:rPr lang="zh-CN" altLang="en-US" sz="3200" dirty="0"/>
              <a:t>        </a:t>
            </a:r>
            <a:r>
              <a:rPr lang="en-US" altLang="zh-CN" sz="3200" dirty="0"/>
              <a:t>Every year thousands of people get hurt(</a:t>
            </a:r>
            <a:r>
              <a:rPr lang="zh-CN" altLang="en-US" sz="3200" dirty="0"/>
              <a:t>受伤</a:t>
            </a:r>
            <a:r>
              <a:rPr lang="en-US" altLang="zh-CN" sz="3200" dirty="0"/>
              <a:t>) or die(</a:t>
            </a:r>
            <a:r>
              <a:rPr lang="zh-CN" altLang="en-US" sz="3200" dirty="0"/>
              <a:t>死亡</a:t>
            </a:r>
            <a:r>
              <a:rPr lang="en-US" altLang="zh-CN" sz="3200" dirty="0"/>
              <a:t>) in road accidents(</a:t>
            </a:r>
            <a:r>
              <a:rPr lang="zh-CN" altLang="en-US" sz="3200" dirty="0"/>
              <a:t>事故</a:t>
            </a:r>
            <a:r>
              <a:rPr lang="en-US" altLang="zh-CN" sz="3200" dirty="0"/>
              <a:t>). How can we make the roads safer(</a:t>
            </a:r>
            <a:r>
              <a:rPr lang="zh-CN" altLang="en-US" sz="3200" dirty="0"/>
              <a:t>更安全</a:t>
            </a:r>
            <a:r>
              <a:rPr lang="en-US" altLang="zh-CN" sz="3200" dirty="0"/>
              <a:t>)? First we must follow the traffic rules. If everybody follows the rules, the roads will be much safer. In our country, traffic keeps on the right side of the road. Second, we must stop and look both ways before crossing the road. Look left, look right, and then look left again. Then, if we are sure that the road is clear, we can cross the road. Third, it is good to help </a:t>
            </a:r>
          </a:p>
        </p:txBody>
      </p:sp>
      <p:sp>
        <p:nvSpPr>
          <p:cNvPr id="92163" name="Text Box 21"/>
          <p:cNvSpPr txBox="1">
            <a:spLocks noChangeArrowheads="1"/>
          </p:cNvSpPr>
          <p:nvPr/>
        </p:nvSpPr>
        <p:spPr bwMode="auto">
          <a:xfrm>
            <a:off x="420688" y="188912"/>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能 力 阶 梯</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4210" name="矩形 2"/>
          <p:cNvSpPr>
            <a:spLocks noChangeArrowheads="1"/>
          </p:cNvSpPr>
          <p:nvPr/>
        </p:nvSpPr>
        <p:spPr bwMode="auto">
          <a:xfrm>
            <a:off x="0" y="1478756"/>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children, old people or blind (</a:t>
            </a:r>
            <a:r>
              <a:rPr lang="zh-CN" altLang="en-US" sz="3200" dirty="0">
                <a:sym typeface="Arial" panose="020B0604020202020204" pitchFamily="34" charset="0"/>
              </a:rPr>
              <a:t>盲人</a:t>
            </a:r>
            <a:r>
              <a:rPr lang="en-US" altLang="zh-CN" sz="3200" dirty="0">
                <a:sym typeface="Arial" panose="020B0604020202020204" pitchFamily="34" charset="0"/>
              </a:rPr>
              <a:t>) people to cross the road. Finally, we must never play in the street.</a:t>
            </a:r>
          </a:p>
          <a:p>
            <a:pPr algn="l">
              <a:buFont typeface="Arial" panose="020B0604020202020204" pitchFamily="34" charset="0"/>
              <a:buNone/>
            </a:pPr>
            <a:endParaRPr lang="en-US" altLang="zh-CN" sz="3200" dirty="0"/>
          </a:p>
          <a:p>
            <a:pPr algn="l">
              <a:buFont typeface="Arial" panose="020B0604020202020204" pitchFamily="34" charset="0"/>
              <a:buNone/>
            </a:pPr>
            <a:r>
              <a:rPr lang="zh-CN" altLang="en-US" sz="3200" b="1" dirty="0">
                <a:sym typeface="Arial" panose="020B0604020202020204" pitchFamily="34" charset="0"/>
              </a:rPr>
              <a:t>根据短文内容，选择最佳答案。</a:t>
            </a:r>
            <a:endParaRPr lang="zh-CN" altLang="en-US" sz="3200" b="1" dirty="0"/>
          </a:p>
          <a:p>
            <a:pPr algn="l">
              <a:buFont typeface="Arial" panose="020B0604020202020204" pitchFamily="34" charset="0"/>
              <a:buNone/>
            </a:pPr>
            <a:r>
              <a:rPr lang="en-US" altLang="zh-CN" sz="3200" dirty="0">
                <a:sym typeface="Arial" panose="020B0604020202020204" pitchFamily="34" charset="0"/>
              </a:rPr>
              <a:t>(    ) 11. How can we make the roads safer? First we must _____________.</a:t>
            </a:r>
            <a:endParaRPr lang="en-US" altLang="zh-CN" sz="3200" dirty="0"/>
          </a:p>
          <a:p>
            <a:pPr algn="l">
              <a:buFont typeface="Arial" panose="020B0604020202020204" pitchFamily="34" charset="0"/>
              <a:buNone/>
            </a:pPr>
            <a:r>
              <a:rPr lang="en-US" altLang="zh-CN" sz="3200" dirty="0">
                <a:sym typeface="Arial" panose="020B0604020202020204" pitchFamily="34" charset="0"/>
              </a:rPr>
              <a:t> A. run quickly 	  </a:t>
            </a:r>
            <a:r>
              <a:rPr lang="en-US" altLang="zh-CN" sz="3200" dirty="0" smtClean="0">
                <a:sym typeface="Arial" panose="020B0604020202020204" pitchFamily="34" charset="0"/>
              </a:rPr>
              <a:t>B</a:t>
            </a:r>
            <a:r>
              <a:rPr lang="en-US" altLang="zh-CN" sz="3200" dirty="0">
                <a:sym typeface="Arial" panose="020B0604020202020204" pitchFamily="34" charset="0"/>
              </a:rPr>
              <a:t>. follow the traffic rules</a:t>
            </a:r>
            <a:endParaRPr lang="en-US" altLang="zh-CN" sz="3200" dirty="0"/>
          </a:p>
          <a:p>
            <a:pPr algn="l">
              <a:buFont typeface="Arial" panose="020B0604020202020204" pitchFamily="34" charset="0"/>
              <a:buNone/>
            </a:pPr>
            <a:r>
              <a:rPr lang="en-US" altLang="zh-CN" sz="3200" dirty="0">
                <a:sym typeface="Arial" panose="020B0604020202020204" pitchFamily="34" charset="0"/>
              </a:rPr>
              <a:t>C. break the traffic rules  	D. take a bus to work</a:t>
            </a:r>
            <a:endParaRPr lang="en-US" altLang="zh-CN" sz="3200" dirty="0"/>
          </a:p>
        </p:txBody>
      </p:sp>
      <p:sp>
        <p:nvSpPr>
          <p:cNvPr id="94211" name="Text Box 21"/>
          <p:cNvSpPr txBox="1">
            <a:spLocks noChangeArrowheads="1"/>
          </p:cNvSpPr>
          <p:nvPr/>
        </p:nvSpPr>
        <p:spPr bwMode="auto">
          <a:xfrm>
            <a:off x="362744" y="324644"/>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能 力 阶 梯</a:t>
            </a:r>
          </a:p>
        </p:txBody>
      </p:sp>
      <p:sp>
        <p:nvSpPr>
          <p:cNvPr id="94212" name="TextBox 13"/>
          <p:cNvSpPr txBox="1">
            <a:spLocks noChangeArrowheads="1"/>
          </p:cNvSpPr>
          <p:nvPr/>
        </p:nvSpPr>
        <p:spPr bwMode="auto">
          <a:xfrm>
            <a:off x="250825" y="3834606"/>
            <a:ext cx="2786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4212"/>
                                        </p:tgtEl>
                                        <p:attrNameLst>
                                          <p:attrName>style.visibility</p:attrName>
                                        </p:attrNameLst>
                                      </p:cBhvr>
                                      <p:to>
                                        <p:strVal val="visible"/>
                                      </p:to>
                                    </p:set>
                                    <p:animEffect transition="in" filter="blinds(horizontal)">
                                      <p:cBhvr>
                                        <p:cTn id="7"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6258" name="矩形 1"/>
          <p:cNvSpPr>
            <a:spLocks noChangeArrowheads="1"/>
          </p:cNvSpPr>
          <p:nvPr/>
        </p:nvSpPr>
        <p:spPr bwMode="auto">
          <a:xfrm>
            <a:off x="1137" y="1263650"/>
            <a:ext cx="9072563"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12. In our country ,traffic keeps __________.</a:t>
            </a:r>
          </a:p>
          <a:p>
            <a:pPr algn="l">
              <a:buFont typeface="Arial" panose="020B0604020202020204" pitchFamily="34" charset="0"/>
              <a:buNone/>
            </a:pPr>
            <a:r>
              <a:rPr lang="en-US" altLang="zh-CN" sz="3200" dirty="0"/>
              <a:t> A. on the left side of the road 				</a:t>
            </a:r>
          </a:p>
          <a:p>
            <a:pPr algn="l">
              <a:buFont typeface="Arial" panose="020B0604020202020204" pitchFamily="34" charset="0"/>
              <a:buNone/>
            </a:pPr>
            <a:r>
              <a:rPr lang="en-US" altLang="zh-CN" sz="3200" dirty="0"/>
              <a:t>B. on the right side of the road </a:t>
            </a:r>
          </a:p>
          <a:p>
            <a:pPr algn="l">
              <a:buFont typeface="Arial" panose="020B0604020202020204" pitchFamily="34" charset="0"/>
              <a:buNone/>
            </a:pPr>
            <a:r>
              <a:rPr lang="en-US" altLang="zh-CN" sz="3200" dirty="0"/>
              <a:t>C. both sides of the road 					</a:t>
            </a:r>
          </a:p>
          <a:p>
            <a:pPr algn="l">
              <a:buFont typeface="Arial" panose="020B0604020202020204" pitchFamily="34" charset="0"/>
              <a:buNone/>
            </a:pPr>
            <a:r>
              <a:rPr lang="en-US" altLang="zh-CN" sz="3200" dirty="0"/>
              <a:t>D. each side of the road</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sym typeface="Arial" panose="020B0604020202020204" pitchFamily="34" charset="0"/>
              </a:rPr>
              <a:t>(    ) 13. Second, we must _____________ before crossing the road.</a:t>
            </a:r>
          </a:p>
          <a:p>
            <a:pPr algn="l">
              <a:buFont typeface="Arial" panose="020B0604020202020204" pitchFamily="34" charset="0"/>
              <a:buNone/>
            </a:pPr>
            <a:r>
              <a:rPr lang="en-US" altLang="zh-CN" sz="3200" dirty="0">
                <a:sym typeface="Arial" panose="020B0604020202020204" pitchFamily="34" charset="0"/>
              </a:rPr>
              <a:t>A. stop and look both ways </a:t>
            </a:r>
            <a:r>
              <a:rPr lang="en-US" altLang="zh-CN" sz="3200" dirty="0" smtClean="0">
                <a:sym typeface="Arial" panose="020B0604020202020204" pitchFamily="34" charset="0"/>
              </a:rPr>
              <a:t>   B</a:t>
            </a:r>
            <a:r>
              <a:rPr lang="en-US" altLang="zh-CN" sz="3200" dirty="0">
                <a:sym typeface="Arial" panose="020B0604020202020204" pitchFamily="34" charset="0"/>
              </a:rPr>
              <a:t>. stop to talk   </a:t>
            </a:r>
          </a:p>
          <a:p>
            <a:pPr algn="l">
              <a:buFont typeface="Arial" panose="020B0604020202020204" pitchFamily="34" charset="0"/>
              <a:buNone/>
            </a:pPr>
            <a:r>
              <a:rPr lang="en-US" altLang="zh-CN" sz="3200" dirty="0">
                <a:sym typeface="Arial" panose="020B0604020202020204" pitchFamily="34" charset="0"/>
              </a:rPr>
              <a:t>C. be quiet 	    </a:t>
            </a:r>
            <a:r>
              <a:rPr lang="en-US" altLang="zh-CN" sz="3200" dirty="0" smtClean="0">
                <a:sym typeface="Arial" panose="020B0604020202020204" pitchFamily="34" charset="0"/>
              </a:rPr>
              <a:t>D</a:t>
            </a:r>
            <a:r>
              <a:rPr lang="en-US" altLang="zh-CN" sz="3200" dirty="0">
                <a:sym typeface="Arial" panose="020B0604020202020204" pitchFamily="34" charset="0"/>
              </a:rPr>
              <a:t>. listen to music</a:t>
            </a:r>
            <a:endParaRPr lang="en-US" altLang="zh-CN" sz="3200" dirty="0"/>
          </a:p>
          <a:p>
            <a:pPr algn="l">
              <a:buFont typeface="Arial" panose="020B0604020202020204" pitchFamily="34" charset="0"/>
              <a:buNone/>
            </a:pPr>
            <a:endParaRPr lang="en-US" altLang="zh-CN" sz="3200" dirty="0"/>
          </a:p>
        </p:txBody>
      </p:sp>
      <p:sp>
        <p:nvSpPr>
          <p:cNvPr id="96259" name="TextBox 13"/>
          <p:cNvSpPr txBox="1">
            <a:spLocks noChangeArrowheads="1"/>
          </p:cNvSpPr>
          <p:nvPr/>
        </p:nvSpPr>
        <p:spPr bwMode="auto">
          <a:xfrm>
            <a:off x="251962" y="1385887"/>
            <a:ext cx="2786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96260" name="TextBox 14"/>
          <p:cNvSpPr txBox="1">
            <a:spLocks noChangeArrowheads="1"/>
          </p:cNvSpPr>
          <p:nvPr/>
        </p:nvSpPr>
        <p:spPr bwMode="auto">
          <a:xfrm>
            <a:off x="251962" y="4194175"/>
            <a:ext cx="13541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
        <p:nvSpPr>
          <p:cNvPr id="96261" name="Text Box 21"/>
          <p:cNvSpPr txBox="1">
            <a:spLocks noChangeArrowheads="1"/>
          </p:cNvSpPr>
          <p:nvPr/>
        </p:nvSpPr>
        <p:spPr bwMode="auto">
          <a:xfrm>
            <a:off x="500063"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能 力 阶 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6259"/>
                                        </p:tgtEl>
                                        <p:attrNameLst>
                                          <p:attrName>style.visibility</p:attrName>
                                        </p:attrNameLst>
                                      </p:cBhvr>
                                      <p:to>
                                        <p:strVal val="visible"/>
                                      </p:to>
                                    </p:set>
                                    <p:animEffect transition="in" filter="blinds(horizontal)">
                                      <p:cBhvr>
                                        <p:cTn id="7" dur="500"/>
                                        <p:tgtEl>
                                          <p:spTgt spid="962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6260"/>
                                        </p:tgtEl>
                                        <p:attrNameLst>
                                          <p:attrName>style.visibility</p:attrName>
                                        </p:attrNameLst>
                                      </p:cBhvr>
                                      <p:to>
                                        <p:strVal val="visible"/>
                                      </p:to>
                                    </p:set>
                                    <p:animEffect transition="in" filter="blinds(horizontal)">
                                      <p:cBhvr>
                                        <p:cTn id="12" dur="500"/>
                                        <p:tgtEl>
                                          <p:spTgt spid="96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p:bldP spid="9626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7282" name="矩形 1"/>
          <p:cNvSpPr>
            <a:spLocks noChangeArrowheads="1"/>
          </p:cNvSpPr>
          <p:nvPr/>
        </p:nvSpPr>
        <p:spPr bwMode="auto">
          <a:xfrm>
            <a:off x="71437" y="838200"/>
            <a:ext cx="907256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14. We can</a:t>
            </a:r>
            <a:r>
              <a:rPr lang="en-US" altLang="zh-CN" sz="3200" dirty="0">
                <a:latin typeface="Calibri" panose="020F0502020204030204" pitchFamily="34" charset="0"/>
                <a:sym typeface="Arial" panose="020B0604020202020204" pitchFamily="34" charset="0"/>
              </a:rPr>
              <a:t>’</a:t>
            </a:r>
            <a:r>
              <a:rPr lang="en-US" altLang="zh-CN" sz="3200" dirty="0">
                <a:sym typeface="Arial" panose="020B0604020202020204" pitchFamily="34" charset="0"/>
              </a:rPr>
              <a:t>t ______________.</a:t>
            </a:r>
          </a:p>
          <a:p>
            <a:pPr algn="l">
              <a:buFont typeface="Arial" panose="020B0604020202020204" pitchFamily="34" charset="0"/>
              <a:buNone/>
            </a:pPr>
            <a:r>
              <a:rPr lang="en-US" altLang="zh-CN" sz="3200" dirty="0">
                <a:sym typeface="Arial" panose="020B0604020202020204" pitchFamily="34" charset="0"/>
              </a:rPr>
              <a:t>A. play in the street 		</a:t>
            </a:r>
          </a:p>
          <a:p>
            <a:pPr algn="l">
              <a:buFont typeface="Arial" panose="020B0604020202020204" pitchFamily="34" charset="0"/>
              <a:buNone/>
            </a:pPr>
            <a:r>
              <a:rPr lang="en-US" altLang="zh-CN" sz="3200" dirty="0">
                <a:sym typeface="Arial" panose="020B0604020202020204" pitchFamily="34" charset="0"/>
              </a:rPr>
              <a:t>B. look left, look right, and then look left again</a:t>
            </a:r>
          </a:p>
          <a:p>
            <a:pPr algn="l">
              <a:buFont typeface="Arial" panose="020B0604020202020204" pitchFamily="34" charset="0"/>
              <a:buNone/>
            </a:pPr>
            <a:r>
              <a:rPr lang="en-US" altLang="zh-CN" sz="3200" dirty="0">
                <a:sym typeface="Arial" panose="020B0604020202020204" pitchFamily="34" charset="0"/>
              </a:rPr>
              <a:t>C. help children, old people or blind people to cross the road 	</a:t>
            </a:r>
          </a:p>
          <a:p>
            <a:pPr algn="l">
              <a:buFont typeface="Arial" panose="020B0604020202020204" pitchFamily="34" charset="0"/>
              <a:buNone/>
            </a:pPr>
            <a:r>
              <a:rPr lang="en-US" altLang="zh-CN" sz="3200" dirty="0">
                <a:sym typeface="Arial" panose="020B0604020202020204" pitchFamily="34" charset="0"/>
              </a:rPr>
              <a:t>D. follow the traffic rules</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15. The underlined(</a:t>
            </a:r>
            <a:r>
              <a:rPr lang="zh-CN" altLang="en-US" sz="3200" dirty="0">
                <a:sym typeface="Arial" panose="020B0604020202020204" pitchFamily="34" charset="0"/>
              </a:rPr>
              <a:t>划线的</a:t>
            </a:r>
            <a:r>
              <a:rPr lang="en-US" altLang="zh-CN" sz="3200" dirty="0">
                <a:sym typeface="Arial" panose="020B0604020202020204" pitchFamily="34" charset="0"/>
              </a:rPr>
              <a:t>) word means ____________.</a:t>
            </a:r>
          </a:p>
          <a:p>
            <a:pPr algn="l">
              <a:buFont typeface="Arial" panose="020B0604020202020204" pitchFamily="34" charset="0"/>
              <a:buNone/>
            </a:pPr>
            <a:r>
              <a:rPr lang="en-US" altLang="zh-CN" sz="3200" dirty="0">
                <a:sym typeface="Arial" panose="020B0604020202020204" pitchFamily="34" charset="0"/>
              </a:rPr>
              <a:t>A. </a:t>
            </a:r>
            <a:r>
              <a:rPr lang="zh-CN" altLang="en-US" sz="3200" dirty="0">
                <a:sym typeface="Arial" panose="020B0604020202020204" pitchFamily="34" charset="0"/>
              </a:rPr>
              <a:t>清楚的，清晰的 		 </a:t>
            </a:r>
            <a:r>
              <a:rPr lang="en-US" altLang="zh-CN" sz="3200" dirty="0">
                <a:sym typeface="Arial" panose="020B0604020202020204" pitchFamily="34" charset="0"/>
              </a:rPr>
              <a:t>B. </a:t>
            </a:r>
            <a:r>
              <a:rPr lang="zh-CN" altLang="en-US" sz="3200" dirty="0">
                <a:sym typeface="Arial" panose="020B0604020202020204" pitchFamily="34" charset="0"/>
              </a:rPr>
              <a:t>健康的		</a:t>
            </a:r>
          </a:p>
          <a:p>
            <a:pPr algn="l">
              <a:buFont typeface="Arial" panose="020B0604020202020204" pitchFamily="34" charset="0"/>
              <a:buNone/>
            </a:pPr>
            <a:r>
              <a:rPr lang="en-US" altLang="zh-CN" sz="3200" dirty="0">
                <a:sym typeface="Arial" panose="020B0604020202020204" pitchFamily="34" charset="0"/>
              </a:rPr>
              <a:t>C. </a:t>
            </a:r>
            <a:r>
              <a:rPr lang="zh-CN" altLang="en-US" sz="3200" dirty="0">
                <a:sym typeface="Arial" panose="020B0604020202020204" pitchFamily="34" charset="0"/>
              </a:rPr>
              <a:t>畅通的	                          </a:t>
            </a:r>
            <a:r>
              <a:rPr lang="en-US" altLang="zh-CN" sz="3200" dirty="0">
                <a:sym typeface="Arial" panose="020B0604020202020204" pitchFamily="34" charset="0"/>
              </a:rPr>
              <a:t>D. </a:t>
            </a:r>
            <a:r>
              <a:rPr lang="zh-CN" altLang="en-US" sz="3200" dirty="0">
                <a:sym typeface="Arial" panose="020B0604020202020204" pitchFamily="34" charset="0"/>
              </a:rPr>
              <a:t>透明的</a:t>
            </a:r>
          </a:p>
        </p:txBody>
      </p:sp>
      <p:sp>
        <p:nvSpPr>
          <p:cNvPr id="97283" name="TextBox 13"/>
          <p:cNvSpPr txBox="1">
            <a:spLocks noChangeArrowheads="1"/>
          </p:cNvSpPr>
          <p:nvPr/>
        </p:nvSpPr>
        <p:spPr bwMode="auto">
          <a:xfrm>
            <a:off x="322262" y="1390650"/>
            <a:ext cx="2786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
        <p:nvSpPr>
          <p:cNvPr id="97284" name="TextBox 14"/>
          <p:cNvSpPr txBox="1">
            <a:spLocks noChangeArrowheads="1"/>
          </p:cNvSpPr>
          <p:nvPr/>
        </p:nvSpPr>
        <p:spPr bwMode="auto">
          <a:xfrm>
            <a:off x="322262" y="4775200"/>
            <a:ext cx="635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97285" name="Text Box 21"/>
          <p:cNvSpPr txBox="1">
            <a:spLocks noChangeArrowheads="1"/>
          </p:cNvSpPr>
          <p:nvPr/>
        </p:nvSpPr>
        <p:spPr bwMode="auto">
          <a:xfrm>
            <a:off x="381000" y="119062"/>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能 力 阶 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7283"/>
                                        </p:tgtEl>
                                        <p:attrNameLst>
                                          <p:attrName>style.visibility</p:attrName>
                                        </p:attrNameLst>
                                      </p:cBhvr>
                                      <p:to>
                                        <p:strVal val="visible"/>
                                      </p:to>
                                    </p:set>
                                    <p:animEffect transition="in" filter="blinds(horizontal)">
                                      <p:cBhvr>
                                        <p:cTn id="7" dur="500"/>
                                        <p:tgtEl>
                                          <p:spTgt spid="9728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7284"/>
                                        </p:tgtEl>
                                        <p:attrNameLst>
                                          <p:attrName>style.visibility</p:attrName>
                                        </p:attrNameLst>
                                      </p:cBhvr>
                                      <p:to>
                                        <p:strVal val="visible"/>
                                      </p:to>
                                    </p:set>
                                    <p:animEffect transition="in" filter="blinds(horizontal)">
                                      <p:cBhvr>
                                        <p:cTn id="12" dur="500"/>
                                        <p:tgtEl>
                                          <p:spTgt spid="97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p:bldP spid="9728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8306" name="矩形 1"/>
          <p:cNvSpPr>
            <a:spLocks noChangeArrowheads="1"/>
          </p:cNvSpPr>
          <p:nvPr/>
        </p:nvSpPr>
        <p:spPr bwMode="auto">
          <a:xfrm>
            <a:off x="0" y="350837"/>
            <a:ext cx="9144000"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二、重点词汇积累</a:t>
            </a:r>
            <a:r>
              <a:rPr lang="en-US" altLang="zh-CN" sz="3200" b="1" dirty="0"/>
              <a:t>(</a:t>
            </a:r>
            <a:r>
              <a:rPr lang="zh-CN" altLang="en-US" sz="3200" b="1" dirty="0"/>
              <a:t>从提供的阅读文章中找出以下短语</a:t>
            </a:r>
            <a:r>
              <a:rPr lang="en-US" altLang="zh-CN" sz="3200" b="1" dirty="0"/>
              <a:t>)</a:t>
            </a:r>
          </a:p>
          <a:p>
            <a:pPr algn="l">
              <a:buFont typeface="Arial" panose="020B0604020202020204" pitchFamily="34" charset="0"/>
              <a:buNone/>
            </a:pPr>
            <a:r>
              <a:rPr lang="en-US" altLang="zh-CN" sz="3200" dirty="0"/>
              <a:t>16. </a:t>
            </a:r>
            <a:r>
              <a:rPr lang="zh-CN" altLang="en-US" sz="3200" dirty="0"/>
              <a:t>成千上万的</a:t>
            </a:r>
            <a:r>
              <a:rPr lang="en-US" altLang="zh-CN" sz="3200" dirty="0"/>
              <a:t>______________________	 </a:t>
            </a:r>
          </a:p>
          <a:p>
            <a:pPr algn="l">
              <a:buFont typeface="Arial" panose="020B0604020202020204" pitchFamily="34" charset="0"/>
              <a:buNone/>
            </a:pPr>
            <a:r>
              <a:rPr lang="en-US" altLang="zh-CN" sz="3200" dirty="0"/>
              <a:t>17. </a:t>
            </a:r>
            <a:r>
              <a:rPr lang="zh-CN" altLang="en-US" sz="3200" dirty="0"/>
              <a:t>遵守交通规则</a:t>
            </a:r>
            <a:r>
              <a:rPr lang="en-US" altLang="zh-CN" sz="3200" dirty="0"/>
              <a:t>_______________________      </a:t>
            </a:r>
          </a:p>
          <a:p>
            <a:pPr algn="l">
              <a:buFont typeface="Arial" panose="020B0604020202020204" pitchFamily="34" charset="0"/>
              <a:buNone/>
            </a:pPr>
            <a:r>
              <a:rPr lang="en-US" altLang="zh-CN" sz="3200" dirty="0"/>
              <a:t>18. </a:t>
            </a:r>
            <a:r>
              <a:rPr lang="zh-CN" altLang="en-US" sz="3200" dirty="0"/>
              <a:t>过马路</a:t>
            </a:r>
            <a:r>
              <a:rPr lang="en-US" altLang="zh-CN" sz="3200" dirty="0"/>
              <a:t>______________________      	</a:t>
            </a:r>
          </a:p>
          <a:p>
            <a:pPr algn="l">
              <a:buFont typeface="Arial" panose="020B0604020202020204" pitchFamily="34" charset="0"/>
              <a:buNone/>
            </a:pPr>
            <a:r>
              <a:rPr lang="en-US" altLang="zh-CN" sz="3200" dirty="0"/>
              <a:t>19. </a:t>
            </a:r>
            <a:r>
              <a:rPr lang="zh-CN" altLang="en-US" sz="3200" dirty="0"/>
              <a:t>在街上</a:t>
            </a:r>
            <a:r>
              <a:rPr lang="en-US" altLang="zh-CN" sz="3200" dirty="0"/>
              <a:t>_____________________________</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b="1" dirty="0"/>
              <a:t>(</a:t>
            </a:r>
            <a:r>
              <a:rPr lang="zh-CN" altLang="en-US" sz="3200" b="1" dirty="0"/>
              <a:t>三</a:t>
            </a:r>
            <a:r>
              <a:rPr lang="en-US" altLang="zh-CN" sz="3200" b="1" dirty="0"/>
              <a:t>) </a:t>
            </a:r>
            <a:r>
              <a:rPr lang="zh-CN" altLang="en-US" sz="3200" b="1" dirty="0"/>
              <a:t>重点句型解析并造句。</a:t>
            </a:r>
          </a:p>
          <a:p>
            <a:pPr algn="l">
              <a:buFont typeface="Arial" panose="020B0604020202020204" pitchFamily="34" charset="0"/>
              <a:buNone/>
            </a:pPr>
            <a:r>
              <a:rPr lang="en-US" altLang="zh-CN" sz="3200" dirty="0"/>
              <a:t>we must stop and look both ways before crossing the road.</a:t>
            </a:r>
          </a:p>
          <a:p>
            <a:pPr algn="l">
              <a:buFont typeface="Arial" panose="020B0604020202020204" pitchFamily="34" charset="0"/>
              <a:buNone/>
            </a:pPr>
            <a:r>
              <a:rPr lang="zh-CN" altLang="en-US" sz="3200" dirty="0"/>
              <a:t>过马路前，我们必须要停下来看两边道路。</a:t>
            </a:r>
          </a:p>
          <a:p>
            <a:pPr algn="l">
              <a:buFont typeface="Arial" panose="020B0604020202020204" pitchFamily="34" charset="0"/>
              <a:buNone/>
            </a:pPr>
            <a:r>
              <a:rPr lang="zh-CN" altLang="en-US" sz="3200" dirty="0"/>
              <a:t>在睡觉前，我们必须要刷牙。</a:t>
            </a:r>
          </a:p>
          <a:p>
            <a:pPr algn="l">
              <a:buFont typeface="Arial" panose="020B0604020202020204" pitchFamily="34" charset="0"/>
              <a:buNone/>
            </a:pPr>
            <a:r>
              <a:rPr lang="en-US" altLang="zh-CN" sz="3200" dirty="0"/>
              <a:t>20. We must</a:t>
            </a:r>
            <a:r>
              <a:rPr lang="en-US" altLang="zh-CN" sz="3200" u="sng" dirty="0"/>
              <a:t>                        </a:t>
            </a:r>
            <a:r>
              <a:rPr lang="en-US" altLang="zh-CN" sz="3200" dirty="0"/>
              <a:t>before</a:t>
            </a:r>
            <a:r>
              <a:rPr lang="en-US" altLang="zh-CN" sz="3200" u="sng" dirty="0"/>
              <a:t>                        </a:t>
            </a:r>
            <a:r>
              <a:rPr lang="en-US" altLang="zh-CN" sz="3200" dirty="0"/>
              <a:t>. </a:t>
            </a:r>
          </a:p>
        </p:txBody>
      </p:sp>
      <p:sp>
        <p:nvSpPr>
          <p:cNvPr id="98307" name="TextBox 3"/>
          <p:cNvSpPr txBox="1">
            <a:spLocks noChangeArrowheads="1"/>
          </p:cNvSpPr>
          <p:nvPr/>
        </p:nvSpPr>
        <p:spPr bwMode="auto">
          <a:xfrm>
            <a:off x="3348038" y="1258887"/>
            <a:ext cx="4454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thousands of</a:t>
            </a:r>
          </a:p>
        </p:txBody>
      </p:sp>
      <p:sp>
        <p:nvSpPr>
          <p:cNvPr id="98308" name="TextBox 5"/>
          <p:cNvSpPr txBox="1">
            <a:spLocks noChangeArrowheads="1"/>
          </p:cNvSpPr>
          <p:nvPr/>
        </p:nvSpPr>
        <p:spPr bwMode="auto">
          <a:xfrm>
            <a:off x="3419475" y="1763712"/>
            <a:ext cx="4543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follow the traffic rules</a:t>
            </a:r>
          </a:p>
        </p:txBody>
      </p:sp>
      <p:sp>
        <p:nvSpPr>
          <p:cNvPr id="98309" name="TextBox 6"/>
          <p:cNvSpPr txBox="1">
            <a:spLocks noChangeArrowheads="1"/>
          </p:cNvSpPr>
          <p:nvPr/>
        </p:nvSpPr>
        <p:spPr bwMode="auto">
          <a:xfrm>
            <a:off x="3492500" y="2268537"/>
            <a:ext cx="4148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cross the road</a:t>
            </a:r>
          </a:p>
        </p:txBody>
      </p:sp>
      <p:sp>
        <p:nvSpPr>
          <p:cNvPr id="98310" name="TextBox 6"/>
          <p:cNvSpPr txBox="1">
            <a:spLocks noChangeArrowheads="1"/>
          </p:cNvSpPr>
          <p:nvPr/>
        </p:nvSpPr>
        <p:spPr bwMode="auto">
          <a:xfrm>
            <a:off x="2843213" y="2700337"/>
            <a:ext cx="52625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in the street</a:t>
            </a:r>
          </a:p>
        </p:txBody>
      </p:sp>
      <p:sp>
        <p:nvSpPr>
          <p:cNvPr id="98311" name="TextBox 6"/>
          <p:cNvSpPr txBox="1">
            <a:spLocks noChangeArrowheads="1"/>
          </p:cNvSpPr>
          <p:nvPr/>
        </p:nvSpPr>
        <p:spPr bwMode="auto">
          <a:xfrm>
            <a:off x="2555875" y="6156325"/>
            <a:ext cx="24765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brush teeth</a:t>
            </a:r>
          </a:p>
        </p:txBody>
      </p:sp>
      <p:sp>
        <p:nvSpPr>
          <p:cNvPr id="98312" name="TextBox 6"/>
          <p:cNvSpPr txBox="1">
            <a:spLocks noChangeArrowheads="1"/>
          </p:cNvSpPr>
          <p:nvPr/>
        </p:nvSpPr>
        <p:spPr bwMode="auto">
          <a:xfrm>
            <a:off x="6227763" y="6156325"/>
            <a:ext cx="30003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going to bed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blinds(horizontal)">
                                      <p:cBhvr>
                                        <p:cTn id="7" dur="500"/>
                                        <p:tgtEl>
                                          <p:spTgt spid="9830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8308"/>
                                        </p:tgtEl>
                                        <p:attrNameLst>
                                          <p:attrName>style.visibility</p:attrName>
                                        </p:attrNameLst>
                                      </p:cBhvr>
                                      <p:to>
                                        <p:strVal val="visible"/>
                                      </p:to>
                                    </p:set>
                                    <p:animEffect transition="in" filter="blinds(horizontal)">
                                      <p:cBhvr>
                                        <p:cTn id="12" dur="500"/>
                                        <p:tgtEl>
                                          <p:spTgt spid="9830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8309"/>
                                        </p:tgtEl>
                                        <p:attrNameLst>
                                          <p:attrName>style.visibility</p:attrName>
                                        </p:attrNameLst>
                                      </p:cBhvr>
                                      <p:to>
                                        <p:strVal val="visible"/>
                                      </p:to>
                                    </p:set>
                                    <p:animEffect transition="in" filter="blinds(horizontal)">
                                      <p:cBhvr>
                                        <p:cTn id="17" dur="500"/>
                                        <p:tgtEl>
                                          <p:spTgt spid="9830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8310"/>
                                        </p:tgtEl>
                                        <p:attrNameLst>
                                          <p:attrName>style.visibility</p:attrName>
                                        </p:attrNameLst>
                                      </p:cBhvr>
                                      <p:to>
                                        <p:strVal val="visible"/>
                                      </p:to>
                                    </p:set>
                                    <p:animEffect transition="in" filter="blinds(horizontal)">
                                      <p:cBhvr>
                                        <p:cTn id="22" dur="500"/>
                                        <p:tgtEl>
                                          <p:spTgt spid="983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8311"/>
                                        </p:tgtEl>
                                        <p:attrNameLst>
                                          <p:attrName>style.visibility</p:attrName>
                                        </p:attrNameLst>
                                      </p:cBhvr>
                                      <p:to>
                                        <p:strVal val="visible"/>
                                      </p:to>
                                    </p:set>
                                    <p:animEffect transition="in" filter="blinds(horizontal)">
                                      <p:cBhvr>
                                        <p:cTn id="27" dur="500"/>
                                        <p:tgtEl>
                                          <p:spTgt spid="983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8312"/>
                                        </p:tgtEl>
                                        <p:attrNameLst>
                                          <p:attrName>style.visibility</p:attrName>
                                        </p:attrNameLst>
                                      </p:cBhvr>
                                      <p:to>
                                        <p:strVal val="visible"/>
                                      </p:to>
                                    </p:set>
                                    <p:animEffect transition="in" filter="blinds(horizontal)">
                                      <p:cBhvr>
                                        <p:cTn id="32" dur="500"/>
                                        <p:tgtEl>
                                          <p:spTgt spid="98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p:bldP spid="98308" grpId="0"/>
      <p:bldP spid="98309" grpId="0"/>
      <p:bldP spid="98310" grpId="0"/>
      <p:bldP spid="98311" grpId="0"/>
      <p:bldP spid="9831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ext Box 21"/>
          <p:cNvSpPr txBox="1">
            <a:spLocks noChangeArrowheads="1"/>
          </p:cNvSpPr>
          <p:nvPr/>
        </p:nvSpPr>
        <p:spPr bwMode="auto">
          <a:xfrm>
            <a:off x="357188" y="381000"/>
            <a:ext cx="8418512" cy="710451"/>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4000" b="1" dirty="0">
                <a:latin typeface="楷体" panose="02010609060101010101" pitchFamily="49" charset="-122"/>
                <a:ea typeface="楷体" panose="02010609060101010101" pitchFamily="49" charset="-122"/>
                <a:sym typeface="宋体" panose="02010600030101010101" pitchFamily="2" charset="-122"/>
              </a:rPr>
              <a:t>学 习 重 点</a:t>
            </a:r>
          </a:p>
        </p:txBody>
      </p:sp>
      <p:sp>
        <p:nvSpPr>
          <p:cNvPr id="73731" name="Rectangle 1"/>
          <p:cNvSpPr>
            <a:spLocks noChangeArrowheads="1"/>
          </p:cNvSpPr>
          <p:nvPr/>
        </p:nvSpPr>
        <p:spPr bwMode="auto">
          <a:xfrm>
            <a:off x="215900" y="1766888"/>
            <a:ext cx="89154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l">
              <a:buFont typeface="Arial" panose="020B0604020202020204" pitchFamily="34" charset="0"/>
              <a:buNone/>
            </a:pPr>
            <a:r>
              <a:rPr lang="zh-CN" altLang="en-US" sz="3200" dirty="0"/>
              <a:t>单词</a:t>
            </a:r>
            <a:r>
              <a:rPr lang="en-US" altLang="zh-CN" sz="3200" dirty="0"/>
              <a:t>: dirty, kitchen, more, noisy, relax, read, terrible, feel, strict, remember, follow, luck, keep, hair, learn</a:t>
            </a:r>
          </a:p>
          <a:p>
            <a:pPr algn="l">
              <a:buFont typeface="Arial" panose="020B0604020202020204" pitchFamily="34" charset="0"/>
              <a:buNone/>
            </a:pPr>
            <a:endParaRPr lang="en-US" altLang="zh-CN" sz="3200" dirty="0"/>
          </a:p>
          <a:p>
            <a:pPr algn="l">
              <a:buFont typeface="Arial" panose="020B0604020202020204" pitchFamily="34" charset="0"/>
              <a:buNone/>
            </a:pPr>
            <a:r>
              <a:rPr lang="zh-CN" altLang="en-US" sz="3200" dirty="0"/>
              <a:t>短语</a:t>
            </a:r>
            <a:r>
              <a:rPr lang="en-US" altLang="zh-CN" sz="3200" dirty="0"/>
              <a:t>: make one’s bed, be strict with </a:t>
            </a:r>
            <a:r>
              <a:rPr lang="en-US" altLang="zh-CN" sz="3200" dirty="0" err="1"/>
              <a:t>sb</a:t>
            </a:r>
            <a:r>
              <a:rPr lang="en-US" altLang="zh-CN" sz="3200" dirty="0"/>
              <a:t>, follow the rules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Text Box 21"/>
          <p:cNvSpPr txBox="1">
            <a:spLocks noChangeArrowheads="1"/>
          </p:cNvSpPr>
          <p:nvPr/>
        </p:nvSpPr>
        <p:spPr bwMode="auto">
          <a:xfrm>
            <a:off x="357188" y="188912"/>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4755" name="矩形 2"/>
          <p:cNvSpPr>
            <a:spLocks noChangeArrowheads="1"/>
          </p:cNvSpPr>
          <p:nvPr/>
        </p:nvSpPr>
        <p:spPr bwMode="auto">
          <a:xfrm>
            <a:off x="539750" y="1286281"/>
            <a:ext cx="7620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zh-CN" altLang="en-US" sz="3200" dirty="0"/>
              <a:t>一、请根据中文意思写出下列单词。</a:t>
            </a:r>
          </a:p>
          <a:p>
            <a:pPr algn="l"/>
            <a:r>
              <a:rPr lang="en-US" altLang="zh-CN" sz="3200" dirty="0"/>
              <a:t>1. ________ adv. </a:t>
            </a:r>
            <a:r>
              <a:rPr lang="zh-CN" altLang="en-US" sz="3200" dirty="0"/>
              <a:t>脏的			</a:t>
            </a:r>
          </a:p>
          <a:p>
            <a:pPr algn="l"/>
            <a:r>
              <a:rPr lang="en-US" altLang="zh-CN" sz="3200" dirty="0"/>
              <a:t>2. _________ n. </a:t>
            </a:r>
            <a:r>
              <a:rPr lang="zh-CN" altLang="en-US" sz="3200" dirty="0"/>
              <a:t>厨房		</a:t>
            </a:r>
          </a:p>
          <a:p>
            <a:pPr algn="l"/>
            <a:r>
              <a:rPr lang="en-US" altLang="zh-CN" sz="3200" dirty="0"/>
              <a:t>3. ________ adj.&amp; pron. </a:t>
            </a:r>
            <a:r>
              <a:rPr lang="zh-CN" altLang="en-US" sz="3200" dirty="0"/>
              <a:t>更多</a:t>
            </a:r>
          </a:p>
          <a:p>
            <a:pPr algn="l"/>
            <a:r>
              <a:rPr lang="en-US" altLang="zh-CN" sz="3200" dirty="0"/>
              <a:t>4. </a:t>
            </a:r>
            <a:r>
              <a:rPr lang="en-US" altLang="zh-CN" sz="3200" dirty="0" smtClean="0"/>
              <a:t>________ adj</a:t>
            </a:r>
            <a:r>
              <a:rPr lang="en-US" altLang="zh-CN" sz="3200" dirty="0"/>
              <a:t>. </a:t>
            </a:r>
            <a:r>
              <a:rPr lang="zh-CN" altLang="en-US" sz="3200" dirty="0"/>
              <a:t>吵闹的		</a:t>
            </a:r>
          </a:p>
          <a:p>
            <a:pPr algn="l"/>
            <a:r>
              <a:rPr lang="en-US" altLang="zh-CN" sz="3200" dirty="0"/>
              <a:t>5. ________ v. </a:t>
            </a:r>
            <a:r>
              <a:rPr lang="zh-CN" altLang="en-US" sz="3200" dirty="0"/>
              <a:t>放松		</a:t>
            </a:r>
          </a:p>
          <a:p>
            <a:pPr algn="l"/>
            <a:r>
              <a:rPr lang="en-US" altLang="zh-CN" sz="3200" dirty="0"/>
              <a:t>6. ________ v. </a:t>
            </a:r>
            <a:r>
              <a:rPr lang="zh-CN" altLang="en-US" sz="3200" dirty="0"/>
              <a:t>阅读</a:t>
            </a:r>
          </a:p>
          <a:p>
            <a:pPr algn="l"/>
            <a:r>
              <a:rPr lang="en-US" altLang="zh-CN" sz="3200" dirty="0"/>
              <a:t>7</a:t>
            </a:r>
            <a:r>
              <a:rPr lang="en-US" altLang="zh-CN" sz="3200" dirty="0" smtClean="0"/>
              <a:t>._________ </a:t>
            </a:r>
            <a:r>
              <a:rPr lang="en-US" altLang="zh-CN" sz="3200" dirty="0"/>
              <a:t>adj. </a:t>
            </a:r>
            <a:r>
              <a:rPr lang="zh-CN" altLang="en-US" sz="3200" dirty="0"/>
              <a:t>可怕的	</a:t>
            </a:r>
          </a:p>
          <a:p>
            <a:pPr algn="l"/>
            <a:r>
              <a:rPr lang="en-US" altLang="zh-CN" sz="3200" dirty="0"/>
              <a:t>8. </a:t>
            </a:r>
            <a:r>
              <a:rPr lang="en-US" altLang="zh-CN" sz="3200" dirty="0" smtClean="0"/>
              <a:t>________ v</a:t>
            </a:r>
            <a:r>
              <a:rPr lang="en-US" altLang="zh-CN" sz="3200" dirty="0"/>
              <a:t>. </a:t>
            </a:r>
            <a:r>
              <a:rPr lang="zh-CN" altLang="en-US" sz="3200" dirty="0"/>
              <a:t>感受		</a:t>
            </a:r>
          </a:p>
          <a:p>
            <a:pPr algn="l"/>
            <a:r>
              <a:rPr lang="en-US" altLang="zh-CN" sz="3200" dirty="0"/>
              <a:t>9. </a:t>
            </a:r>
            <a:r>
              <a:rPr lang="en-US" altLang="zh-CN" sz="3200" dirty="0" smtClean="0"/>
              <a:t>________ adj</a:t>
            </a:r>
            <a:r>
              <a:rPr lang="en-US" altLang="zh-CN" sz="3200" dirty="0"/>
              <a:t>. </a:t>
            </a:r>
            <a:r>
              <a:rPr lang="zh-CN" altLang="en-US" sz="3200" dirty="0"/>
              <a:t>严格的</a:t>
            </a:r>
          </a:p>
        </p:txBody>
      </p:sp>
      <p:sp>
        <p:nvSpPr>
          <p:cNvPr id="74756" name="TextBox 10"/>
          <p:cNvSpPr txBox="1">
            <a:spLocks noChangeArrowheads="1"/>
          </p:cNvSpPr>
          <p:nvPr/>
        </p:nvSpPr>
        <p:spPr bwMode="auto">
          <a:xfrm>
            <a:off x="1295400" y="2199093"/>
            <a:ext cx="16843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kitchen</a:t>
            </a:r>
          </a:p>
        </p:txBody>
      </p:sp>
      <p:sp>
        <p:nvSpPr>
          <p:cNvPr id="74757" name="TextBox 11"/>
          <p:cNvSpPr txBox="1">
            <a:spLocks noChangeArrowheads="1"/>
          </p:cNvSpPr>
          <p:nvPr/>
        </p:nvSpPr>
        <p:spPr bwMode="auto">
          <a:xfrm>
            <a:off x="1366838" y="3207156"/>
            <a:ext cx="1762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noisy</a:t>
            </a:r>
          </a:p>
        </p:txBody>
      </p:sp>
      <p:sp>
        <p:nvSpPr>
          <p:cNvPr id="74758" name="TextBox 12"/>
          <p:cNvSpPr txBox="1">
            <a:spLocks noChangeArrowheads="1"/>
          </p:cNvSpPr>
          <p:nvPr/>
        </p:nvSpPr>
        <p:spPr bwMode="auto">
          <a:xfrm>
            <a:off x="1366838" y="2703918"/>
            <a:ext cx="167798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more</a:t>
            </a:r>
          </a:p>
        </p:txBody>
      </p:sp>
      <p:sp>
        <p:nvSpPr>
          <p:cNvPr id="74759" name="TextBox 13"/>
          <p:cNvSpPr txBox="1">
            <a:spLocks noChangeArrowheads="1"/>
          </p:cNvSpPr>
          <p:nvPr/>
        </p:nvSpPr>
        <p:spPr bwMode="auto">
          <a:xfrm>
            <a:off x="1293813" y="3711981"/>
            <a:ext cx="2286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relax</a:t>
            </a:r>
          </a:p>
        </p:txBody>
      </p:sp>
      <p:sp>
        <p:nvSpPr>
          <p:cNvPr id="74760" name="TextBox 14"/>
          <p:cNvSpPr txBox="1">
            <a:spLocks noChangeArrowheads="1"/>
          </p:cNvSpPr>
          <p:nvPr/>
        </p:nvSpPr>
        <p:spPr bwMode="auto">
          <a:xfrm>
            <a:off x="1366838" y="1767293"/>
            <a:ext cx="16335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dirty</a:t>
            </a:r>
          </a:p>
        </p:txBody>
      </p:sp>
      <p:sp>
        <p:nvSpPr>
          <p:cNvPr id="74761" name="TextBox 9"/>
          <p:cNvSpPr txBox="1">
            <a:spLocks noChangeArrowheads="1"/>
          </p:cNvSpPr>
          <p:nvPr/>
        </p:nvSpPr>
        <p:spPr bwMode="auto">
          <a:xfrm>
            <a:off x="1150938" y="4647018"/>
            <a:ext cx="17557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terrible	</a:t>
            </a:r>
          </a:p>
        </p:txBody>
      </p:sp>
      <p:sp>
        <p:nvSpPr>
          <p:cNvPr id="74762" name="TextBox 10"/>
          <p:cNvSpPr txBox="1">
            <a:spLocks noChangeArrowheads="1"/>
          </p:cNvSpPr>
          <p:nvPr/>
        </p:nvSpPr>
        <p:spPr bwMode="auto">
          <a:xfrm>
            <a:off x="1222375" y="5078818"/>
            <a:ext cx="16843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feel</a:t>
            </a:r>
          </a:p>
        </p:txBody>
      </p:sp>
      <p:sp>
        <p:nvSpPr>
          <p:cNvPr id="74763" name="TextBox 12"/>
          <p:cNvSpPr txBox="1">
            <a:spLocks noChangeArrowheads="1"/>
          </p:cNvSpPr>
          <p:nvPr/>
        </p:nvSpPr>
        <p:spPr bwMode="auto">
          <a:xfrm>
            <a:off x="1079500" y="5655081"/>
            <a:ext cx="12858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strict</a:t>
            </a:r>
          </a:p>
        </p:txBody>
      </p:sp>
      <p:sp>
        <p:nvSpPr>
          <p:cNvPr id="74764" name="TextBox 14"/>
          <p:cNvSpPr txBox="1">
            <a:spLocks noChangeArrowheads="1"/>
          </p:cNvSpPr>
          <p:nvPr/>
        </p:nvSpPr>
        <p:spPr bwMode="auto">
          <a:xfrm>
            <a:off x="1408113" y="4210456"/>
            <a:ext cx="16335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60"/>
                                        </p:tgtEl>
                                        <p:attrNameLst>
                                          <p:attrName>style.visibility</p:attrName>
                                        </p:attrNameLst>
                                      </p:cBhvr>
                                      <p:to>
                                        <p:strVal val="visible"/>
                                      </p:to>
                                    </p:set>
                                    <p:animEffect transition="in" filter="blinds(horizontal)">
                                      <p:cBhvr>
                                        <p:cTn id="7" dur="500"/>
                                        <p:tgtEl>
                                          <p:spTgt spid="7476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linds(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8"/>
                                        </p:tgtEl>
                                        <p:attrNameLst>
                                          <p:attrName>style.visibility</p:attrName>
                                        </p:attrNameLst>
                                      </p:cBhvr>
                                      <p:to>
                                        <p:strVal val="visible"/>
                                      </p:to>
                                    </p:set>
                                    <p:animEffect transition="in" filter="blinds(horizontal)">
                                      <p:cBhvr>
                                        <p:cTn id="17" dur="500"/>
                                        <p:tgtEl>
                                          <p:spTgt spid="7475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4757"/>
                                        </p:tgtEl>
                                        <p:attrNameLst>
                                          <p:attrName>style.visibility</p:attrName>
                                        </p:attrNameLst>
                                      </p:cBhvr>
                                      <p:to>
                                        <p:strVal val="visible"/>
                                      </p:to>
                                    </p:set>
                                    <p:animEffect transition="in" filter="blinds(horizontal)">
                                      <p:cBhvr>
                                        <p:cTn id="22" dur="500"/>
                                        <p:tgtEl>
                                          <p:spTgt spid="7475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4759"/>
                                        </p:tgtEl>
                                        <p:attrNameLst>
                                          <p:attrName>style.visibility</p:attrName>
                                        </p:attrNameLst>
                                      </p:cBhvr>
                                      <p:to>
                                        <p:strVal val="visible"/>
                                      </p:to>
                                    </p:set>
                                    <p:animEffect transition="in" filter="blinds(horizontal)">
                                      <p:cBhvr>
                                        <p:cTn id="27" dur="500"/>
                                        <p:tgtEl>
                                          <p:spTgt spid="7475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4764"/>
                                        </p:tgtEl>
                                        <p:attrNameLst>
                                          <p:attrName>style.visibility</p:attrName>
                                        </p:attrNameLst>
                                      </p:cBhvr>
                                      <p:to>
                                        <p:strVal val="visible"/>
                                      </p:to>
                                    </p:set>
                                    <p:animEffect transition="in" filter="blinds(horizontal)">
                                      <p:cBhvr>
                                        <p:cTn id="32" dur="500"/>
                                        <p:tgtEl>
                                          <p:spTgt spid="7476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4761"/>
                                        </p:tgtEl>
                                        <p:attrNameLst>
                                          <p:attrName>style.visibility</p:attrName>
                                        </p:attrNameLst>
                                      </p:cBhvr>
                                      <p:to>
                                        <p:strVal val="visible"/>
                                      </p:to>
                                    </p:set>
                                    <p:animEffect transition="in" filter="blinds(horizontal)">
                                      <p:cBhvr>
                                        <p:cTn id="37" dur="500"/>
                                        <p:tgtEl>
                                          <p:spTgt spid="7476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4762"/>
                                        </p:tgtEl>
                                        <p:attrNameLst>
                                          <p:attrName>style.visibility</p:attrName>
                                        </p:attrNameLst>
                                      </p:cBhvr>
                                      <p:to>
                                        <p:strVal val="visible"/>
                                      </p:to>
                                    </p:set>
                                    <p:animEffect transition="in" filter="blinds(horizontal)">
                                      <p:cBhvr>
                                        <p:cTn id="42" dur="500"/>
                                        <p:tgtEl>
                                          <p:spTgt spid="7476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4763"/>
                                        </p:tgtEl>
                                        <p:attrNameLst>
                                          <p:attrName>style.visibility</p:attrName>
                                        </p:attrNameLst>
                                      </p:cBhvr>
                                      <p:to>
                                        <p:strVal val="visible"/>
                                      </p:to>
                                    </p:set>
                                    <p:animEffect transition="in" filter="blinds(horizontal)">
                                      <p:cBhvr>
                                        <p:cTn id="47" dur="500"/>
                                        <p:tgtEl>
                                          <p:spTgt spid="74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P spid="74757" grpId="0"/>
      <p:bldP spid="74758" grpId="0"/>
      <p:bldP spid="74759" grpId="0"/>
      <p:bldP spid="74760" grpId="0"/>
      <p:bldP spid="74761" grpId="0"/>
      <p:bldP spid="74762" grpId="0"/>
      <p:bldP spid="74763" grpId="0"/>
      <p:bldP spid="7476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6" name="Text Box 21"/>
          <p:cNvSpPr txBox="1">
            <a:spLocks noChangeArrowheads="1"/>
          </p:cNvSpPr>
          <p:nvPr/>
        </p:nvSpPr>
        <p:spPr bwMode="auto">
          <a:xfrm>
            <a:off x="357188" y="466725"/>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7827" name="矩形 2"/>
          <p:cNvSpPr>
            <a:spLocks noChangeArrowheads="1"/>
          </p:cNvSpPr>
          <p:nvPr/>
        </p:nvSpPr>
        <p:spPr bwMode="auto">
          <a:xfrm>
            <a:off x="451644" y="1466056"/>
            <a:ext cx="82296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altLang="zh-CN" sz="3200" dirty="0"/>
              <a:t>10. </a:t>
            </a:r>
            <a:r>
              <a:rPr lang="en-US" altLang="zh-CN" sz="3200" u="sng" dirty="0"/>
              <a:t>                </a:t>
            </a:r>
            <a:r>
              <a:rPr lang="en-US" altLang="zh-CN" sz="3200" dirty="0"/>
              <a:t>v. </a:t>
            </a:r>
            <a:r>
              <a:rPr lang="zh-CN" altLang="en-US" sz="3200" dirty="0"/>
              <a:t>记住			</a:t>
            </a:r>
          </a:p>
          <a:p>
            <a:pPr algn="l"/>
            <a:r>
              <a:rPr lang="en-US" altLang="zh-CN" sz="3200" dirty="0"/>
              <a:t>11. </a:t>
            </a:r>
            <a:r>
              <a:rPr lang="en-US" altLang="zh-CN" sz="3200" u="sng" dirty="0"/>
              <a:t>                </a:t>
            </a:r>
            <a:r>
              <a:rPr lang="en-US" altLang="zh-CN" sz="3200" dirty="0"/>
              <a:t>v. </a:t>
            </a:r>
            <a:r>
              <a:rPr lang="zh-CN" altLang="en-US" sz="3200" dirty="0"/>
              <a:t>遵循		</a:t>
            </a:r>
          </a:p>
          <a:p>
            <a:pPr algn="l"/>
            <a:r>
              <a:rPr lang="en-US" altLang="zh-CN" sz="3200" dirty="0"/>
              <a:t>12. </a:t>
            </a:r>
            <a:r>
              <a:rPr lang="en-US" altLang="zh-CN" sz="3200" u="sng" dirty="0"/>
              <a:t>               </a:t>
            </a:r>
            <a:r>
              <a:rPr lang="en-US" altLang="zh-CN" sz="3200" dirty="0"/>
              <a:t>n. </a:t>
            </a:r>
            <a:r>
              <a:rPr lang="zh-CN" altLang="en-US" sz="3200" dirty="0"/>
              <a:t>幸运</a:t>
            </a:r>
          </a:p>
          <a:p>
            <a:pPr algn="l"/>
            <a:r>
              <a:rPr lang="en-US" altLang="zh-CN" sz="3200" dirty="0"/>
              <a:t>13.</a:t>
            </a:r>
            <a:r>
              <a:rPr lang="en-US" altLang="zh-CN" sz="3200" u="sng" dirty="0"/>
              <a:t>                 </a:t>
            </a:r>
            <a:r>
              <a:rPr lang="en-US" altLang="zh-CN" sz="3200" dirty="0"/>
              <a:t>v. </a:t>
            </a:r>
            <a:r>
              <a:rPr lang="zh-CN" altLang="en-US" sz="3200" dirty="0"/>
              <a:t>保持			</a:t>
            </a:r>
          </a:p>
          <a:p>
            <a:pPr algn="l"/>
            <a:r>
              <a:rPr lang="en-US" altLang="zh-CN" sz="3200" dirty="0"/>
              <a:t>14.</a:t>
            </a:r>
            <a:r>
              <a:rPr lang="en-US" altLang="zh-CN" sz="3200" u="sng" dirty="0"/>
              <a:t>               </a:t>
            </a:r>
            <a:r>
              <a:rPr lang="en-US" altLang="zh-CN" sz="3200" dirty="0"/>
              <a:t>n. </a:t>
            </a:r>
            <a:r>
              <a:rPr lang="zh-CN" altLang="en-US" sz="3200" dirty="0"/>
              <a:t>头发		</a:t>
            </a:r>
          </a:p>
          <a:p>
            <a:pPr algn="l"/>
            <a:r>
              <a:rPr lang="en-US" altLang="zh-CN" sz="3200" dirty="0"/>
              <a:t>15. </a:t>
            </a:r>
            <a:r>
              <a:rPr lang="en-US" altLang="zh-CN" sz="3200" u="sng" dirty="0"/>
              <a:t>              </a:t>
            </a:r>
            <a:r>
              <a:rPr lang="en-US" altLang="zh-CN" sz="3200" dirty="0"/>
              <a:t> v. </a:t>
            </a:r>
            <a:r>
              <a:rPr lang="zh-CN" altLang="en-US" sz="3200" dirty="0"/>
              <a:t>学习</a:t>
            </a:r>
          </a:p>
        </p:txBody>
      </p:sp>
      <p:sp>
        <p:nvSpPr>
          <p:cNvPr id="77828" name="TextBox 9"/>
          <p:cNvSpPr txBox="1">
            <a:spLocks noChangeArrowheads="1"/>
          </p:cNvSpPr>
          <p:nvPr/>
        </p:nvSpPr>
        <p:spPr bwMode="auto">
          <a:xfrm>
            <a:off x="1239044" y="2035968"/>
            <a:ext cx="1571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follow</a:t>
            </a:r>
          </a:p>
        </p:txBody>
      </p:sp>
      <p:sp>
        <p:nvSpPr>
          <p:cNvPr id="77829" name="TextBox 10"/>
          <p:cNvSpPr txBox="1">
            <a:spLocks noChangeArrowheads="1"/>
          </p:cNvSpPr>
          <p:nvPr/>
        </p:nvSpPr>
        <p:spPr bwMode="auto">
          <a:xfrm>
            <a:off x="1451769" y="2536031"/>
            <a:ext cx="16843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luck</a:t>
            </a:r>
          </a:p>
        </p:txBody>
      </p:sp>
      <p:sp>
        <p:nvSpPr>
          <p:cNvPr id="77830" name="TextBox 11"/>
          <p:cNvSpPr txBox="1">
            <a:spLocks noChangeArrowheads="1"/>
          </p:cNvSpPr>
          <p:nvPr/>
        </p:nvSpPr>
        <p:spPr bwMode="auto">
          <a:xfrm>
            <a:off x="1453357" y="3464718"/>
            <a:ext cx="1762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hair</a:t>
            </a:r>
          </a:p>
        </p:txBody>
      </p:sp>
      <p:sp>
        <p:nvSpPr>
          <p:cNvPr id="77831" name="TextBox 12"/>
          <p:cNvSpPr txBox="1">
            <a:spLocks noChangeArrowheads="1"/>
          </p:cNvSpPr>
          <p:nvPr/>
        </p:nvSpPr>
        <p:spPr bwMode="auto">
          <a:xfrm>
            <a:off x="1381919" y="3036093"/>
            <a:ext cx="16779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keep</a:t>
            </a:r>
          </a:p>
        </p:txBody>
      </p:sp>
      <p:sp>
        <p:nvSpPr>
          <p:cNvPr id="77832" name="TextBox 14"/>
          <p:cNvSpPr txBox="1">
            <a:spLocks noChangeArrowheads="1"/>
          </p:cNvSpPr>
          <p:nvPr/>
        </p:nvSpPr>
        <p:spPr bwMode="auto">
          <a:xfrm>
            <a:off x="1042194" y="1445418"/>
            <a:ext cx="2217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remember</a:t>
            </a:r>
          </a:p>
        </p:txBody>
      </p:sp>
      <p:sp>
        <p:nvSpPr>
          <p:cNvPr id="77833" name="TextBox 14"/>
          <p:cNvSpPr txBox="1">
            <a:spLocks noChangeArrowheads="1"/>
          </p:cNvSpPr>
          <p:nvPr/>
        </p:nvSpPr>
        <p:spPr bwMode="auto">
          <a:xfrm>
            <a:off x="1278732" y="3891756"/>
            <a:ext cx="16335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learn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32"/>
                                        </p:tgtEl>
                                        <p:attrNameLst>
                                          <p:attrName>style.visibility</p:attrName>
                                        </p:attrNameLst>
                                      </p:cBhvr>
                                      <p:to>
                                        <p:strVal val="visible"/>
                                      </p:to>
                                    </p:set>
                                    <p:animEffect transition="in" filter="blinds(horizontal)">
                                      <p:cBhvr>
                                        <p:cTn id="7" dur="500"/>
                                        <p:tgtEl>
                                          <p:spTgt spid="7783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blinds(horizontal)">
                                      <p:cBhvr>
                                        <p:cTn id="12" dur="500"/>
                                        <p:tgtEl>
                                          <p:spTgt spid="778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29"/>
                                        </p:tgtEl>
                                        <p:attrNameLst>
                                          <p:attrName>style.visibility</p:attrName>
                                        </p:attrNameLst>
                                      </p:cBhvr>
                                      <p:to>
                                        <p:strVal val="visible"/>
                                      </p:to>
                                    </p:set>
                                    <p:animEffect transition="in" filter="blinds(horizontal)">
                                      <p:cBhvr>
                                        <p:cTn id="17" dur="500"/>
                                        <p:tgtEl>
                                          <p:spTgt spid="7782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7831"/>
                                        </p:tgtEl>
                                        <p:attrNameLst>
                                          <p:attrName>style.visibility</p:attrName>
                                        </p:attrNameLst>
                                      </p:cBhvr>
                                      <p:to>
                                        <p:strVal val="visible"/>
                                      </p:to>
                                    </p:set>
                                    <p:animEffect transition="in" filter="blinds(horizontal)">
                                      <p:cBhvr>
                                        <p:cTn id="22" dur="500"/>
                                        <p:tgtEl>
                                          <p:spTgt spid="778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7830"/>
                                        </p:tgtEl>
                                        <p:attrNameLst>
                                          <p:attrName>style.visibility</p:attrName>
                                        </p:attrNameLst>
                                      </p:cBhvr>
                                      <p:to>
                                        <p:strVal val="visible"/>
                                      </p:to>
                                    </p:set>
                                    <p:animEffect transition="in" filter="blinds(horizontal)">
                                      <p:cBhvr>
                                        <p:cTn id="27" dur="500"/>
                                        <p:tgtEl>
                                          <p:spTgt spid="7783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7833"/>
                                        </p:tgtEl>
                                        <p:attrNameLst>
                                          <p:attrName>style.visibility</p:attrName>
                                        </p:attrNameLst>
                                      </p:cBhvr>
                                      <p:to>
                                        <p:strVal val="visible"/>
                                      </p:to>
                                    </p:set>
                                    <p:animEffect transition="in" filter="blinds(horizontal)">
                                      <p:cBhvr>
                                        <p:cTn id="32" dur="500"/>
                                        <p:tgtEl>
                                          <p:spTgt spid="778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P spid="77829" grpId="0"/>
      <p:bldP spid="77830" grpId="0"/>
      <p:bldP spid="77831" grpId="0"/>
      <p:bldP spid="77832" grpId="0"/>
      <p:bldP spid="7783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4" name="Text Box 21"/>
          <p:cNvSpPr txBox="1">
            <a:spLocks noChangeArrowheads="1"/>
          </p:cNvSpPr>
          <p:nvPr/>
        </p:nvSpPr>
        <p:spPr bwMode="auto">
          <a:xfrm>
            <a:off x="357188" y="428625"/>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9875" name="矩形 2"/>
          <p:cNvSpPr>
            <a:spLocks noChangeArrowheads="1"/>
          </p:cNvSpPr>
          <p:nvPr/>
        </p:nvSpPr>
        <p:spPr bwMode="auto">
          <a:xfrm>
            <a:off x="22865" y="1552575"/>
            <a:ext cx="9144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二、请认真阅读课本，找出以下短语。</a:t>
            </a:r>
          </a:p>
          <a:p>
            <a:pPr algn="l">
              <a:buFont typeface="Arial" panose="020B0604020202020204" pitchFamily="34" charset="0"/>
              <a:buNone/>
            </a:pPr>
            <a:r>
              <a:rPr lang="en-US" altLang="zh-CN" sz="3200" dirty="0"/>
              <a:t>16. </a:t>
            </a:r>
            <a:r>
              <a:rPr lang="zh-CN" altLang="en-US" sz="3200" dirty="0"/>
              <a:t>铺床</a:t>
            </a:r>
            <a:r>
              <a:rPr lang="en-US" altLang="zh-CN" sz="3200" dirty="0"/>
              <a:t>____________________       	</a:t>
            </a:r>
          </a:p>
          <a:p>
            <a:pPr algn="l">
              <a:buFont typeface="Arial" panose="020B0604020202020204" pitchFamily="34" charset="0"/>
              <a:buNone/>
            </a:pPr>
            <a:r>
              <a:rPr lang="en-US" altLang="zh-CN" sz="3200" dirty="0"/>
              <a:t>17. </a:t>
            </a:r>
            <a:r>
              <a:rPr lang="zh-CN" altLang="en-US" sz="3200" dirty="0"/>
              <a:t>对某人要求严格</a:t>
            </a:r>
            <a:r>
              <a:rPr lang="en-US" altLang="zh-CN" sz="3200" dirty="0">
                <a:sym typeface="Arial" panose="020B0604020202020204" pitchFamily="34" charset="0"/>
              </a:rPr>
              <a:t>____________________</a:t>
            </a:r>
            <a:r>
              <a:rPr lang="en-US" altLang="zh-CN" sz="3200" dirty="0"/>
              <a:t>                         </a:t>
            </a:r>
          </a:p>
          <a:p>
            <a:pPr algn="l">
              <a:buFont typeface="Arial" panose="020B0604020202020204" pitchFamily="34" charset="0"/>
              <a:buNone/>
            </a:pPr>
            <a:r>
              <a:rPr lang="en-US" altLang="zh-CN" sz="3200" dirty="0"/>
              <a:t>18. </a:t>
            </a:r>
            <a:r>
              <a:rPr lang="zh-CN" altLang="en-US" sz="3200" dirty="0"/>
              <a:t>遵守规则</a:t>
            </a:r>
            <a:r>
              <a:rPr lang="en-US" altLang="zh-CN" sz="3200" dirty="0">
                <a:sym typeface="Arial" panose="020B0604020202020204" pitchFamily="34" charset="0"/>
              </a:rPr>
              <a:t>____________________</a:t>
            </a:r>
            <a:r>
              <a:rPr lang="en-US" altLang="zh-CN" sz="3200" dirty="0"/>
              <a:t>            	</a:t>
            </a:r>
          </a:p>
          <a:p>
            <a:pPr algn="l">
              <a:buFont typeface="Arial" panose="020B0604020202020204" pitchFamily="34" charset="0"/>
              <a:buNone/>
            </a:pPr>
            <a:r>
              <a:rPr lang="en-US" altLang="zh-CN" sz="3200" dirty="0"/>
              <a:t>19. </a:t>
            </a:r>
            <a:r>
              <a:rPr lang="zh-CN" altLang="en-US" sz="3200" dirty="0"/>
              <a:t>好运</a:t>
            </a:r>
            <a:r>
              <a:rPr lang="en-US" altLang="zh-CN" sz="3200" dirty="0" smtClean="0">
                <a:sym typeface="Arial" panose="020B0604020202020204" pitchFamily="34" charset="0"/>
              </a:rPr>
              <a:t>________________</a:t>
            </a:r>
            <a:r>
              <a:rPr lang="en-US" altLang="zh-CN" sz="3200" dirty="0" smtClean="0"/>
              <a:t>                                  </a:t>
            </a:r>
            <a:endParaRPr lang="en-US" altLang="zh-CN" sz="3200" dirty="0"/>
          </a:p>
          <a:p>
            <a:pPr algn="l">
              <a:buFont typeface="Arial" panose="020B0604020202020204" pitchFamily="34" charset="0"/>
              <a:buNone/>
            </a:pPr>
            <a:r>
              <a:rPr lang="en-US" altLang="zh-CN" sz="3200" dirty="0"/>
              <a:t>20. </a:t>
            </a:r>
            <a:r>
              <a:rPr lang="zh-CN" altLang="en-US" sz="3200" dirty="0"/>
              <a:t>太多</a:t>
            </a:r>
            <a:r>
              <a:rPr lang="en-US" altLang="zh-CN" sz="3200" dirty="0" smtClean="0">
                <a:sym typeface="Arial" panose="020B0604020202020204" pitchFamily="34" charset="0"/>
              </a:rPr>
              <a:t>_________________</a:t>
            </a:r>
            <a:r>
              <a:rPr lang="en-US" altLang="zh-CN" sz="3200" dirty="0" smtClean="0"/>
              <a:t>                    </a:t>
            </a:r>
            <a:endParaRPr lang="en-US" altLang="zh-CN" sz="3200" dirty="0"/>
          </a:p>
          <a:p>
            <a:pPr algn="l">
              <a:buFont typeface="Arial" panose="020B0604020202020204" pitchFamily="34" charset="0"/>
              <a:buNone/>
            </a:pPr>
            <a:r>
              <a:rPr lang="en-US" altLang="zh-CN" sz="3200" dirty="0"/>
              <a:t>21. </a:t>
            </a:r>
            <a:r>
              <a:rPr lang="zh-CN" altLang="en-US" sz="3200" dirty="0"/>
              <a:t>学习做某事</a:t>
            </a:r>
            <a:r>
              <a:rPr lang="en-US" altLang="zh-CN" sz="3200" dirty="0" smtClean="0">
                <a:sym typeface="Arial" panose="020B0604020202020204" pitchFamily="34" charset="0"/>
              </a:rPr>
              <a:t>_______________</a:t>
            </a:r>
            <a:r>
              <a:rPr lang="en-US" altLang="zh-CN" sz="3200" dirty="0" smtClean="0"/>
              <a:t>                            </a:t>
            </a:r>
            <a:endParaRPr lang="en-US" altLang="zh-CN" sz="3200" dirty="0"/>
          </a:p>
        </p:txBody>
      </p:sp>
      <p:sp>
        <p:nvSpPr>
          <p:cNvPr id="79876" name="TextBox 11"/>
          <p:cNvSpPr txBox="1">
            <a:spLocks noChangeArrowheads="1"/>
          </p:cNvSpPr>
          <p:nvPr/>
        </p:nvSpPr>
        <p:spPr bwMode="auto">
          <a:xfrm>
            <a:off x="2002478" y="1962150"/>
            <a:ext cx="3429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make one's bed</a:t>
            </a:r>
          </a:p>
        </p:txBody>
      </p:sp>
      <p:sp>
        <p:nvSpPr>
          <p:cNvPr id="79877" name="TextBox 13"/>
          <p:cNvSpPr txBox="1">
            <a:spLocks noChangeArrowheads="1"/>
          </p:cNvSpPr>
          <p:nvPr/>
        </p:nvSpPr>
        <p:spPr bwMode="auto">
          <a:xfrm>
            <a:off x="3874140" y="2466975"/>
            <a:ext cx="4397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be strict with sb.</a:t>
            </a:r>
          </a:p>
        </p:txBody>
      </p:sp>
      <p:sp>
        <p:nvSpPr>
          <p:cNvPr id="79878" name="TextBox 14"/>
          <p:cNvSpPr txBox="1">
            <a:spLocks noChangeArrowheads="1"/>
          </p:cNvSpPr>
          <p:nvPr/>
        </p:nvSpPr>
        <p:spPr bwMode="auto">
          <a:xfrm>
            <a:off x="3513778" y="2970213"/>
            <a:ext cx="41005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follow the rules</a:t>
            </a:r>
          </a:p>
        </p:txBody>
      </p:sp>
      <p:sp>
        <p:nvSpPr>
          <p:cNvPr id="79879" name="TextBox 15"/>
          <p:cNvSpPr txBox="1">
            <a:spLocks noChangeArrowheads="1"/>
          </p:cNvSpPr>
          <p:nvPr/>
        </p:nvSpPr>
        <p:spPr bwMode="auto">
          <a:xfrm>
            <a:off x="2723203" y="3475038"/>
            <a:ext cx="35512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good luck</a:t>
            </a:r>
          </a:p>
        </p:txBody>
      </p:sp>
      <p:sp>
        <p:nvSpPr>
          <p:cNvPr id="79880" name="TextBox 16"/>
          <p:cNvSpPr txBox="1">
            <a:spLocks noChangeArrowheads="1"/>
          </p:cNvSpPr>
          <p:nvPr/>
        </p:nvSpPr>
        <p:spPr bwMode="auto">
          <a:xfrm>
            <a:off x="2004065" y="3990975"/>
            <a:ext cx="3778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too many</a:t>
            </a:r>
          </a:p>
        </p:txBody>
      </p:sp>
      <p:sp>
        <p:nvSpPr>
          <p:cNvPr id="79881" name="TextBox 16"/>
          <p:cNvSpPr txBox="1">
            <a:spLocks noChangeArrowheads="1"/>
          </p:cNvSpPr>
          <p:nvPr/>
        </p:nvSpPr>
        <p:spPr bwMode="auto">
          <a:xfrm>
            <a:off x="3010540" y="4410075"/>
            <a:ext cx="3778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learn to do </a:t>
            </a:r>
            <a:r>
              <a:rPr lang="en-US" altLang="en-US" sz="3200" b="1" dirty="0" err="1">
                <a:solidFill>
                  <a:srgbClr val="FF0000"/>
                </a:solidFill>
              </a:rPr>
              <a:t>sth</a:t>
            </a:r>
            <a:endParaRPr lang="en-US"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blinds(horizontal)">
                                      <p:cBhvr>
                                        <p:cTn id="7" dur="500"/>
                                        <p:tgtEl>
                                          <p:spTgt spid="7987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7"/>
                                        </p:tgtEl>
                                        <p:attrNameLst>
                                          <p:attrName>style.visibility</p:attrName>
                                        </p:attrNameLst>
                                      </p:cBhvr>
                                      <p:to>
                                        <p:strVal val="visible"/>
                                      </p:to>
                                    </p:set>
                                    <p:animEffect transition="in" filter="blinds(horizontal)">
                                      <p:cBhvr>
                                        <p:cTn id="12" dur="500"/>
                                        <p:tgtEl>
                                          <p:spTgt spid="7987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8"/>
                                        </p:tgtEl>
                                        <p:attrNameLst>
                                          <p:attrName>style.visibility</p:attrName>
                                        </p:attrNameLst>
                                      </p:cBhvr>
                                      <p:to>
                                        <p:strVal val="visible"/>
                                      </p:to>
                                    </p:set>
                                    <p:animEffect transition="in" filter="blinds(horizontal)">
                                      <p:cBhvr>
                                        <p:cTn id="17" dur="500"/>
                                        <p:tgtEl>
                                          <p:spTgt spid="7987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79"/>
                                        </p:tgtEl>
                                        <p:attrNameLst>
                                          <p:attrName>style.visibility</p:attrName>
                                        </p:attrNameLst>
                                      </p:cBhvr>
                                      <p:to>
                                        <p:strVal val="visible"/>
                                      </p:to>
                                    </p:set>
                                    <p:animEffect transition="in" filter="blinds(horizontal)">
                                      <p:cBhvr>
                                        <p:cTn id="22" dur="500"/>
                                        <p:tgtEl>
                                          <p:spTgt spid="7987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880"/>
                                        </p:tgtEl>
                                        <p:attrNameLst>
                                          <p:attrName>style.visibility</p:attrName>
                                        </p:attrNameLst>
                                      </p:cBhvr>
                                      <p:to>
                                        <p:strVal val="visible"/>
                                      </p:to>
                                    </p:set>
                                    <p:animEffect transition="in" filter="blinds(horizontal)">
                                      <p:cBhvr>
                                        <p:cTn id="27" dur="500"/>
                                        <p:tgtEl>
                                          <p:spTgt spid="7988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9881"/>
                                        </p:tgtEl>
                                        <p:attrNameLst>
                                          <p:attrName>style.visibility</p:attrName>
                                        </p:attrNameLst>
                                      </p:cBhvr>
                                      <p:to>
                                        <p:strVal val="visible"/>
                                      </p:to>
                                    </p:set>
                                    <p:animEffect transition="in" filter="blinds(horizontal)">
                                      <p:cBhvr>
                                        <p:cTn id="32" dur="500"/>
                                        <p:tgtEl>
                                          <p:spTgt spid="79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p:bldP spid="79877" grpId="0"/>
      <p:bldP spid="79878" grpId="0"/>
      <p:bldP spid="79879" grpId="0"/>
      <p:bldP spid="79880" grpId="0"/>
      <p:bldP spid="79881"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2" name="Text Box 21"/>
          <p:cNvSpPr txBox="1">
            <a:spLocks noChangeArrowheads="1"/>
          </p:cNvSpPr>
          <p:nvPr/>
        </p:nvSpPr>
        <p:spPr bwMode="auto">
          <a:xfrm>
            <a:off x="357188" y="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81923" name="矩形 2"/>
          <p:cNvSpPr>
            <a:spLocks noChangeArrowheads="1"/>
          </p:cNvSpPr>
          <p:nvPr/>
        </p:nvSpPr>
        <p:spPr bwMode="auto">
          <a:xfrm>
            <a:off x="-5556" y="1309717"/>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三、阅读</a:t>
            </a:r>
            <a:r>
              <a:rPr lang="en-US" altLang="zh-CN" sz="3200" dirty="0"/>
              <a:t>2b</a:t>
            </a:r>
            <a:r>
              <a:rPr lang="zh-CN" altLang="en-US" sz="3200" dirty="0"/>
              <a:t>短文，完成下列信息填空。</a:t>
            </a:r>
          </a:p>
          <a:p>
            <a:pPr algn="l">
              <a:buFont typeface="Arial" panose="020B0604020202020204" pitchFamily="34" charset="0"/>
              <a:buNone/>
            </a:pPr>
            <a:r>
              <a:rPr lang="en-US" altLang="zh-CN" sz="3200" dirty="0"/>
              <a:t>22. At 6 a.m., Molly’s mother asks her to </a:t>
            </a:r>
            <a:r>
              <a:rPr lang="en-US" altLang="zh-CN" sz="3200" dirty="0" smtClean="0"/>
              <a:t>____________________________________.</a:t>
            </a:r>
            <a:endParaRPr lang="en-US" altLang="zh-CN" sz="3200" dirty="0"/>
          </a:p>
          <a:p>
            <a:pPr algn="l">
              <a:buFont typeface="Arial" panose="020B0604020202020204" pitchFamily="34" charset="0"/>
              <a:buNone/>
            </a:pPr>
            <a:r>
              <a:rPr lang="en-US" altLang="zh-CN" sz="3200" dirty="0"/>
              <a:t>23. At school, they </a:t>
            </a:r>
            <a:r>
              <a:rPr lang="en-US" altLang="zh-CN" sz="3200" dirty="0" smtClean="0"/>
              <a:t>_____________________ </a:t>
            </a:r>
            <a:endParaRPr lang="en-US" altLang="zh-CN" sz="3200" dirty="0"/>
          </a:p>
          <a:p>
            <a:pPr algn="l">
              <a:buFont typeface="Arial" panose="020B0604020202020204" pitchFamily="34" charset="0"/>
              <a:buNone/>
            </a:pPr>
            <a:r>
              <a:rPr lang="en-US" altLang="zh-CN" sz="3200" dirty="0"/>
              <a:t>--- don’t be noisy, don’t eat in class, ...</a:t>
            </a:r>
          </a:p>
          <a:p>
            <a:pPr algn="l">
              <a:buFont typeface="Arial" panose="020B0604020202020204" pitchFamily="34" charset="0"/>
              <a:buNone/>
            </a:pPr>
            <a:r>
              <a:rPr lang="en-US" altLang="zh-CN" sz="3200" dirty="0"/>
              <a:t>24. After dinner, she can’t</a:t>
            </a:r>
            <a:r>
              <a:rPr lang="en-US" altLang="zh-CN" sz="3200" dirty="0" smtClean="0"/>
              <a:t>___________, </a:t>
            </a:r>
            <a:r>
              <a:rPr lang="en-US" altLang="zh-CN" sz="3200" dirty="0"/>
              <a:t>either.</a:t>
            </a:r>
          </a:p>
          <a:p>
            <a:pPr algn="l">
              <a:buFont typeface="Arial" panose="020B0604020202020204" pitchFamily="34" charset="0"/>
              <a:buNone/>
            </a:pPr>
            <a:r>
              <a:rPr lang="en-US" altLang="zh-CN" sz="3200" dirty="0"/>
              <a:t>25. Molly has to go to bed </a:t>
            </a:r>
            <a:r>
              <a:rPr lang="en-US" altLang="zh-CN" sz="3200" dirty="0" smtClean="0"/>
              <a:t>_______________.</a:t>
            </a:r>
            <a:endParaRPr lang="en-US" altLang="zh-CN" sz="3200" dirty="0"/>
          </a:p>
          <a:p>
            <a:pPr algn="l">
              <a:buFont typeface="Arial" panose="020B0604020202020204" pitchFamily="34" charset="0"/>
              <a:buNone/>
            </a:pPr>
            <a:r>
              <a:rPr lang="en-US" altLang="zh-CN" sz="3200" dirty="0"/>
              <a:t>26. Parents and schools are sometimes ________, but they make rules to </a:t>
            </a:r>
            <a:r>
              <a:rPr lang="en-US" altLang="zh-CN" sz="3200" dirty="0" smtClean="0"/>
              <a:t>_________ </a:t>
            </a:r>
            <a:r>
              <a:rPr lang="en-US" altLang="zh-CN" sz="3200" dirty="0"/>
              <a:t>.</a:t>
            </a:r>
          </a:p>
        </p:txBody>
      </p:sp>
      <p:sp>
        <p:nvSpPr>
          <p:cNvPr id="81924" name="TextBox 11"/>
          <p:cNvSpPr txBox="1">
            <a:spLocks noChangeArrowheads="1"/>
          </p:cNvSpPr>
          <p:nvPr/>
        </p:nvSpPr>
        <p:spPr bwMode="auto">
          <a:xfrm>
            <a:off x="4853782" y="4240242"/>
            <a:ext cx="28368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before 10:00</a:t>
            </a:r>
          </a:p>
        </p:txBody>
      </p:sp>
      <p:sp>
        <p:nvSpPr>
          <p:cNvPr id="81925" name="TextBox 11"/>
          <p:cNvSpPr txBox="1">
            <a:spLocks noChangeArrowheads="1"/>
          </p:cNvSpPr>
          <p:nvPr/>
        </p:nvSpPr>
        <p:spPr bwMode="auto">
          <a:xfrm>
            <a:off x="677069" y="2224117"/>
            <a:ext cx="768826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get up and make her bed	</a:t>
            </a:r>
          </a:p>
        </p:txBody>
      </p:sp>
      <p:sp>
        <p:nvSpPr>
          <p:cNvPr id="81926" name="TextBox 11"/>
          <p:cNvSpPr txBox="1">
            <a:spLocks noChangeArrowheads="1"/>
          </p:cNvSpPr>
          <p:nvPr/>
        </p:nvSpPr>
        <p:spPr bwMode="auto">
          <a:xfrm>
            <a:off x="246857" y="5103842"/>
            <a:ext cx="2024062"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strict</a:t>
            </a:r>
          </a:p>
        </p:txBody>
      </p:sp>
      <p:sp>
        <p:nvSpPr>
          <p:cNvPr id="81927" name="TextBox 11"/>
          <p:cNvSpPr txBox="1">
            <a:spLocks noChangeArrowheads="1"/>
          </p:cNvSpPr>
          <p:nvPr/>
        </p:nvSpPr>
        <p:spPr bwMode="auto">
          <a:xfrm>
            <a:off x="3956844" y="2655917"/>
            <a:ext cx="41179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have more rules</a:t>
            </a:r>
          </a:p>
        </p:txBody>
      </p:sp>
      <p:sp>
        <p:nvSpPr>
          <p:cNvPr id="81928" name="TextBox 11"/>
          <p:cNvSpPr txBox="1">
            <a:spLocks noChangeArrowheads="1"/>
          </p:cNvSpPr>
          <p:nvPr/>
        </p:nvSpPr>
        <p:spPr bwMode="auto">
          <a:xfrm>
            <a:off x="4926807" y="3662392"/>
            <a:ext cx="155019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relax</a:t>
            </a:r>
          </a:p>
        </p:txBody>
      </p:sp>
      <p:sp>
        <p:nvSpPr>
          <p:cNvPr id="81929" name="TextBox 11"/>
          <p:cNvSpPr txBox="1">
            <a:spLocks noChangeArrowheads="1"/>
          </p:cNvSpPr>
          <p:nvPr/>
        </p:nvSpPr>
        <p:spPr bwMode="auto">
          <a:xfrm>
            <a:off x="6079332" y="5175280"/>
            <a:ext cx="22272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help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5"/>
                                        </p:tgtEl>
                                        <p:attrNameLst>
                                          <p:attrName>style.visibility</p:attrName>
                                        </p:attrNameLst>
                                      </p:cBhvr>
                                      <p:to>
                                        <p:strVal val="visible"/>
                                      </p:to>
                                    </p:set>
                                    <p:animEffect transition="in" filter="blinds(horizontal)">
                                      <p:cBhvr>
                                        <p:cTn id="7" dur="500"/>
                                        <p:tgtEl>
                                          <p:spTgt spid="819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7"/>
                                        </p:tgtEl>
                                        <p:attrNameLst>
                                          <p:attrName>style.visibility</p:attrName>
                                        </p:attrNameLst>
                                      </p:cBhvr>
                                      <p:to>
                                        <p:strVal val="visible"/>
                                      </p:to>
                                    </p:set>
                                    <p:animEffect transition="in" filter="blinds(horizontal)">
                                      <p:cBhvr>
                                        <p:cTn id="12" dur="500"/>
                                        <p:tgtEl>
                                          <p:spTgt spid="819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8"/>
                                        </p:tgtEl>
                                        <p:attrNameLst>
                                          <p:attrName>style.visibility</p:attrName>
                                        </p:attrNameLst>
                                      </p:cBhvr>
                                      <p:to>
                                        <p:strVal val="visible"/>
                                      </p:to>
                                    </p:set>
                                    <p:animEffect transition="in" filter="blinds(horizontal)">
                                      <p:cBhvr>
                                        <p:cTn id="17" dur="500"/>
                                        <p:tgtEl>
                                          <p:spTgt spid="819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24"/>
                                        </p:tgtEl>
                                        <p:attrNameLst>
                                          <p:attrName>style.visibility</p:attrName>
                                        </p:attrNameLst>
                                      </p:cBhvr>
                                      <p:to>
                                        <p:strVal val="visible"/>
                                      </p:to>
                                    </p:set>
                                    <p:animEffect transition="in" filter="blinds(horizontal)">
                                      <p:cBhvr>
                                        <p:cTn id="22" dur="500"/>
                                        <p:tgtEl>
                                          <p:spTgt spid="819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26"/>
                                        </p:tgtEl>
                                        <p:attrNameLst>
                                          <p:attrName>style.visibility</p:attrName>
                                        </p:attrNameLst>
                                      </p:cBhvr>
                                      <p:to>
                                        <p:strVal val="visible"/>
                                      </p:to>
                                    </p:set>
                                    <p:animEffect transition="in" filter="blinds(horizontal)">
                                      <p:cBhvr>
                                        <p:cTn id="27" dur="500"/>
                                        <p:tgtEl>
                                          <p:spTgt spid="8192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29"/>
                                        </p:tgtEl>
                                        <p:attrNameLst>
                                          <p:attrName>style.visibility</p:attrName>
                                        </p:attrNameLst>
                                      </p:cBhvr>
                                      <p:to>
                                        <p:strVal val="visible"/>
                                      </p:to>
                                    </p:set>
                                    <p:animEffect transition="in" filter="blinds(horizontal)">
                                      <p:cBhvr>
                                        <p:cTn id="32" dur="500"/>
                                        <p:tgtEl>
                                          <p:spTgt spid="81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5" grpId="0"/>
      <p:bldP spid="81926" grpId="0"/>
      <p:bldP spid="81927" grpId="0"/>
      <p:bldP spid="81928" grpId="0"/>
      <p:bldP spid="8192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70" name="Text Box 21"/>
          <p:cNvSpPr txBox="1">
            <a:spLocks noChangeArrowheads="1"/>
          </p:cNvSpPr>
          <p:nvPr/>
        </p:nvSpPr>
        <p:spPr bwMode="auto">
          <a:xfrm>
            <a:off x="349250" y="347662"/>
            <a:ext cx="8418513" cy="772006"/>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4400" b="1" dirty="0">
                <a:latin typeface="楷体" panose="02010609060101010101" pitchFamily="49" charset="-122"/>
                <a:ea typeface="楷体" panose="02010609060101010101" pitchFamily="49" charset="-122"/>
                <a:sym typeface="宋体" panose="02010600030101010101" pitchFamily="2" charset="-122"/>
              </a:rPr>
              <a:t>思 考 探 究</a:t>
            </a:r>
          </a:p>
        </p:txBody>
      </p:sp>
      <p:sp>
        <p:nvSpPr>
          <p:cNvPr id="83971" name="矩形 2"/>
          <p:cNvSpPr>
            <a:spLocks noChangeArrowheads="1"/>
          </p:cNvSpPr>
          <p:nvPr/>
        </p:nvSpPr>
        <p:spPr bwMode="auto">
          <a:xfrm>
            <a:off x="0" y="1371600"/>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★too many, too much &amp; much too</a:t>
            </a:r>
            <a:r>
              <a:rPr lang="zh-CN" altLang="en-US" sz="3200" dirty="0"/>
              <a:t>的区别：</a:t>
            </a:r>
          </a:p>
          <a:p>
            <a:pPr algn="l">
              <a:buFont typeface="Arial" panose="020B0604020202020204" pitchFamily="34" charset="0"/>
              <a:buNone/>
            </a:pPr>
            <a:r>
              <a:rPr lang="en-US" altLang="zh-CN" sz="3200" dirty="0"/>
              <a:t>1.too many</a:t>
            </a:r>
            <a:r>
              <a:rPr lang="zh-CN" altLang="en-US" sz="3200" dirty="0"/>
              <a:t>和</a:t>
            </a:r>
            <a:r>
              <a:rPr lang="en-US" altLang="zh-CN" sz="3200" dirty="0"/>
              <a:t>too much</a:t>
            </a:r>
            <a:r>
              <a:rPr lang="zh-CN" altLang="en-US" sz="3200" dirty="0"/>
              <a:t>都有“太多”的意思，但其用法不同。</a:t>
            </a:r>
            <a:r>
              <a:rPr lang="en-US" altLang="zh-CN" sz="3200" dirty="0"/>
              <a:t>too many</a:t>
            </a:r>
            <a:r>
              <a:rPr lang="zh-CN" altLang="en-US" sz="3200" dirty="0"/>
              <a:t>用来修</a:t>
            </a:r>
            <a:r>
              <a:rPr lang="zh-CN" altLang="en-US" sz="3200" dirty="0" smtClean="0"/>
              <a:t>饰</a:t>
            </a:r>
            <a:r>
              <a:rPr lang="en-US" altLang="zh-CN" sz="3200" dirty="0" smtClean="0"/>
              <a:t>______</a:t>
            </a:r>
            <a:r>
              <a:rPr lang="zh-CN" altLang="en-US" sz="3200" dirty="0"/>
              <a:t>名词，</a:t>
            </a:r>
            <a:r>
              <a:rPr lang="en-US" altLang="zh-CN" sz="3200" dirty="0"/>
              <a:t>too much</a:t>
            </a:r>
            <a:r>
              <a:rPr lang="zh-CN" altLang="en-US" sz="3200" dirty="0"/>
              <a:t>用来修饰</a:t>
            </a:r>
            <a:r>
              <a:rPr lang="en-US" altLang="zh-CN" sz="3200" dirty="0" smtClean="0"/>
              <a:t>________</a:t>
            </a:r>
            <a:r>
              <a:rPr lang="zh-CN" altLang="en-US" sz="3200" dirty="0" smtClean="0"/>
              <a:t>名</a:t>
            </a:r>
            <a:r>
              <a:rPr lang="zh-CN" altLang="en-US" sz="3200" dirty="0"/>
              <a:t>词。（填可数或不可数）</a:t>
            </a:r>
          </a:p>
          <a:p>
            <a:pPr algn="l">
              <a:buFont typeface="Arial" panose="020B0604020202020204" pitchFamily="34" charset="0"/>
              <a:buNone/>
            </a:pPr>
            <a:r>
              <a:rPr lang="en-US" altLang="zh-CN" sz="3200" dirty="0"/>
              <a:t>2.much too</a:t>
            </a:r>
            <a:r>
              <a:rPr lang="zh-CN" altLang="en-US" sz="3200" dirty="0"/>
              <a:t>后接形容词或副词，意为“太”。</a:t>
            </a:r>
          </a:p>
          <a:p>
            <a:pPr algn="l">
              <a:buFont typeface="Arial" panose="020B0604020202020204" pitchFamily="34" charset="0"/>
              <a:buNone/>
            </a:pPr>
            <a:r>
              <a:rPr lang="zh-CN" altLang="en-US" sz="3200" dirty="0"/>
              <a:t>练一练：用</a:t>
            </a:r>
            <a:r>
              <a:rPr lang="en-US" altLang="zh-CN" sz="3200" dirty="0"/>
              <a:t>too many, too much</a:t>
            </a:r>
            <a:r>
              <a:rPr lang="zh-CN" altLang="en-US" sz="3200" dirty="0"/>
              <a:t>或</a:t>
            </a:r>
            <a:r>
              <a:rPr lang="en-US" altLang="zh-CN" sz="3200" dirty="0"/>
              <a:t>much too</a:t>
            </a:r>
            <a:r>
              <a:rPr lang="zh-CN" altLang="en-US" sz="3200" dirty="0"/>
              <a:t>填空</a:t>
            </a:r>
          </a:p>
          <a:p>
            <a:pPr algn="l">
              <a:buFont typeface="Arial" panose="020B0604020202020204" pitchFamily="34" charset="0"/>
              <a:buNone/>
            </a:pPr>
            <a:r>
              <a:rPr lang="en-US" altLang="zh-CN" sz="3200" dirty="0"/>
              <a:t>1)Lisa does </a:t>
            </a:r>
            <a:r>
              <a:rPr lang="en-US" altLang="zh-CN" sz="3200" dirty="0" smtClean="0"/>
              <a:t>_____ _______ </a:t>
            </a:r>
            <a:r>
              <a:rPr lang="en-US" altLang="zh-CN" sz="3200" dirty="0"/>
              <a:t>homework every day.</a:t>
            </a:r>
          </a:p>
          <a:p>
            <a:pPr algn="l">
              <a:buFont typeface="Arial" panose="020B0604020202020204" pitchFamily="34" charset="0"/>
              <a:buNone/>
            </a:pPr>
            <a:r>
              <a:rPr lang="en-US" altLang="zh-CN" sz="3200" dirty="0"/>
              <a:t>2)There </a:t>
            </a:r>
            <a:r>
              <a:rPr lang="en-US" altLang="zh-CN" sz="3200" dirty="0" smtClean="0"/>
              <a:t>are ______ _______ </a:t>
            </a:r>
            <a:r>
              <a:rPr lang="en-US" altLang="zh-CN" sz="3200" dirty="0"/>
              <a:t>clothes in the shop.</a:t>
            </a:r>
          </a:p>
          <a:p>
            <a:pPr algn="l">
              <a:buFont typeface="Arial" panose="020B0604020202020204" pitchFamily="34" charset="0"/>
              <a:buNone/>
            </a:pPr>
            <a:r>
              <a:rPr lang="en-US" altLang="zh-CN" sz="3200" dirty="0"/>
              <a:t>3)The people in the shop are</a:t>
            </a:r>
            <a:r>
              <a:rPr lang="en-US" altLang="zh-CN" sz="3200" u="sng" dirty="0"/>
              <a:t>           </a:t>
            </a:r>
            <a:r>
              <a:rPr lang="en-US" altLang="zh-CN" sz="3200" dirty="0"/>
              <a:t>   </a:t>
            </a:r>
            <a:r>
              <a:rPr lang="en-US" altLang="zh-CN" sz="3200" u="sng" dirty="0"/>
              <a:t>         </a:t>
            </a:r>
            <a:r>
              <a:rPr lang="en-US" altLang="zh-CN" sz="3200" dirty="0"/>
              <a:t> noisy.</a:t>
            </a:r>
          </a:p>
        </p:txBody>
      </p:sp>
      <p:sp>
        <p:nvSpPr>
          <p:cNvPr id="83972" name="TextBox 4"/>
          <p:cNvSpPr txBox="1">
            <a:spLocks noChangeArrowheads="1"/>
          </p:cNvSpPr>
          <p:nvPr/>
        </p:nvSpPr>
        <p:spPr bwMode="auto">
          <a:xfrm>
            <a:off x="5486400" y="2284412"/>
            <a:ext cx="11509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可数</a:t>
            </a:r>
          </a:p>
        </p:txBody>
      </p:sp>
      <p:sp>
        <p:nvSpPr>
          <p:cNvPr id="83973" name="TextBox 4"/>
          <p:cNvSpPr txBox="1">
            <a:spLocks noChangeArrowheads="1"/>
          </p:cNvSpPr>
          <p:nvPr/>
        </p:nvSpPr>
        <p:spPr bwMode="auto">
          <a:xfrm>
            <a:off x="2895600" y="2730499"/>
            <a:ext cx="1530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不可数</a:t>
            </a:r>
          </a:p>
        </p:txBody>
      </p:sp>
      <p:sp>
        <p:nvSpPr>
          <p:cNvPr id="83974" name="TextBox 4"/>
          <p:cNvSpPr txBox="1">
            <a:spLocks noChangeArrowheads="1"/>
          </p:cNvSpPr>
          <p:nvPr/>
        </p:nvSpPr>
        <p:spPr bwMode="auto">
          <a:xfrm>
            <a:off x="2438400" y="4224337"/>
            <a:ext cx="2819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too       </a:t>
            </a:r>
            <a:r>
              <a:rPr lang="en-US" altLang="zh-CN" sz="3200" b="1" dirty="0" smtClean="0">
                <a:solidFill>
                  <a:srgbClr val="FF0000"/>
                </a:solidFill>
              </a:rPr>
              <a:t>much</a:t>
            </a:r>
            <a:endParaRPr lang="en-US" altLang="zh-CN" sz="3200" b="1" dirty="0">
              <a:solidFill>
                <a:srgbClr val="FF0000"/>
              </a:solidFill>
            </a:endParaRPr>
          </a:p>
        </p:txBody>
      </p:sp>
      <p:sp>
        <p:nvSpPr>
          <p:cNvPr id="83975" name="TextBox 4"/>
          <p:cNvSpPr txBox="1">
            <a:spLocks noChangeArrowheads="1"/>
          </p:cNvSpPr>
          <p:nvPr/>
        </p:nvSpPr>
        <p:spPr bwMode="auto">
          <a:xfrm>
            <a:off x="2438400" y="4727574"/>
            <a:ext cx="2819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too       </a:t>
            </a:r>
            <a:r>
              <a:rPr lang="en-US" altLang="zh-CN" sz="3200" b="1" dirty="0" smtClean="0">
                <a:solidFill>
                  <a:srgbClr val="FF0000"/>
                </a:solidFill>
              </a:rPr>
              <a:t>many</a:t>
            </a:r>
            <a:endParaRPr lang="en-US" altLang="zh-CN" sz="3200" b="1" dirty="0">
              <a:solidFill>
                <a:srgbClr val="FF0000"/>
              </a:solidFill>
            </a:endParaRPr>
          </a:p>
        </p:txBody>
      </p:sp>
      <p:sp>
        <p:nvSpPr>
          <p:cNvPr id="83976" name="TextBox 4"/>
          <p:cNvSpPr txBox="1">
            <a:spLocks noChangeArrowheads="1"/>
          </p:cNvSpPr>
          <p:nvPr/>
        </p:nvSpPr>
        <p:spPr bwMode="auto">
          <a:xfrm>
            <a:off x="5435600" y="5168899"/>
            <a:ext cx="3238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much    too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blinds(horizontal)">
                                      <p:cBhvr>
                                        <p:cTn id="7" dur="500"/>
                                        <p:tgtEl>
                                          <p:spTgt spid="8397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3"/>
                                        </p:tgtEl>
                                        <p:attrNameLst>
                                          <p:attrName>style.visibility</p:attrName>
                                        </p:attrNameLst>
                                      </p:cBhvr>
                                      <p:to>
                                        <p:strVal val="visible"/>
                                      </p:to>
                                    </p:set>
                                    <p:animEffect transition="in" filter="blinds(horizontal)">
                                      <p:cBhvr>
                                        <p:cTn id="12" dur="500"/>
                                        <p:tgtEl>
                                          <p:spTgt spid="8397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4"/>
                                        </p:tgtEl>
                                        <p:attrNameLst>
                                          <p:attrName>style.visibility</p:attrName>
                                        </p:attrNameLst>
                                      </p:cBhvr>
                                      <p:to>
                                        <p:strVal val="visible"/>
                                      </p:to>
                                    </p:set>
                                    <p:animEffect transition="in" filter="blinds(horizontal)">
                                      <p:cBhvr>
                                        <p:cTn id="17" dur="500"/>
                                        <p:tgtEl>
                                          <p:spTgt spid="8397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75"/>
                                        </p:tgtEl>
                                        <p:attrNameLst>
                                          <p:attrName>style.visibility</p:attrName>
                                        </p:attrNameLst>
                                      </p:cBhvr>
                                      <p:to>
                                        <p:strVal val="visible"/>
                                      </p:to>
                                    </p:set>
                                    <p:animEffect transition="in" filter="blinds(horizontal)">
                                      <p:cBhvr>
                                        <p:cTn id="22" dur="500"/>
                                        <p:tgtEl>
                                          <p:spTgt spid="8397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976"/>
                                        </p:tgtEl>
                                        <p:attrNameLst>
                                          <p:attrName>style.visibility</p:attrName>
                                        </p:attrNameLst>
                                      </p:cBhvr>
                                      <p:to>
                                        <p:strVal val="visible"/>
                                      </p:to>
                                    </p:set>
                                    <p:animEffect transition="in" filter="blinds(horizontal)">
                                      <p:cBhvr>
                                        <p:cTn id="27" dur="500"/>
                                        <p:tgtEl>
                                          <p:spTgt spid="83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3" grpId="0"/>
      <p:bldP spid="83974" grpId="0"/>
      <p:bldP spid="83975" grpId="0"/>
      <p:bldP spid="8397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6018" name="矩形 1"/>
          <p:cNvSpPr>
            <a:spLocks noChangeArrowheads="1"/>
          </p:cNvSpPr>
          <p:nvPr/>
        </p:nvSpPr>
        <p:spPr bwMode="auto">
          <a:xfrm>
            <a:off x="0" y="427037"/>
            <a:ext cx="9144000"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 either, also &amp; too</a:t>
            </a:r>
            <a:r>
              <a:rPr lang="zh-CN" altLang="en-US" sz="3200" dirty="0">
                <a:sym typeface="Arial" panose="020B0604020202020204" pitchFamily="34" charset="0"/>
              </a:rPr>
              <a:t>的区别：</a:t>
            </a:r>
          </a:p>
          <a:p>
            <a:pPr algn="l">
              <a:buFont typeface="Arial" panose="020B0604020202020204" pitchFamily="34" charset="0"/>
              <a:buNone/>
            </a:pPr>
            <a:r>
              <a:rPr lang="en-US" altLang="zh-CN" sz="3200" dirty="0">
                <a:sym typeface="Arial" panose="020B0604020202020204" pitchFamily="34" charset="0"/>
              </a:rPr>
              <a:t>Mary is a student. I</a:t>
            </a:r>
            <a:r>
              <a:rPr lang="en-US" altLang="zh-CN" sz="3200" dirty="0">
                <a:latin typeface="Calibri" panose="020F0502020204030204" pitchFamily="34" charset="0"/>
                <a:sym typeface="Arial" panose="020B0604020202020204" pitchFamily="34" charset="0"/>
              </a:rPr>
              <a:t>’</a:t>
            </a:r>
            <a:r>
              <a:rPr lang="en-US" altLang="zh-CN" sz="3200" dirty="0">
                <a:sym typeface="Arial" panose="020B0604020202020204" pitchFamily="34" charset="0"/>
              </a:rPr>
              <a:t>m also a student. 	</a:t>
            </a:r>
          </a:p>
          <a:p>
            <a:pPr algn="l">
              <a:buFont typeface="Arial" panose="020B0604020202020204" pitchFamily="34" charset="0"/>
              <a:buNone/>
            </a:pPr>
            <a:r>
              <a:rPr lang="en-US" altLang="zh-CN" sz="3200" dirty="0">
                <a:sym typeface="Arial" panose="020B0604020202020204" pitchFamily="34" charset="0"/>
              </a:rPr>
              <a:t>Mary studies English well. I also study it well.</a:t>
            </a:r>
          </a:p>
          <a:p>
            <a:pPr algn="l">
              <a:buFont typeface="Arial" panose="020B0604020202020204" pitchFamily="34" charset="0"/>
              <a:buNone/>
            </a:pPr>
            <a:r>
              <a:rPr lang="en-US" altLang="zh-CN" sz="3200" dirty="0">
                <a:sym typeface="Arial" panose="020B0604020202020204" pitchFamily="34" charset="0"/>
              </a:rPr>
              <a:t>Mary is a student. I am a student, too.</a:t>
            </a:r>
          </a:p>
          <a:p>
            <a:pPr algn="l">
              <a:buFont typeface="Arial" panose="020B0604020202020204" pitchFamily="34" charset="0"/>
              <a:buNone/>
            </a:pPr>
            <a:r>
              <a:rPr lang="en-US" altLang="zh-CN" sz="3200" dirty="0">
                <a:sym typeface="Arial" panose="020B0604020202020204" pitchFamily="34" charset="0"/>
              </a:rPr>
              <a:t>Mary isn</a:t>
            </a:r>
            <a:r>
              <a:rPr lang="en-US" altLang="zh-CN" sz="3200" dirty="0">
                <a:latin typeface="Calibri" panose="020F0502020204030204" pitchFamily="34" charset="0"/>
                <a:sym typeface="Arial" panose="020B0604020202020204" pitchFamily="34" charset="0"/>
              </a:rPr>
              <a:t>’</a:t>
            </a:r>
            <a:r>
              <a:rPr lang="en-US" altLang="zh-CN" sz="3200" dirty="0">
                <a:sym typeface="Arial" panose="020B0604020202020204" pitchFamily="34" charset="0"/>
              </a:rPr>
              <a:t>t a student. I am not a student, either.</a:t>
            </a:r>
          </a:p>
          <a:p>
            <a:pPr algn="l">
              <a:buFont typeface="Arial" panose="020B0604020202020204" pitchFamily="34" charset="0"/>
              <a:buNone/>
            </a:pPr>
            <a:r>
              <a:rPr lang="zh-CN" altLang="en-US" sz="3200" dirty="0">
                <a:sym typeface="Arial" panose="020B0604020202020204" pitchFamily="34" charset="0"/>
              </a:rPr>
              <a:t>结论：</a:t>
            </a:r>
            <a:r>
              <a:rPr lang="en-US" altLang="zh-CN" sz="3200" dirty="0">
                <a:sym typeface="Arial" panose="020B0604020202020204" pitchFamily="34" charset="0"/>
              </a:rPr>
              <a:t>also, too</a:t>
            </a:r>
            <a:r>
              <a:rPr lang="zh-CN" altLang="en-US" sz="3200" dirty="0">
                <a:sym typeface="Arial" panose="020B0604020202020204" pitchFamily="34" charset="0"/>
              </a:rPr>
              <a:t>和</a:t>
            </a:r>
            <a:r>
              <a:rPr lang="en-US" altLang="zh-CN" sz="3200" dirty="0">
                <a:sym typeface="Arial" panose="020B0604020202020204" pitchFamily="34" charset="0"/>
              </a:rPr>
              <a:t>either</a:t>
            </a:r>
            <a:r>
              <a:rPr lang="zh-CN" altLang="en-US" sz="3200" dirty="0">
                <a:sym typeface="Arial" panose="020B0604020202020204" pitchFamily="34" charset="0"/>
              </a:rPr>
              <a:t>都有</a:t>
            </a:r>
            <a:r>
              <a:rPr lang="zh-CN" altLang="en-US" sz="3200" dirty="0">
                <a:latin typeface="Calibri" panose="020F0502020204030204" pitchFamily="34" charset="0"/>
                <a:sym typeface="Arial" panose="020B0604020202020204" pitchFamily="34" charset="0"/>
              </a:rPr>
              <a:t>“</a:t>
            </a:r>
            <a:r>
              <a:rPr lang="zh-CN" altLang="en-US" sz="3200" dirty="0">
                <a:sym typeface="Arial" panose="020B0604020202020204" pitchFamily="34" charset="0"/>
              </a:rPr>
              <a:t>也</a:t>
            </a:r>
            <a:r>
              <a:rPr lang="zh-CN" altLang="en-US" sz="3200" dirty="0">
                <a:latin typeface="Calibri" panose="020F0502020204030204" pitchFamily="34" charset="0"/>
                <a:sym typeface="Arial" panose="020B0604020202020204" pitchFamily="34" charset="0"/>
              </a:rPr>
              <a:t>”</a:t>
            </a:r>
            <a:r>
              <a:rPr lang="zh-CN" altLang="en-US" sz="3200" dirty="0">
                <a:sym typeface="Arial" panose="020B0604020202020204" pitchFamily="34" charset="0"/>
              </a:rPr>
              <a:t>的意思。区别在于</a:t>
            </a:r>
            <a:r>
              <a:rPr lang="en-US" altLang="zh-CN" sz="3200" dirty="0">
                <a:sym typeface="Arial" panose="020B0604020202020204" pitchFamily="34" charset="0"/>
              </a:rPr>
              <a:t>also </a:t>
            </a:r>
            <a:r>
              <a:rPr lang="zh-CN" altLang="en-US" sz="3200" dirty="0">
                <a:sym typeface="Arial" panose="020B0604020202020204" pitchFamily="34" charset="0"/>
              </a:rPr>
              <a:t>用于行为动词前，助动词、</a:t>
            </a:r>
            <a:r>
              <a:rPr lang="en-US" altLang="zh-CN" sz="3200" dirty="0">
                <a:sym typeface="Arial" panose="020B0604020202020204" pitchFamily="34" charset="0"/>
              </a:rPr>
              <a:t>be</a:t>
            </a:r>
            <a:r>
              <a:rPr lang="zh-CN" altLang="en-US" sz="3200" dirty="0">
                <a:sym typeface="Arial" panose="020B0604020202020204" pitchFamily="34" charset="0"/>
              </a:rPr>
              <a:t>动词、情态动词后；</a:t>
            </a:r>
            <a:r>
              <a:rPr lang="en-US" altLang="zh-CN" sz="3200" dirty="0">
                <a:sym typeface="Arial" panose="020B0604020202020204" pitchFamily="34" charset="0"/>
              </a:rPr>
              <a:t>too</a:t>
            </a:r>
            <a:r>
              <a:rPr lang="zh-CN" altLang="en-US" sz="3200" dirty="0">
                <a:sym typeface="Arial" panose="020B0604020202020204" pitchFamily="34" charset="0"/>
              </a:rPr>
              <a:t>常用于</a:t>
            </a:r>
            <a:r>
              <a:rPr lang="en-US" altLang="zh-CN" sz="3200" dirty="0">
                <a:sym typeface="Arial" panose="020B0604020202020204" pitchFamily="34" charset="0"/>
              </a:rPr>
              <a:t>___________</a:t>
            </a:r>
            <a:r>
              <a:rPr lang="zh-CN" altLang="en-US" sz="3200" dirty="0">
                <a:sym typeface="Arial" panose="020B0604020202020204" pitchFamily="34" charset="0"/>
              </a:rPr>
              <a:t>句句末，而</a:t>
            </a:r>
            <a:r>
              <a:rPr lang="en-US" altLang="zh-CN" sz="3200" dirty="0">
                <a:sym typeface="Arial" panose="020B0604020202020204" pitchFamily="34" charset="0"/>
              </a:rPr>
              <a:t>either</a:t>
            </a:r>
            <a:r>
              <a:rPr lang="zh-CN" altLang="en-US" sz="3200" dirty="0">
                <a:sym typeface="Arial" panose="020B0604020202020204" pitchFamily="34" charset="0"/>
              </a:rPr>
              <a:t>则用于</a:t>
            </a:r>
            <a:r>
              <a:rPr lang="en-US" altLang="zh-CN" sz="3200" dirty="0">
                <a:sym typeface="Arial" panose="020B0604020202020204" pitchFamily="34" charset="0"/>
              </a:rPr>
              <a:t>___________</a:t>
            </a:r>
            <a:r>
              <a:rPr lang="zh-CN" altLang="en-US" sz="3200" dirty="0">
                <a:sym typeface="Arial" panose="020B0604020202020204" pitchFamily="34" charset="0"/>
              </a:rPr>
              <a:t>句句末。</a:t>
            </a:r>
          </a:p>
          <a:p>
            <a:pPr algn="l">
              <a:buFont typeface="Arial" panose="020B0604020202020204" pitchFamily="34" charset="0"/>
              <a:buNone/>
            </a:pPr>
            <a:r>
              <a:rPr lang="zh-CN" altLang="en-US" sz="3200" dirty="0">
                <a:sym typeface="Arial" panose="020B0604020202020204" pitchFamily="34" charset="0"/>
              </a:rPr>
              <a:t>★</a:t>
            </a:r>
            <a:r>
              <a:rPr lang="en-US" altLang="zh-CN" sz="3200" dirty="0">
                <a:sym typeface="Arial" panose="020B0604020202020204" pitchFamily="34" charset="0"/>
              </a:rPr>
              <a:t>strict</a:t>
            </a:r>
            <a:r>
              <a:rPr lang="zh-CN" altLang="en-US" sz="3200" dirty="0">
                <a:sym typeface="Arial" panose="020B0604020202020204" pitchFamily="34" charset="0"/>
              </a:rPr>
              <a:t>的意思及用法：</a:t>
            </a:r>
          </a:p>
          <a:p>
            <a:pPr algn="l">
              <a:buFont typeface="Arial" panose="020B0604020202020204" pitchFamily="34" charset="0"/>
              <a:buNone/>
            </a:pPr>
            <a:r>
              <a:rPr lang="en-US" altLang="zh-CN" sz="3200" dirty="0">
                <a:sym typeface="Arial" panose="020B0604020202020204" pitchFamily="34" charset="0"/>
              </a:rPr>
              <a:t>strict</a:t>
            </a:r>
            <a:r>
              <a:rPr lang="zh-CN" altLang="en-US" sz="3200" dirty="0">
                <a:sym typeface="Arial" panose="020B0604020202020204" pitchFamily="34" charset="0"/>
              </a:rPr>
              <a:t>是形容词，意为</a:t>
            </a:r>
            <a:r>
              <a:rPr lang="zh-CN" altLang="en-US" sz="3200" dirty="0">
                <a:latin typeface="Calibri" panose="020F0502020204030204" pitchFamily="34" charset="0"/>
                <a:sym typeface="Arial" panose="020B0604020202020204" pitchFamily="34" charset="0"/>
              </a:rPr>
              <a:t>“</a:t>
            </a:r>
            <a:r>
              <a:rPr lang="zh-CN" altLang="en-US" sz="3200" dirty="0">
                <a:sym typeface="Arial" panose="020B0604020202020204" pitchFamily="34" charset="0"/>
              </a:rPr>
              <a:t>严格的，严厉的</a:t>
            </a:r>
            <a:r>
              <a:rPr lang="zh-CN" altLang="en-US" sz="3200" dirty="0">
                <a:latin typeface="Calibri" panose="020F0502020204030204" pitchFamily="34" charset="0"/>
                <a:sym typeface="Arial" panose="020B0604020202020204" pitchFamily="34" charset="0"/>
              </a:rPr>
              <a:t>”</a:t>
            </a:r>
            <a:r>
              <a:rPr lang="zh-CN" altLang="en-US" sz="3200" dirty="0">
                <a:sym typeface="Arial" panose="020B0604020202020204" pitchFamily="34" charset="0"/>
              </a:rPr>
              <a:t>。常用短语</a:t>
            </a:r>
            <a:r>
              <a:rPr lang="en-US" altLang="zh-CN" sz="3200" dirty="0">
                <a:sym typeface="Arial" panose="020B0604020202020204" pitchFamily="34" charset="0"/>
              </a:rPr>
              <a:t>be strict with sb.</a:t>
            </a:r>
            <a:r>
              <a:rPr lang="zh-CN" altLang="en-US" sz="3200" dirty="0">
                <a:sym typeface="Arial" panose="020B0604020202020204" pitchFamily="34" charset="0"/>
              </a:rPr>
              <a:t>对某人要求严格；</a:t>
            </a:r>
            <a:r>
              <a:rPr lang="en-US" altLang="zh-CN" sz="3200" dirty="0">
                <a:sym typeface="Arial" panose="020B0604020202020204" pitchFamily="34" charset="0"/>
              </a:rPr>
              <a:t>be strict in </a:t>
            </a:r>
            <a:r>
              <a:rPr lang="en-US" altLang="zh-CN" sz="3200" dirty="0" err="1">
                <a:sym typeface="Arial" panose="020B0604020202020204" pitchFamily="34" charset="0"/>
              </a:rPr>
              <a:t>sth</a:t>
            </a:r>
            <a:r>
              <a:rPr lang="en-US" altLang="zh-CN" sz="3200" dirty="0">
                <a:sym typeface="Arial" panose="020B0604020202020204" pitchFamily="34" charset="0"/>
              </a:rPr>
              <a:t>.</a:t>
            </a:r>
            <a:r>
              <a:rPr lang="zh-CN" altLang="en-US" sz="3200" dirty="0">
                <a:sym typeface="Arial" panose="020B0604020202020204" pitchFamily="34" charset="0"/>
              </a:rPr>
              <a:t>对某事要求严格。</a:t>
            </a:r>
          </a:p>
        </p:txBody>
      </p:sp>
      <p:sp>
        <p:nvSpPr>
          <p:cNvPr id="86019" name="TextBox 2"/>
          <p:cNvSpPr txBox="1">
            <a:spLocks noChangeArrowheads="1"/>
          </p:cNvSpPr>
          <p:nvPr/>
        </p:nvSpPr>
        <p:spPr bwMode="auto">
          <a:xfrm>
            <a:off x="3995738" y="3711575"/>
            <a:ext cx="2832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肯定</a:t>
            </a:r>
          </a:p>
        </p:txBody>
      </p:sp>
      <p:sp>
        <p:nvSpPr>
          <p:cNvPr id="86020" name="TextBox 2"/>
          <p:cNvSpPr txBox="1">
            <a:spLocks noChangeArrowheads="1"/>
          </p:cNvSpPr>
          <p:nvPr/>
        </p:nvSpPr>
        <p:spPr bwMode="auto">
          <a:xfrm>
            <a:off x="2627313" y="4360862"/>
            <a:ext cx="3660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否定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blinds(horizontal)">
                                      <p:cBhvr>
                                        <p:cTn id="7" dur="500"/>
                                        <p:tgtEl>
                                          <p:spTgt spid="860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0"/>
                                        </p:tgtEl>
                                        <p:attrNameLst>
                                          <p:attrName>style.visibility</p:attrName>
                                        </p:attrNameLst>
                                      </p:cBhvr>
                                      <p:to>
                                        <p:strVal val="visible"/>
                                      </p:to>
                                    </p:set>
                                    <p:animEffect transition="in" filter="blinds(horizontal)">
                                      <p:cBhvr>
                                        <p:cTn id="12"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P spid="8602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42" name="矩形 1"/>
          <p:cNvSpPr>
            <a:spLocks noChangeArrowheads="1"/>
          </p:cNvSpPr>
          <p:nvPr/>
        </p:nvSpPr>
        <p:spPr bwMode="auto">
          <a:xfrm>
            <a:off x="27296" y="1331119"/>
            <a:ext cx="9144000" cy="204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宋体" panose="02010600030101010101" pitchFamily="2" charset="-122"/>
              </a:rPr>
              <a:t>4)</a:t>
            </a:r>
            <a:r>
              <a:rPr lang="zh-CN" altLang="en-US" sz="3200" dirty="0">
                <a:sym typeface="宋体" panose="02010600030101010101" pitchFamily="2" charset="-122"/>
              </a:rPr>
              <a:t>我的父母对我要求严格。</a:t>
            </a:r>
          </a:p>
          <a:p>
            <a:pPr algn="l">
              <a:buFont typeface="Arial" panose="020B0604020202020204" pitchFamily="34" charset="0"/>
              <a:buNone/>
            </a:pPr>
            <a:r>
              <a:rPr lang="en-US" altLang="zh-CN" sz="3200" dirty="0">
                <a:sym typeface="宋体" panose="02010600030101010101" pitchFamily="2" charset="-122"/>
              </a:rPr>
              <a:t>My parents </a:t>
            </a:r>
            <a:r>
              <a:rPr lang="en-US" altLang="zh-CN" sz="3200" dirty="0" smtClean="0">
                <a:sym typeface="宋体" panose="02010600030101010101" pitchFamily="2" charset="-122"/>
              </a:rPr>
              <a:t>______________me</a:t>
            </a:r>
            <a:r>
              <a:rPr lang="en-US" altLang="zh-CN" sz="3200" dirty="0">
                <a:sym typeface="宋体" panose="02010600030101010101" pitchFamily="2" charset="-122"/>
              </a:rPr>
              <a:t>.</a:t>
            </a:r>
          </a:p>
          <a:p>
            <a:pPr algn="l">
              <a:buFont typeface="Arial" panose="020B0604020202020204" pitchFamily="34" charset="0"/>
              <a:buNone/>
            </a:pPr>
            <a:r>
              <a:rPr lang="en-US" altLang="zh-CN" sz="3200" dirty="0">
                <a:sym typeface="宋体" panose="02010600030101010101" pitchFamily="2" charset="-122"/>
              </a:rPr>
              <a:t>5)</a:t>
            </a:r>
            <a:r>
              <a:rPr lang="zh-CN" altLang="en-US" sz="3200" dirty="0">
                <a:sym typeface="宋体" panose="02010600030101010101" pitchFamily="2" charset="-122"/>
              </a:rPr>
              <a:t>史密斯先生对他的工作要求严格。</a:t>
            </a:r>
          </a:p>
          <a:p>
            <a:pPr algn="l">
              <a:buFont typeface="Arial" panose="020B0604020202020204" pitchFamily="34" charset="0"/>
              <a:buNone/>
            </a:pPr>
            <a:r>
              <a:rPr lang="en-US" altLang="zh-CN" sz="3200" dirty="0">
                <a:sym typeface="宋体" panose="02010600030101010101" pitchFamily="2" charset="-122"/>
              </a:rPr>
              <a:t>Mr. Smith </a:t>
            </a:r>
            <a:r>
              <a:rPr lang="en-US" altLang="zh-CN" sz="3200" dirty="0" smtClean="0">
                <a:sym typeface="宋体" panose="02010600030101010101" pitchFamily="2" charset="-122"/>
              </a:rPr>
              <a:t>_______________his </a:t>
            </a:r>
            <a:r>
              <a:rPr lang="en-US" altLang="zh-CN" sz="3200" dirty="0">
                <a:sym typeface="宋体" panose="02010600030101010101" pitchFamily="2" charset="-122"/>
              </a:rPr>
              <a:t>work.</a:t>
            </a:r>
          </a:p>
        </p:txBody>
      </p:sp>
      <p:sp>
        <p:nvSpPr>
          <p:cNvPr id="87043" name="TextBox 2"/>
          <p:cNvSpPr txBox="1">
            <a:spLocks noChangeArrowheads="1"/>
          </p:cNvSpPr>
          <p:nvPr/>
        </p:nvSpPr>
        <p:spPr bwMode="auto">
          <a:xfrm>
            <a:off x="2294246" y="1737519"/>
            <a:ext cx="45529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are strict with</a:t>
            </a:r>
          </a:p>
        </p:txBody>
      </p:sp>
      <p:sp>
        <p:nvSpPr>
          <p:cNvPr id="87044" name="TextBox 2"/>
          <p:cNvSpPr txBox="1">
            <a:spLocks noChangeArrowheads="1"/>
          </p:cNvSpPr>
          <p:nvPr/>
        </p:nvSpPr>
        <p:spPr bwMode="auto">
          <a:xfrm>
            <a:off x="2294246" y="2674144"/>
            <a:ext cx="33051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is strict 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blinds(horizontal)">
                                      <p:cBhvr>
                                        <p:cTn id="7" dur="5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blinds(horizontal)">
                                      <p:cBhvr>
                                        <p:cTn id="12" dur="500"/>
                                        <p:tgtEl>
                                          <p:spTgt spid="87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4"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853</Words>
  <Application>Microsoft Office PowerPoint</Application>
  <PresentationFormat>全屏显示(4:3)</PresentationFormat>
  <Paragraphs>184</Paragraphs>
  <Slides>16</Slides>
  <Notes>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楷体</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2023-01-16T15:16:47Z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9B8B4FD69A064D19B27FA24D358430DC</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