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01CE-C7F2-4FED-8825-DC02703B64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FB0C-44A2-40BC-AECB-67663AF287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FB0C-44A2-40BC-AECB-67663AF2870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93A78A-3346-4C99-88F1-38EE61044CF7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00C5-4FFB-4607-BB59-EF2853C44C0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CA0A8-147B-47FC-9EF5-46BEF7C94F2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BD9BC-B070-48A6-8157-3ABCE8B4A30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E8074D-A3DF-4866-8FF7-849AA1B8DB6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88CDF-61D4-49F0-91D4-56A28A42B15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ED7764-623D-41DA-B83B-15E7C48BBD5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E62E5B-7B49-49DF-AA71-900EE4B92A6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B6262C-AE43-4B0C-8DA3-140DBE642F7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03D4-E272-49F0-B019-E9D554CADA0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2B1DCC-1664-4FCD-A3B2-0C9D402ABB9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1FCBC-4562-4D19-9E1D-3A3AA2569E0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73CA63-EDEC-48F8-B3D7-9E6C5CFCF0A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F0996-F81E-4CDE-93B7-5E54156395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2D160-FF88-478C-95C7-835FD27AF55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2B02F-8C5C-4BF1-A478-2B50D2C55F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76C4F-6671-4C1C-801D-6FBBC881E70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A9EC-87B8-4A3F-8895-F1FCE90AE6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54324-E4E1-47F1-9547-C84307017AB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326E-34FD-4DAE-8333-225BE805CE9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A74B7-B625-48B0-89AC-1371F7542DA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09B42-639A-47C8-967E-DF17DD0B40A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E13CD82B-FF03-450E-9EF0-194A5FAFB2B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1C20F2B5-4795-4F5E-B3B5-CDB024C5C9D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5.bin"/><Relationship Id="rId4" Type="http://schemas.openxmlformats.org/officeDocument/2006/relationships/image" Target="NUL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6.bin"/><Relationship Id="rId4" Type="http://schemas.openxmlformats.org/officeDocument/2006/relationships/image" Target="NUL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7.bin"/><Relationship Id="rId4" Type="http://schemas.openxmlformats.org/officeDocument/2006/relationships/image" Target="NUL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NUL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4" Type="http://schemas.openxmlformats.org/officeDocument/2006/relationships/image" Target="NUL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5400" dirty="0" smtClean="0">
                <a:solidFill>
                  <a:srgbClr val="FF0000"/>
                </a:solidFill>
                <a:latin typeface="汉仪大黑简" pitchFamily="49" charset="-122"/>
                <a:ea typeface="汉仪大黑简" pitchFamily="49" charset="-122"/>
              </a:rPr>
              <a:t>28.3 圆心角和圆周角</a:t>
            </a:r>
            <a:r>
              <a:rPr lang="en-US" altLang="en-US" sz="5400" dirty="0">
                <a:solidFill>
                  <a:srgbClr val="FF0000"/>
                </a:solidFill>
                <a:latin typeface="汉仪大黑简" pitchFamily="49" charset="-122"/>
                <a:ea typeface="汉仪大黑简" pitchFamily="49" charset="-122"/>
              </a:rPr>
              <a:t>(三)</a:t>
            </a:r>
            <a:endParaRPr lang="en-US" altLang="zh-CN" sz="5400" dirty="0">
              <a:solidFill>
                <a:srgbClr val="FF0000"/>
              </a:solidFill>
              <a:latin typeface="汉仪大黑简" pitchFamily="49" charset="-122"/>
              <a:ea typeface="汉仪大黑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70" y="52197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990600"/>
            <a:ext cx="8610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12．如图，两圆相交于A，B两点，小圆经过大圆的圆心O点，点C，D分别在两圆上，若∠ADB＝100°，则∠ACB的度数为(　　)</a:t>
            </a:r>
            <a:endParaRPr lang="zh-CN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．35°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．40°</a:t>
            </a:r>
            <a:endParaRPr lang="zh-CN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．50°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zh-CN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．80°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467600" y="1630363"/>
            <a:ext cx="4397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52400" y="4343400"/>
            <a:ext cx="88392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13．如图，AB为⊙O的直径，点P为其半圆上任意一点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(不含A，B)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，点Q为另一半圆上一定点，若∠POA为x度，∠PQB为y度，则y与x间的函数关系是_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_______．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7" name="Picture 476" descr="C:/Users/Administrator/Desktop/九数冀教版/S213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133600"/>
            <a:ext cx="22098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828800" y="5181600"/>
          <a:ext cx="17446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文档" r:id="rId5" imgW="1774190" imgH="788670" progId="Word.Document.8">
                  <p:embed/>
                </p:oleObj>
              </mc:Choice>
              <mc:Fallback>
                <p:oleObj name="文档" r:id="rId5" imgW="1774190" imgH="7886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174466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1143000"/>
            <a:ext cx="883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14．(10分)如图，已知AE是⊙O的直径，AF⊥BC于点D，试说明：BE＝CF.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9" name="Picture 478" descr="C:/Users/Administrator/Desktop/九数冀教版/S215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752600"/>
            <a:ext cx="212566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5800" y="4191000"/>
          <a:ext cx="8145463" cy="221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文档" r:id="rId5" imgW="8346440" imgH="2246630" progId="Word.Document.8">
                  <p:embed/>
                </p:oleObj>
              </mc:Choice>
              <mc:Fallback>
                <p:oleObj name="文档" r:id="rId5" imgW="8346440" imgH="22466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8145463" cy="221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066800"/>
            <a:ext cx="8610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通过坐标原点，并与两坐标轴分别相交于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两点，已知∠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．求点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的坐标及圆心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的坐标．</a:t>
            </a:r>
          </a:p>
        </p:txBody>
      </p:sp>
      <p:pic>
        <p:nvPicPr>
          <p:cNvPr id="40963" name="Picture 479" descr="C:/Users/Administrator/Desktop/九数冀教版/S216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209800"/>
            <a:ext cx="20097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04800" y="3048000"/>
          <a:ext cx="6038850" cy="399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文档" r:id="rId5" imgW="6183630" imgH="4107180" progId="Word.Document.8">
                  <p:embed/>
                </p:oleObj>
              </mc:Choice>
              <mc:Fallback>
                <p:oleObj name="文档" r:id="rId5" imgW="6183630" imgH="41071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6038850" cy="399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04800" y="1219200"/>
            <a:ext cx="8610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的内接三角形，点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是优弧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不与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重合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，设∠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时，求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的度数；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猜想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之间的关系，并给予证明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 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7" name="Picture 480" descr="C:/Users/Administrator/Desktop/九数冀教版/S217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2667000"/>
            <a:ext cx="17970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81000" y="4999038"/>
            <a:ext cx="7716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55°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之间的关系是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830388"/>
            <a:ext cx="861060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．同弧所对的圆周角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．四个顶点都在同一个圆上的四边形叫做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，这个圆叫做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，圆内接四边形的对角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429000" y="19812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791200" y="2438400"/>
            <a:ext cx="2114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圆内接四边形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143000" y="2971800"/>
            <a:ext cx="2393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四边形的外接圆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324600" y="2971800"/>
            <a:ext cx="99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1143000"/>
            <a:ext cx="8001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下列说法：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①顶点在圆周上的角是圆周角；②圆周角的度数是圆心角的一半；③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90°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的圆周角所对的弦是直径；④圆周角相等，则它们所对的弧也相等．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　　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　　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　　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934200" y="22860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3505200"/>
            <a:ext cx="80772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的直径，∠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  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  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  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</a:p>
        </p:txBody>
      </p:sp>
      <p:pic>
        <p:nvPicPr>
          <p:cNvPr id="31749" name="Picture 465" descr="C:/Users/Administrator/Desktop/九数冀教版/S204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343400"/>
            <a:ext cx="19240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990600" y="41148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8077200" y="2620963"/>
            <a:ext cx="381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7200" y="4343400"/>
            <a:ext cx="1219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150°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81000" y="2514600"/>
          <a:ext cx="8272463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文档" r:id="rId3" imgW="8419465" imgH="2723515" progId="Word.Document.8">
                  <p:embed/>
                </p:oleObj>
              </mc:Choice>
              <mc:Fallback>
                <p:oleObj name="文档" r:id="rId3" imgW="8419465" imgH="272351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8272463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Picture 466" descr="C:/Users/Administrator/Desktop/九数冀教版/S205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33400"/>
            <a:ext cx="16144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468" descr="C:/Users/Administrator/Desktop/九数冀教版/S206.TIF"/>
          <p:cNvPicPr>
            <a:picLocks noChangeAspect="1" noChangeArrowheads="1"/>
          </p:cNvPicPr>
          <p:nvPr/>
        </p:nvPicPr>
        <p:blipFill>
          <a:blip r:embed="rId7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419600"/>
            <a:ext cx="21336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172200" y="17065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1000" y="1066800"/>
            <a:ext cx="85344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如图，四边形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的内接四边形，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延长线上一点，若∠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105°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100°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95°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" y="3505200"/>
            <a:ext cx="70104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如图，四边形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的内接四边形，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延长线上一点，已知∠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100°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50°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 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90600" y="4648200"/>
            <a:ext cx="439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</a:p>
        </p:txBody>
      </p:sp>
      <p:pic>
        <p:nvPicPr>
          <p:cNvPr id="33798" name="Picture 469" descr="C:/Users/Administrator/Desktop/九数冀教版/S207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1905000"/>
            <a:ext cx="1803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470" descr="C:/Users/Administrator/Desktop/九数冀教版/S208.TIF"/>
          <p:cNvPicPr>
            <a:picLocks noChangeAspect="1" noChangeArrowheads="1"/>
          </p:cNvPicPr>
          <p:nvPr/>
        </p:nvPicPr>
        <p:blipFill>
          <a:blip r:embed="rId4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724400"/>
            <a:ext cx="16764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895600" y="24685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33400" y="1219200"/>
          <a:ext cx="8154988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文档" r:id="rId3" imgW="8302625" imgH="2638425" progId="Word.Document.8">
                  <p:embed/>
                </p:oleObj>
              </mc:Choice>
              <mc:Fallback>
                <p:oleObj name="文档" r:id="rId3" imgW="8302625" imgH="263842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8154988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0" name="Picture 471" descr="C:/Users/Administrator/Desktop/九数冀教版/S209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810000"/>
            <a:ext cx="2616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76400" y="17526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143000"/>
            <a:ext cx="83058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)△ABC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的内接三角形，若∠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160°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  				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160°</a:t>
            </a:r>
            <a:endParaRPr lang="en-US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100°  				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80°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100°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28600" y="3603625"/>
            <a:ext cx="8610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如图，有一圆形展厅，在其圆形边缘上的点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处安装了一台监视器，它的监控角度为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65°.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为了监控整个展厅，最少需在圆形边缘上共安装这样的监视器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台．</a:t>
            </a:r>
          </a:p>
        </p:txBody>
      </p:sp>
      <p:pic>
        <p:nvPicPr>
          <p:cNvPr id="35846" name="Picture 472" descr="C:/Users/Administrator/Desktop/九数冀教版/S210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800600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038600" y="47244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04800" y="11430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如图，在⊙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是直径，弦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的平分线交⊙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的长．</a:t>
            </a:r>
          </a:p>
        </p:txBody>
      </p:sp>
      <p:pic>
        <p:nvPicPr>
          <p:cNvPr id="36867" name="Picture 473" descr="C:/Users/Administrator/Desktop/九数冀教版/S21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133600"/>
            <a:ext cx="2133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057400" y="2590800"/>
          <a:ext cx="1701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文档" r:id="rId5" imgW="1730375" imgH="394970" progId="Word.Document.8">
                  <p:embed/>
                </p:oleObj>
              </mc:Choice>
              <mc:Fallback>
                <p:oleObj name="文档" r:id="rId5" imgW="1730375" imgH="3949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1701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2514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2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57200" y="1295400"/>
          <a:ext cx="8208963" cy="437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文档" r:id="rId3" imgW="8355965" imgH="4453255" progId="Word.Document.8">
                  <p:embed/>
                </p:oleObj>
              </mc:Choice>
              <mc:Fallback>
                <p:oleObj name="文档" r:id="rId3" imgW="8355965" imgH="445325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8208963" cy="437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2" name="Picture 475" descr="C:/Users/Administrator/Desktop/九数冀教版/S212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0386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全屏显示(4:3)</PresentationFormat>
  <Paragraphs>44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汉仪大黑简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2022-01-10T02:11:02Z</dcterms:created>
  <dcterms:modified xsi:type="dcterms:W3CDTF">2023-01-16T15:17:02Z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53C1A7EDC6B64212A7CAB1CCC671D70E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