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59" r:id="rId3"/>
    <p:sldId id="360" r:id="rId4"/>
    <p:sldId id="361" r:id="rId5"/>
    <p:sldId id="303" r:id="rId6"/>
    <p:sldId id="304" r:id="rId7"/>
    <p:sldId id="352" r:id="rId8"/>
    <p:sldId id="353" r:id="rId9"/>
    <p:sldId id="299" r:id="rId10"/>
    <p:sldId id="321" r:id="rId11"/>
    <p:sldId id="362" r:id="rId12"/>
    <p:sldId id="363" r:id="rId13"/>
    <p:sldId id="356" r:id="rId14"/>
    <p:sldId id="364" r:id="rId15"/>
    <p:sldId id="35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2">
          <p15:clr>
            <a:srgbClr val="A4A3A4"/>
          </p15:clr>
        </p15:guide>
        <p15:guide id="2" pos="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552"/>
        <p:guide pos="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FCBB69C6-1A18-4500-A756-68B36F67590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页眉占位符 9216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63" name="日期占位符 9216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076" name="幻灯片图像占位符 92163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文本占位符 9216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166" name="页脚占位符 9216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67" name="灯片编号占位符 9216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6B24E930-FBD2-4A83-8792-315CD5BAC65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4E930-FBD2-4A83-8792-315CD5BAC65E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F51D782-E4E2-4ED2-A4E2-A5F347C9FA0F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B1A6293-C0F3-41A8-8E66-230ABBCFECE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052CB35-5FA1-4EB3-9ABD-CF8C82CF84C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E7C17E2-D5D1-471E-8918-43989815462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052CB35-5FA1-4EB3-9ABD-CF8C82CF84C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E7C17E2-D5D1-471E-8918-43989815462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52CB35-5FA1-4EB3-9ABD-CF8C82CF84C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7C17E2-D5D1-471E-8918-43989815462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54D10DF-550B-44DD-8985-8198425487B3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D9696E9-FBCB-49C3-AE78-D5CBAA2C53A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067B236-4A39-4F61-9372-B36BD49E9246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3788D97-87EE-4073-86FF-7201B0FC19A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3E7ED4E-4004-4728-94D8-C72EE9050A3E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CDBCE7C-1679-4F64-BEC7-3A9393DBC08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0D48EB1-BB52-424E-88F2-C4017D6E6273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9BE4D26-F814-4769-A220-F397210E44D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DA57F19-C90B-4A71-BD92-80AC291466A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897D115-B3D0-4C2B-80B3-A651F4C0BE0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F82533A-2F1D-4AE4-BB0B-7DE45626DF2A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B626A84-9ACF-4C29-AE40-2A61902B53C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69127D7-5C52-4D69-9760-A7A3C7C30DF6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2B6DC51-6E6E-46D4-9CC1-62440E5F357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9B4D5D4-27E1-4604-A8AB-7671E42ABAEA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BE5FE5D-386F-439D-8964-D79BA6C9E5B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9219"/>
          <p:cNvSpPr txBox="1">
            <a:spLocks noChangeArrowheads="1"/>
          </p:cNvSpPr>
          <p:nvPr/>
        </p:nvSpPr>
        <p:spPr bwMode="auto">
          <a:xfrm>
            <a:off x="644525" y="1106487"/>
            <a:ext cx="792003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 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Let’s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Go!</a:t>
            </a: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Let’s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to the Movie Theatre!</a:t>
            </a:r>
          </a:p>
        </p:txBody>
      </p:sp>
      <p:sp>
        <p:nvSpPr>
          <p:cNvPr id="3" name="矩形 2"/>
          <p:cNvSpPr/>
          <p:nvPr/>
        </p:nvSpPr>
        <p:spPr>
          <a:xfrm>
            <a:off x="2957298" y="549064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96258"/>
          <p:cNvSpPr>
            <a:spLocks noChangeArrowheads="1"/>
          </p:cNvSpPr>
          <p:nvPr/>
        </p:nvSpPr>
        <p:spPr bwMode="auto">
          <a:xfrm>
            <a:off x="239713" y="838200"/>
            <a:ext cx="86360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</a:t>
            </a:r>
            <a:r>
              <a:rPr lang="en-US" altLang="zh-CN" sz="2800" b="1" dirty="0">
                <a:latin typeface="Times New Roman" panose="02020603050405020304" pitchFamily="18" charset="0"/>
              </a:rPr>
              <a:t>  Kung Fu Dinosaur wants to save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</a:t>
            </a:r>
            <a:r>
              <a:rPr lang="en-US" altLang="zh-CN" sz="2800" b="1" dirty="0">
                <a:latin typeface="Times New Roman" panose="02020603050405020304" pitchFamily="18" charset="0"/>
              </a:rPr>
              <a:t>. So Kung Fu Dinosaur travels to Beijing.</a:t>
            </a:r>
            <a:r>
              <a:rPr lang="zh-CN" altLang="en-US" sz="2800" b="1" dirty="0">
                <a:latin typeface="Times New Roman" panose="02020603050405020304" pitchFamily="18" charset="0"/>
              </a:rPr>
              <a:t>功夫恐龙想要救盼盼</a:t>
            </a:r>
            <a:r>
              <a:rPr lang="en-US" altLang="zh-CN" sz="2800" b="1" dirty="0"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</a:rPr>
              <a:t>所以功夫恐龙来到了北京。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P92)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save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save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作动词，其意义及用法如下：</a:t>
            </a:r>
          </a:p>
        </p:txBody>
      </p:sp>
      <p:pic>
        <p:nvPicPr>
          <p:cNvPr id="13314" name="图片 96260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9713" y="2836863"/>
            <a:ext cx="1497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9188" y="3400425"/>
            <a:ext cx="240982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382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9713" y="1190625"/>
            <a:ext cx="8294687" cy="501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39265"/>
          <p:cNvSpPr>
            <a:spLocks noChangeArrowheads="1"/>
          </p:cNvSpPr>
          <p:nvPr/>
        </p:nvSpPr>
        <p:spPr bwMode="auto">
          <a:xfrm>
            <a:off x="239713" y="838200"/>
            <a:ext cx="86360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travel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travel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作动词，意为“旅行”，</a:t>
            </a:r>
            <a:r>
              <a:rPr lang="en-US" altLang="zh-CN" sz="2800" b="1" dirty="0">
                <a:latin typeface="Times New Roman" panose="02020603050405020304" pitchFamily="18" charset="0"/>
              </a:rPr>
              <a:t>travel to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意为“去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旅行”，后面跟地点名词。其现在分词可写为</a:t>
            </a:r>
            <a:r>
              <a:rPr lang="en-US" altLang="zh-CN" sz="2800" b="1" dirty="0">
                <a:latin typeface="Times New Roman" panose="02020603050405020304" pitchFamily="18" charset="0"/>
              </a:rPr>
              <a:t>traveling</a:t>
            </a:r>
            <a:r>
              <a:rPr lang="zh-CN" altLang="en-US" sz="2800" b="1" dirty="0">
                <a:latin typeface="Times New Roman" panose="02020603050405020304" pitchFamily="18" charset="0"/>
              </a:rPr>
              <a:t>或</a:t>
            </a:r>
            <a:r>
              <a:rPr lang="en-US" altLang="zh-CN" sz="2800" b="1" dirty="0">
                <a:latin typeface="Times New Roman" panose="02020603050405020304" pitchFamily="18" charset="0"/>
              </a:rPr>
              <a:t>travelling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I love travelling by train.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我喜欢乘火车旅行。 </a:t>
            </a:r>
          </a:p>
        </p:txBody>
      </p:sp>
      <p:pic>
        <p:nvPicPr>
          <p:cNvPr id="15362" name="图片 13926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9713" y="1014413"/>
            <a:ext cx="1497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图片 1392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3" y="3492500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2857500"/>
            <a:ext cx="2319337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32097"/>
          <p:cNvSpPr>
            <a:spLocks noChangeArrowheads="1"/>
          </p:cNvSpPr>
          <p:nvPr/>
        </p:nvSpPr>
        <p:spPr bwMode="auto">
          <a:xfrm>
            <a:off x="239713" y="838200"/>
            <a:ext cx="863600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  At the hotel, an old man gives him a magic map.</a:t>
            </a:r>
            <a:r>
              <a:rPr lang="zh-CN" altLang="en-US" sz="2800" b="1" dirty="0">
                <a:latin typeface="Times New Roman" panose="02020603050405020304" pitchFamily="18" charset="0"/>
              </a:rPr>
              <a:t>在旅馆里，一位老人给了他一张有魔力的地图。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P92)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At the hotel</a:t>
            </a:r>
            <a:r>
              <a:rPr lang="en-US" altLang="zh-CN" sz="2800" b="1" dirty="0">
                <a:latin typeface="Times New Roman" panose="02020603050405020304" pitchFamily="18" charset="0"/>
              </a:rPr>
              <a:t>,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an old man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gives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him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 magic map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give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give sb.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.=give sth.to sb.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，意为“给某人某物”。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Can you give me a piece of bread?=Can you give a piece of bread to me?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你能给我一片面包吗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16386" name="图片 132098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9713" y="4017963"/>
            <a:ext cx="1497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图片 1321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9713" y="5267325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矩形 132101"/>
          <p:cNvSpPr>
            <a:spLocks noChangeArrowheads="1"/>
          </p:cNvSpPr>
          <p:nvPr/>
        </p:nvSpPr>
        <p:spPr bwMode="auto">
          <a:xfrm>
            <a:off x="85725" y="2794000"/>
            <a:ext cx="1581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</a:rPr>
              <a:t>【析句式】</a:t>
            </a:r>
          </a:p>
        </p:txBody>
      </p:sp>
      <p:sp>
        <p:nvSpPr>
          <p:cNvPr id="16389" name="矩形 132102"/>
          <p:cNvSpPr>
            <a:spLocks noChangeArrowheads="1"/>
          </p:cNvSpPr>
          <p:nvPr/>
        </p:nvSpPr>
        <p:spPr bwMode="auto">
          <a:xfrm>
            <a:off x="2097088" y="3146425"/>
            <a:ext cx="742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200" b="1">
                <a:latin typeface="Times New Roman" panose="02020603050405020304" pitchFamily="18" charset="0"/>
              </a:rPr>
              <a:t>状语</a:t>
            </a:r>
          </a:p>
        </p:txBody>
      </p:sp>
      <p:sp>
        <p:nvSpPr>
          <p:cNvPr id="16390" name="矩形 132103"/>
          <p:cNvSpPr>
            <a:spLocks noChangeArrowheads="1"/>
          </p:cNvSpPr>
          <p:nvPr/>
        </p:nvSpPr>
        <p:spPr bwMode="auto">
          <a:xfrm>
            <a:off x="5788025" y="3140075"/>
            <a:ext cx="13017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200" b="1">
                <a:latin typeface="Times New Roman" panose="02020603050405020304" pitchFamily="18" charset="0"/>
              </a:rPr>
              <a:t>间接宾语</a:t>
            </a:r>
          </a:p>
        </p:txBody>
      </p:sp>
      <p:sp>
        <p:nvSpPr>
          <p:cNvPr id="16391" name="矩形 132104"/>
          <p:cNvSpPr>
            <a:spLocks noChangeArrowheads="1"/>
          </p:cNvSpPr>
          <p:nvPr/>
        </p:nvSpPr>
        <p:spPr bwMode="auto">
          <a:xfrm>
            <a:off x="7324725" y="3138488"/>
            <a:ext cx="13017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200" b="1">
                <a:latin typeface="Times New Roman" panose="02020603050405020304" pitchFamily="18" charset="0"/>
              </a:rPr>
              <a:t>直接宾语</a:t>
            </a:r>
          </a:p>
        </p:txBody>
      </p:sp>
      <p:pic>
        <p:nvPicPr>
          <p:cNvPr id="16392" name="图片 1321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68775" y="3227388"/>
            <a:ext cx="34448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图片 13210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83225" y="3251200"/>
            <a:ext cx="3333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40289"/>
          <p:cNvSpPr>
            <a:spLocks noChangeArrowheads="1"/>
          </p:cNvSpPr>
          <p:nvPr/>
        </p:nvSpPr>
        <p:spPr bwMode="auto">
          <a:xfrm>
            <a:off x="239713" y="838200"/>
            <a:ext cx="863600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【注意】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当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</a:rPr>
              <a:t>是代词</a:t>
            </a:r>
            <a:r>
              <a:rPr lang="en-US" altLang="zh-CN" sz="2800" b="1" dirty="0">
                <a:latin typeface="Times New Roman" panose="02020603050405020304" pitchFamily="18" charset="0"/>
              </a:rPr>
              <a:t>it</a:t>
            </a:r>
            <a:r>
              <a:rPr lang="zh-CN" altLang="en-US" sz="2800" b="1" dirty="0">
                <a:latin typeface="Times New Roman" panose="02020603050405020304" pitchFamily="18" charset="0"/>
              </a:rPr>
              <a:t>或</a:t>
            </a:r>
            <a:r>
              <a:rPr lang="en-US" altLang="zh-CN" sz="2800" b="1" dirty="0">
                <a:latin typeface="Times New Roman" panose="02020603050405020304" pitchFamily="18" charset="0"/>
              </a:rPr>
              <a:t>them</a:t>
            </a:r>
            <a:r>
              <a:rPr lang="zh-CN" altLang="en-US" sz="2800" b="1" dirty="0">
                <a:latin typeface="Times New Roman" panose="02020603050405020304" pitchFamily="18" charset="0"/>
              </a:rPr>
              <a:t>时，只能用</a:t>
            </a:r>
            <a:r>
              <a:rPr lang="en-US" altLang="zh-CN" sz="2800" b="1" dirty="0">
                <a:latin typeface="Times New Roman" panose="02020603050405020304" pitchFamily="18" charset="0"/>
              </a:rPr>
              <a:t>give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 to sb.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</a:t>
            </a:r>
            <a:r>
              <a:rPr lang="en-US" altLang="zh-CN" sz="2800" b="1" dirty="0">
                <a:latin typeface="Times New Roman" panose="02020603050405020304" pitchFamily="18" charset="0"/>
              </a:rPr>
              <a:t>Please give it to me. </a:t>
            </a:r>
            <a:r>
              <a:rPr lang="zh-CN" altLang="en-US" sz="2800" b="1" dirty="0">
                <a:latin typeface="Times New Roman" panose="02020603050405020304" pitchFamily="18" charset="0"/>
              </a:rPr>
              <a:t>请把它给我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17410" name="图片 1402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9713" y="228441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图片 1402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30525" y="2771775"/>
            <a:ext cx="3624263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34145"/>
          <p:cNvSpPr>
            <a:spLocks noChangeArrowheads="1"/>
          </p:cNvSpPr>
          <p:nvPr/>
        </p:nvSpPr>
        <p:spPr bwMode="auto">
          <a:xfrm>
            <a:off x="239713" y="838200"/>
            <a:ext cx="863600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04</a:t>
            </a:r>
            <a:r>
              <a:rPr lang="en-US" altLang="zh-CN" sz="2800" b="1">
                <a:latin typeface="Times New Roman" panose="02020603050405020304" pitchFamily="18" charset="0"/>
              </a:rPr>
              <a:t>  At the zoo, Kung Fu Dinosaur fights the bad man.</a:t>
            </a:r>
            <a:r>
              <a:rPr lang="zh-CN" altLang="en-US" sz="2800" b="1">
                <a:latin typeface="Times New Roman" panose="02020603050405020304" pitchFamily="18" charset="0"/>
              </a:rPr>
              <a:t>在动物园里</a:t>
            </a:r>
            <a:r>
              <a:rPr lang="en-US" altLang="zh-CN" sz="2800" b="1">
                <a:latin typeface="Times New Roman" panose="02020603050405020304" pitchFamily="18" charset="0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</a:rPr>
              <a:t>功夫恐龙和坏人搏斗起来。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P92)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       fight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</p:txBody>
      </p:sp>
      <p:pic>
        <p:nvPicPr>
          <p:cNvPr id="18434" name="图片 134157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9713" y="2206625"/>
            <a:ext cx="1497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图片 13415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1013" y="2716213"/>
            <a:ext cx="5529262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3275013"/>
            <a:ext cx="29813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2" name="组合 5163"/>
          <p:cNvGrpSpPr/>
          <p:nvPr/>
        </p:nvGrpSpPr>
        <p:grpSpPr bwMode="auto">
          <a:xfrm>
            <a:off x="180975" y="1387475"/>
            <a:ext cx="2397125" cy="755650"/>
            <a:chOff x="210" y="1006"/>
            <a:chExt cx="1606" cy="451"/>
          </a:xfrm>
        </p:grpSpPr>
        <p:pic>
          <p:nvPicPr>
            <p:cNvPr id="5123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0" y="1006"/>
              <a:ext cx="1606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文本框 5165"/>
            <p:cNvSpPr txBox="1">
              <a:spLocks noChangeArrowheads="1"/>
            </p:cNvSpPr>
            <p:nvPr/>
          </p:nvSpPr>
          <p:spPr bwMode="auto">
            <a:xfrm>
              <a:off x="534" y="1105"/>
              <a:ext cx="124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5125" name="矩形 5169"/>
          <p:cNvSpPr>
            <a:spLocks noChangeArrowheads="1"/>
          </p:cNvSpPr>
          <p:nvPr/>
        </p:nvSpPr>
        <p:spPr bwMode="auto">
          <a:xfrm>
            <a:off x="239713" y="2117725"/>
            <a:ext cx="861060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i="1" dirty="0">
                <a:latin typeface="Times New Roman" panose="02020603050405020304" pitchFamily="18" charset="0"/>
              </a:rPr>
              <a:t>Kung Fu Dinosaur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Where: Fun Time Theatre, 28 Dream Street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When: 13:0015:0017:0019:0021:00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Price: 25 </a:t>
            </a:r>
            <a:r>
              <a:rPr lang="en-US" altLang="zh-CN" sz="2800" b="1" i="1" dirty="0" err="1">
                <a:latin typeface="Times New Roman" panose="02020603050405020304" pitchFamily="18" charset="0"/>
              </a:rPr>
              <a:t>yuan</a:t>
            </a:r>
            <a:endParaRPr lang="en-US" altLang="zh-CN" sz="2800" b="1" i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baseline="30000" dirty="0">
                <a:latin typeface="Times New Roman" panose="02020603050405020304" pitchFamily="18" charset="0"/>
              </a:rPr>
              <a:t>        ①</a:t>
            </a:r>
            <a:r>
              <a:rPr lang="en-US" altLang="zh-CN" sz="2800" b="1" dirty="0">
                <a:latin typeface="Times New Roman" panose="02020603050405020304" pitchFamily="18" charset="0"/>
              </a:rPr>
              <a:t>This movie is about a hero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dinosaur.He</a:t>
            </a:r>
            <a:r>
              <a:rPr lang="en-US" altLang="zh-CN" sz="2800" b="1" dirty="0">
                <a:latin typeface="Times New Roman" panose="02020603050405020304" pitchFamily="18" charset="0"/>
              </a:rPr>
              <a:t> lives in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Canada.His</a:t>
            </a:r>
            <a:r>
              <a:rPr lang="en-US" altLang="zh-CN" sz="2800" b="1" dirty="0">
                <a:latin typeface="Times New Roman" panose="02020603050405020304" pitchFamily="18" charset="0"/>
              </a:rPr>
              <a:t> name is Kung Fu Dinosaur.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A bad man wants to hurt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Panda! 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136197"/>
          <p:cNvSpPr>
            <a:spLocks noChangeArrowheads="1"/>
          </p:cNvSpPr>
          <p:nvPr/>
        </p:nvSpPr>
        <p:spPr bwMode="auto">
          <a:xfrm>
            <a:off x="239713" y="876300"/>
            <a:ext cx="861060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baseline="30000" dirty="0"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latin typeface="Times New Roman" panose="02020603050405020304" pitchFamily="18" charset="0"/>
              </a:rPr>
              <a:t>Kung Fu Dinosaur wants to save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Panpan.So</a:t>
            </a:r>
            <a:r>
              <a:rPr lang="en-US" altLang="zh-CN" sz="2800" b="1" dirty="0">
                <a:latin typeface="Times New Roman" panose="02020603050405020304" pitchFamily="18" charset="0"/>
              </a:rPr>
              <a:t> Kung Fu Dinosaur travels to Beijing.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He gets to the airport, but where  can he find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</a:t>
            </a:r>
            <a:r>
              <a:rPr lang="en-US" altLang="zh-CN" sz="2800" b="1" dirty="0">
                <a:latin typeface="Times New Roman" panose="02020603050405020304" pitchFamily="18" charset="0"/>
              </a:rPr>
              <a:t>? He takes a taxi to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Wangfujing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Street.He</a:t>
            </a:r>
            <a:r>
              <a:rPr lang="en-US" altLang="zh-CN" sz="2800" b="1" dirty="0">
                <a:latin typeface="Times New Roman" panose="02020603050405020304" pitchFamily="18" charset="0"/>
              </a:rPr>
              <a:t> looks for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</a:t>
            </a:r>
            <a:r>
              <a:rPr lang="en-US" altLang="zh-CN" sz="2800" b="1" dirty="0">
                <a:latin typeface="Times New Roman" panose="02020603050405020304" pitchFamily="18" charset="0"/>
              </a:rPr>
              <a:t>, but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</a:t>
            </a:r>
            <a:r>
              <a:rPr lang="en-US" altLang="zh-CN" sz="2800" b="1" dirty="0">
                <a:latin typeface="Times New Roman" panose="02020603050405020304" pitchFamily="18" charset="0"/>
              </a:rPr>
              <a:t> isn't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there.Then</a:t>
            </a:r>
            <a:r>
              <a:rPr lang="en-US" altLang="zh-CN" sz="2800" b="1" dirty="0">
                <a:latin typeface="Times New Roman" panose="02020603050405020304" pitchFamily="18" charset="0"/>
              </a:rPr>
              <a:t> he goes to a hotel by bike.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</a:rPr>
              <a:t>At the hotel, an old man gives him a magic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map.On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map, he finds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</a:t>
            </a:r>
            <a:r>
              <a:rPr lang="en-US" altLang="zh-CN" sz="2800" b="1" dirty="0">
                <a:latin typeface="Times New Roman" panose="02020603050405020304" pitchFamily="18" charset="0"/>
              </a:rPr>
              <a:t> at a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zoo.So</a:t>
            </a:r>
            <a:r>
              <a:rPr lang="en-US" altLang="zh-CN" sz="2800" b="1" dirty="0">
                <a:latin typeface="Times New Roman" panose="02020603050405020304" pitchFamily="18" charset="0"/>
              </a:rPr>
              <a:t> he takes the train to the zoo.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baseline="30000" dirty="0">
                <a:latin typeface="Times New Roman" panose="02020603050405020304" pitchFamily="18" charset="0"/>
              </a:rPr>
              <a:t>        ④</a:t>
            </a:r>
            <a:r>
              <a:rPr lang="en-US" altLang="zh-CN" sz="2800" b="1" dirty="0">
                <a:latin typeface="Times New Roman" panose="02020603050405020304" pitchFamily="18" charset="0"/>
              </a:rPr>
              <a:t>At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zoo,Kung</a:t>
            </a:r>
            <a:r>
              <a:rPr lang="en-US" altLang="zh-CN" sz="2800" b="1" dirty="0">
                <a:latin typeface="Times New Roman" panose="02020603050405020304" pitchFamily="18" charset="0"/>
              </a:rPr>
              <a:t> Fu Dinosaur fights the bad man.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37217"/>
          <p:cNvSpPr>
            <a:spLocks noChangeArrowheads="1"/>
          </p:cNvSpPr>
          <p:nvPr/>
        </p:nvSpPr>
        <p:spPr bwMode="auto">
          <a:xfrm>
            <a:off x="239713" y="876300"/>
            <a:ext cx="86106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He gets help from the elephants, lions and tigers.But can he save Panpan? Watch the movie and find out!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73731"/>
          <p:cNvSpPr>
            <a:spLocks noChangeArrowheads="1"/>
          </p:cNvSpPr>
          <p:nvPr/>
        </p:nvSpPr>
        <p:spPr bwMode="auto">
          <a:xfrm>
            <a:off x="119063" y="898525"/>
            <a:ext cx="1922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Let's Do It!</a:t>
            </a:r>
          </a:p>
        </p:txBody>
      </p:sp>
      <p:sp>
        <p:nvSpPr>
          <p:cNvPr id="8194" name="矩形 73732"/>
          <p:cNvSpPr>
            <a:spLocks noChangeArrowheads="1"/>
          </p:cNvSpPr>
          <p:nvPr/>
        </p:nvSpPr>
        <p:spPr bwMode="auto">
          <a:xfrm>
            <a:off x="152400" y="1309688"/>
            <a:ext cx="8618538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800" b="1" dirty="0">
                <a:latin typeface="Times New Roman" panose="02020603050405020304" pitchFamily="18" charset="0"/>
              </a:rPr>
              <a:t> How does Kung Fu Dinosaur travel? Listen to the passage and circle the correct pictures.1 </a:t>
            </a:r>
            <a:r>
              <a:rPr lang="zh-CN" altLang="en-US" sz="2800" b="1" dirty="0">
                <a:latin typeface="Times New Roman" panose="02020603050405020304" pitchFamily="18" charset="0"/>
              </a:rPr>
              <a:t>功夫恐龙怎样旅行</a:t>
            </a:r>
            <a:r>
              <a:rPr lang="en-US" altLang="zh-CN" sz="2800" b="1" dirty="0">
                <a:latin typeface="Times New Roman" panose="02020603050405020304" pitchFamily="18" charset="0"/>
              </a:rPr>
              <a:t>? </a:t>
            </a:r>
            <a:r>
              <a:rPr lang="zh-CN" altLang="en-US" sz="2800" b="1" dirty="0">
                <a:latin typeface="Times New Roman" panose="02020603050405020304" pitchFamily="18" charset="0"/>
              </a:rPr>
              <a:t>听短文并圈出正确的图片。</a:t>
            </a:r>
          </a:p>
        </p:txBody>
      </p:sp>
      <p:pic>
        <p:nvPicPr>
          <p:cNvPr id="8195" name="图片 737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9713" y="3560763"/>
            <a:ext cx="8405812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59" name="椭圆 73758"/>
          <p:cNvSpPr>
            <a:spLocks noChangeArrowheads="1"/>
          </p:cNvSpPr>
          <p:nvPr/>
        </p:nvSpPr>
        <p:spPr bwMode="auto">
          <a:xfrm>
            <a:off x="239713" y="3594100"/>
            <a:ext cx="1473200" cy="11461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3760" name="椭圆 73759"/>
          <p:cNvSpPr>
            <a:spLocks noChangeArrowheads="1"/>
          </p:cNvSpPr>
          <p:nvPr/>
        </p:nvSpPr>
        <p:spPr bwMode="auto">
          <a:xfrm>
            <a:off x="4856163" y="3632200"/>
            <a:ext cx="1473200" cy="11461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3763" name="椭圆 73762"/>
          <p:cNvSpPr>
            <a:spLocks noChangeArrowheads="1"/>
          </p:cNvSpPr>
          <p:nvPr/>
        </p:nvSpPr>
        <p:spPr bwMode="auto">
          <a:xfrm>
            <a:off x="7181850" y="3632200"/>
            <a:ext cx="1473200" cy="11461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74755"/>
          <p:cNvSpPr>
            <a:spLocks noChangeArrowheads="1"/>
          </p:cNvSpPr>
          <p:nvPr/>
        </p:nvSpPr>
        <p:spPr bwMode="auto">
          <a:xfrm>
            <a:off x="182563" y="774700"/>
            <a:ext cx="8558212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 Read the lesson and put the sentences in the correct order.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1.He gets to the airport.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2.Kung Fu Dinosaur wants to save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3.A bad man wants to hurt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Panpan</a:t>
            </a:r>
            <a:r>
              <a:rPr lang="en-US" altLang="zh-CN" sz="2800" b="1" dirty="0">
                <a:latin typeface="Times New Roman" panose="02020603050405020304" pitchFamily="18" charset="0"/>
              </a:rPr>
              <a:t>!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4.Kung Fu Dinosaur travels to Beijing.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5.He takes a taxi to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Wangfujing</a:t>
            </a:r>
            <a:r>
              <a:rPr lang="en-US" altLang="zh-CN" sz="2800" b="1" dirty="0">
                <a:latin typeface="Times New Roman" panose="02020603050405020304" pitchFamily="18" charset="0"/>
              </a:rPr>
              <a:t> Street.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6.Then he goes to a hotel by bike.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7.At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zoo,Kung</a:t>
            </a:r>
            <a:r>
              <a:rPr lang="en-US" altLang="zh-CN" sz="2800" b="1" dirty="0">
                <a:latin typeface="Times New Roman" panose="02020603050405020304" pitchFamily="18" charset="0"/>
              </a:rPr>
              <a:t> Fu Dinosaur fights the bad man.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8.He takes the train to the zoo.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The correct order is:_______________</a:t>
            </a:r>
          </a:p>
        </p:txBody>
      </p:sp>
      <p:sp>
        <p:nvSpPr>
          <p:cNvPr id="74782" name="矩形 74781"/>
          <p:cNvSpPr>
            <a:spLocks noChangeArrowheads="1"/>
          </p:cNvSpPr>
          <p:nvPr/>
        </p:nvSpPr>
        <p:spPr bwMode="auto">
          <a:xfrm>
            <a:off x="3467100" y="5949950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32415687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28001"/>
          <p:cNvSpPr>
            <a:spLocks noChangeArrowheads="1"/>
          </p:cNvSpPr>
          <p:nvPr/>
        </p:nvSpPr>
        <p:spPr bwMode="auto">
          <a:xfrm>
            <a:off x="182563" y="746125"/>
            <a:ext cx="8558212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</a:rPr>
              <a:t>  Fill in the blanks with the correct forms of the words in the box.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movie   airport   fight   hero   price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1.A:I often watch ______ with my friends on Sundays.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B: But sometimes the _____ of the ticket is high.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2.A:Is he your ____?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B:Yes, he is.He always  ______ the bad men.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3.A:Excuse me.Can you tell me the way to the ______? I'm flying to Dalian today.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B:Yes.Walk down the street and you can find a bus stop there.The airport bus will take you to the airport.</a:t>
            </a:r>
          </a:p>
        </p:txBody>
      </p:sp>
      <p:sp>
        <p:nvSpPr>
          <p:cNvPr id="10242" name="矩形 128007"/>
          <p:cNvSpPr>
            <a:spLocks noChangeArrowheads="1"/>
          </p:cNvSpPr>
          <p:nvPr/>
        </p:nvSpPr>
        <p:spPr bwMode="auto">
          <a:xfrm>
            <a:off x="239713" y="1900238"/>
            <a:ext cx="5441950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28009" name="矩形 128008"/>
          <p:cNvSpPr>
            <a:spLocks noChangeArrowheads="1"/>
          </p:cNvSpPr>
          <p:nvPr/>
        </p:nvSpPr>
        <p:spPr bwMode="auto">
          <a:xfrm>
            <a:off x="2890838" y="2368550"/>
            <a:ext cx="1230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movies</a:t>
            </a:r>
          </a:p>
        </p:txBody>
      </p:sp>
      <p:sp>
        <p:nvSpPr>
          <p:cNvPr id="128010" name="矩形 128009"/>
          <p:cNvSpPr>
            <a:spLocks noChangeArrowheads="1"/>
          </p:cNvSpPr>
          <p:nvPr/>
        </p:nvSpPr>
        <p:spPr bwMode="auto">
          <a:xfrm>
            <a:off x="3529013" y="2819400"/>
            <a:ext cx="952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price</a:t>
            </a:r>
          </a:p>
        </p:txBody>
      </p:sp>
      <p:sp>
        <p:nvSpPr>
          <p:cNvPr id="128011" name="矩形 128010"/>
          <p:cNvSpPr>
            <a:spLocks noChangeArrowheads="1"/>
          </p:cNvSpPr>
          <p:nvPr/>
        </p:nvSpPr>
        <p:spPr bwMode="auto">
          <a:xfrm>
            <a:off x="2447925" y="3394075"/>
            <a:ext cx="874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hero</a:t>
            </a:r>
          </a:p>
        </p:txBody>
      </p:sp>
      <p:sp>
        <p:nvSpPr>
          <p:cNvPr id="128012" name="矩形 128011"/>
          <p:cNvSpPr>
            <a:spLocks noChangeArrowheads="1"/>
          </p:cNvSpPr>
          <p:nvPr/>
        </p:nvSpPr>
        <p:spPr bwMode="auto">
          <a:xfrm>
            <a:off x="3867150" y="3886200"/>
            <a:ext cx="103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fights</a:t>
            </a:r>
          </a:p>
        </p:txBody>
      </p:sp>
      <p:sp>
        <p:nvSpPr>
          <p:cNvPr id="128013" name="矩形 128012"/>
          <p:cNvSpPr>
            <a:spLocks noChangeArrowheads="1"/>
          </p:cNvSpPr>
          <p:nvPr/>
        </p:nvSpPr>
        <p:spPr bwMode="auto">
          <a:xfrm>
            <a:off x="7186613" y="4352925"/>
            <a:ext cx="127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airport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9" grpId="0"/>
      <p:bldP spid="128010" grpId="0"/>
      <p:bldP spid="128011" grpId="0"/>
      <p:bldP spid="128012" grpId="0"/>
      <p:bldP spid="1280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29025"/>
          <p:cNvSpPr>
            <a:spLocks noChangeArrowheads="1"/>
          </p:cNvSpPr>
          <p:nvPr/>
        </p:nvSpPr>
        <p:spPr bwMode="auto">
          <a:xfrm>
            <a:off x="182563" y="850900"/>
            <a:ext cx="8558212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</a:rPr>
              <a:t>  Work in groups.Talk about your favourite movie and make a poster for it.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Task tips:What's the name of the movie?Where can you see the movie?How much is a ticket?Who is the movie about?What does he or she do?What is interesting about him or her?Is the movie funny, sad, happy or scary?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3450" y="847725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矩形 69667"/>
          <p:cNvSpPr>
            <a:spLocks noChangeArrowheads="1"/>
          </p:cNvSpPr>
          <p:nvPr/>
        </p:nvSpPr>
        <p:spPr bwMode="auto">
          <a:xfrm>
            <a:off x="239713" y="1490663"/>
            <a:ext cx="8636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600" b="1" dirty="0">
                <a:latin typeface="Times New Roman" panose="02020603050405020304" pitchFamily="18" charset="0"/>
              </a:rPr>
              <a:t>  This movie is about a hero dinosaur.</a:t>
            </a:r>
            <a:r>
              <a:rPr lang="zh-CN" altLang="en-US" sz="2600" b="1" dirty="0">
                <a:latin typeface="Times New Roman" panose="02020603050405020304" pitchFamily="18" charset="0"/>
              </a:rPr>
              <a:t>这部电影是关于一只英雄恐龙的。</a:t>
            </a:r>
            <a:r>
              <a:rPr lang="en-US" altLang="zh-CN" sz="2600" b="1" dirty="0">
                <a:latin typeface="Times New Roman" panose="02020603050405020304" pitchFamily="18" charset="0"/>
              </a:rPr>
              <a:t>(</a:t>
            </a:r>
            <a:r>
              <a:rPr lang="zh-CN" altLang="en-US" sz="26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600" b="1" dirty="0">
                <a:latin typeface="Times New Roman" panose="02020603050405020304" pitchFamily="18" charset="0"/>
              </a:rPr>
              <a:t>P92)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                   about</a:t>
            </a:r>
            <a:r>
              <a:rPr lang="zh-CN" altLang="en-US" sz="26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about</a:t>
            </a:r>
            <a:r>
              <a:rPr lang="zh-CN" altLang="en-US" sz="2600" b="1" dirty="0">
                <a:latin typeface="Times New Roman" panose="02020603050405020304" pitchFamily="18" charset="0"/>
              </a:rPr>
              <a:t>用作介词，意为“关于”。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Times New Roman" panose="02020603050405020304" pitchFamily="18" charset="0"/>
              </a:rPr>
              <a:t>   </a:t>
            </a:r>
            <a:r>
              <a:rPr lang="en-US" altLang="zh-CN" sz="2600" b="1" dirty="0">
                <a:latin typeface="Times New Roman" panose="02020603050405020304" pitchFamily="18" charset="0"/>
              </a:rPr>
              <a:t>This story is about a poor girl. </a:t>
            </a:r>
            <a:r>
              <a:rPr lang="zh-CN" altLang="en-US" sz="2600" b="1" dirty="0">
                <a:latin typeface="Times New Roman" panose="02020603050405020304" pitchFamily="18" charset="0"/>
              </a:rPr>
              <a:t>这个故事是关于一个可怜女孩的。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【拓展】</a:t>
            </a:r>
            <a:r>
              <a:rPr lang="zh-CN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zh-CN" sz="2600" b="1" dirty="0">
                <a:latin typeface="Times New Roman" panose="02020603050405020304" pitchFamily="18" charset="0"/>
              </a:rPr>
              <a:t>about</a:t>
            </a:r>
            <a:r>
              <a:rPr lang="zh-CN" altLang="en-US" sz="2600" b="1" dirty="0">
                <a:latin typeface="Times New Roman" panose="02020603050405020304" pitchFamily="18" charset="0"/>
              </a:rPr>
              <a:t>用作介词，还有“大约”的意思。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Times New Roman" panose="02020603050405020304" pitchFamily="18" charset="0"/>
              </a:rPr>
              <a:t>   </a:t>
            </a:r>
            <a:r>
              <a:rPr lang="en-US" altLang="zh-CN" sz="2600" b="1" dirty="0">
                <a:latin typeface="Times New Roman" panose="02020603050405020304" pitchFamily="18" charset="0"/>
              </a:rPr>
              <a:t>My mother gets up at about 7:00.</a:t>
            </a:r>
            <a:r>
              <a:rPr lang="zh-CN" altLang="en-US" sz="2600" b="1" dirty="0">
                <a:latin typeface="Times New Roman" panose="02020603050405020304" pitchFamily="18" charset="0"/>
              </a:rPr>
              <a:t>我妈妈大约在七点起床。</a:t>
            </a:r>
          </a:p>
        </p:txBody>
      </p:sp>
      <p:pic>
        <p:nvPicPr>
          <p:cNvPr id="12291" name="图片 69676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9713" y="2767013"/>
            <a:ext cx="1497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图片 6968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9713" y="3917950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6968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9713" y="5588000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808</Words>
  <Application>Microsoft Office PowerPoint</Application>
  <PresentationFormat>全屏显示(4:3)</PresentationFormat>
  <Paragraphs>70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黑体</vt:lpstr>
      <vt:lpstr>楷体</vt:lpstr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238</cp:revision>
  <dcterms:created xsi:type="dcterms:W3CDTF">2017-07-08T03:13:00Z</dcterms:created>
  <dcterms:modified xsi:type="dcterms:W3CDTF">2023-01-16T15:17:07Z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656AE85149A34F4288F89DC22C7511E2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