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media1.mp3" ContentType="audio/mp3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28"/>
  </p:handoutMasterIdLst>
  <p:sldIdLst>
    <p:sldId id="279" r:id="rId3"/>
    <p:sldId id="257" r:id="rId4"/>
    <p:sldId id="258" r:id="rId6"/>
    <p:sldId id="259" r:id="rId7"/>
    <p:sldId id="260" r:id="rId8"/>
    <p:sldId id="261" r:id="rId9"/>
    <p:sldId id="280" r:id="rId10"/>
    <p:sldId id="263" r:id="rId11"/>
    <p:sldId id="264" r:id="rId12"/>
    <p:sldId id="265" r:id="rId13"/>
    <p:sldId id="266" r:id="rId14"/>
    <p:sldId id="281" r:id="rId15"/>
    <p:sldId id="268" r:id="rId16"/>
    <p:sldId id="269" r:id="rId17"/>
    <p:sldId id="270" r:id="rId18"/>
    <p:sldId id="271" r:id="rId19"/>
    <p:sldId id="282" r:id="rId20"/>
    <p:sldId id="273" r:id="rId21"/>
    <p:sldId id="274" r:id="rId22"/>
    <p:sldId id="283" r:id="rId23"/>
    <p:sldId id="276" r:id="rId24"/>
    <p:sldId id="277" r:id="rId25"/>
    <p:sldId id="278" r:id="rId26"/>
    <p:sldId id="285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AA69"/>
    <a:srgbClr val="3987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504" y="26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E39EE-69B8-48E4-9379-87B020F084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8BDAA-71C9-41F0-AFDF-320997AB6D8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DD834-A06B-4900-8681-00B164BC1D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DD834-A06B-4900-8681-00B164BC1D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DD834-A06B-4900-8681-00B164BC1D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DD834-A06B-4900-8681-00B164BC1D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DD834-A06B-4900-8681-00B164BC1D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DD834-A06B-4900-8681-00B164BC1D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DD834-A06B-4900-8681-00B164BC1D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DD834-A06B-4900-8681-00B164BC1D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DD834-A06B-4900-8681-00B164BC1D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DD834-A06B-4900-8681-00B164BC1D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DD834-A06B-4900-8681-00B164BC1D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DD834-A06B-4900-8681-00B164BC1D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DD834-A06B-4900-8681-00B164BC1D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DD834-A06B-4900-8681-00B164BC1D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DD834-A06B-4900-8681-00B164BC1D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DD834-A06B-4900-8681-00B164BC1D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DD834-A06B-4900-8681-00B164BC1D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DD834-A06B-4900-8681-00B164BC1D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DD834-A06B-4900-8681-00B164BC1D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DD834-A06B-4900-8681-00B164BC1D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DD834-A06B-4900-8681-00B164BC1D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DD834-A06B-4900-8681-00B164BC1D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86"/>
          <a:stretch>
            <a:fillRect/>
          </a:stretch>
        </p:blipFill>
        <p:spPr>
          <a:xfrm>
            <a:off x="-1" y="0"/>
            <a:ext cx="12209133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238755" y="260648"/>
            <a:ext cx="11731619" cy="6336704"/>
            <a:chOff x="695400" y="692696"/>
            <a:chExt cx="10873208" cy="5472608"/>
          </a:xfrm>
        </p:grpSpPr>
        <p:sp>
          <p:nvSpPr>
            <p:cNvPr id="6" name="矩形: 圆角 5"/>
            <p:cNvSpPr/>
            <p:nvPr userDrawn="1"/>
          </p:nvSpPr>
          <p:spPr>
            <a:xfrm>
              <a:off x="695400" y="692696"/>
              <a:ext cx="10873208" cy="5472608"/>
            </a:xfrm>
            <a:prstGeom prst="roundRect">
              <a:avLst>
                <a:gd name="adj" fmla="val 2303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思源宋体" panose="02020700000000000000" pitchFamily="18" charset="-122"/>
                <a:sym typeface="微软雅黑" panose="020B0503020204020204" pitchFamily="34" charset="-122"/>
              </a:endParaRPr>
            </a:p>
          </p:txBody>
        </p:sp>
        <p:sp>
          <p:nvSpPr>
            <p:cNvPr id="7" name="矩形: 圆角 6"/>
            <p:cNvSpPr/>
            <p:nvPr userDrawn="1"/>
          </p:nvSpPr>
          <p:spPr>
            <a:xfrm>
              <a:off x="873243" y="906926"/>
              <a:ext cx="10517522" cy="5055604"/>
            </a:xfrm>
            <a:prstGeom prst="roundRect">
              <a:avLst>
                <a:gd name="adj" fmla="val 2303"/>
              </a:avLst>
            </a:prstGeom>
            <a:noFill/>
            <a:ln w="19050">
              <a:solidFill>
                <a:srgbClr val="00B050"/>
              </a:solidFill>
              <a:prstDash val="lgDashDot"/>
            </a:ln>
            <a:effectLst>
              <a:outerShdw blurRad="63500" sx="101000" sy="101000" algn="c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思源宋体" panose="02020700000000000000" pitchFamily="18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8" name="标题 1"/>
          <p:cNvSpPr txBox="1"/>
          <p:nvPr userDrawn="1"/>
        </p:nvSpPr>
        <p:spPr>
          <a:xfrm>
            <a:off x="940082" y="3905993"/>
            <a:ext cx="3350121" cy="1263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                 </a:t>
            </a:r>
            <a:r>
              <a:rPr lang="zh-CN" altLang="en-US" sz="4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版权声明</a:t>
            </a:r>
            <a:br>
              <a:rPr lang="zh-CN" altLang="en-US" sz="1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b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感谢您下载平台上提供的</a:t>
            </a:r>
            <a: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作品，为了您和小Q办公以及原创作者的利益，请勿复制、传播、销售，否则将承担法律责任！小Q办公将对作品进行维权，按照传播下载次数进行十倍的索取赔偿！</a:t>
            </a:r>
            <a:b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b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1.</a:t>
            </a: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在小Q办公出售的</a:t>
            </a:r>
            <a: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模板是免版税类（</a:t>
            </a:r>
            <a: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RF</a:t>
            </a: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</a:t>
            </a:r>
            <a: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Royalty-Free</a:t>
            </a: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）正版受</a:t>
            </a:r>
            <a: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《</a:t>
            </a: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中国人民共和国著作法</a:t>
            </a:r>
            <a: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和</a:t>
            </a:r>
            <a: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《</a:t>
            </a: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世界版权公约</a:t>
            </a:r>
            <a: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的保护，作品的所有权、版权和著作权归小Q办公所有，您下载的是</a:t>
            </a:r>
            <a: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模板素材的使用权。</a:t>
            </a:r>
            <a:b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2.</a:t>
            </a: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不得将小Q办公的</a:t>
            </a:r>
            <a: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模板、</a:t>
            </a:r>
            <a:r>
              <a:rPr lang="en-US" altLang="zh-CN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1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lang="zh-CN" altLang="en-US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endParaRPr lang="zh-CN" altLang="en-US" spc="1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9" Type="http://schemas.openxmlformats.org/officeDocument/2006/relationships/image" Target="../media/image7.png"/><Relationship Id="rId8" Type="http://schemas.microsoft.com/office/2007/relationships/media" Target="../media/media1.mp3"/><Relationship Id="rId7" Type="http://schemas.openxmlformats.org/officeDocument/2006/relationships/audio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microsoft.com/office/2007/relationships/hdphoto" Target="../media/image2.wdp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2.xml.rels><?xml version='1.0' encoding='UTF-8' standalone='yes'?>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3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14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15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16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17.xml.rels><?xml version='1.0' encoding='UTF-8' standalone='yes'?>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8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19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2.xml.rels><?xml version='1.0' encoding='UTF-8' standalone='yes'?>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20.xml.rels><?xml version='1.0' encoding='UTF-8' standalone='yes'?>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21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22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24.xml.rels><?xml version='1.0' encoding='UTF-8' standalone='yes'?>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3.xml.rels><?xml version='1.0' encoding='UTF-8' standalone='yes'?>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4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5.xml.rels><?xml version='1.0' encoding='UTF-8' standalone='yes'?>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7.xml.rels><?xml version='1.0' encoding='UTF-8' standalone='yes'?>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8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9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86"/>
          <a:stretch>
            <a:fillRect/>
          </a:stretch>
        </p:blipFill>
        <p:spPr>
          <a:xfrm>
            <a:off x="-1" y="0"/>
            <a:ext cx="12209133" cy="6858000"/>
          </a:xfrm>
          <a:prstGeom prst="rect">
            <a:avLst/>
          </a:prstGeom>
        </p:spPr>
      </p:pic>
      <p:sp>
        <p:nvSpPr>
          <p:cNvPr id="4" name="矩形: 圆角 3"/>
          <p:cNvSpPr/>
          <p:nvPr/>
        </p:nvSpPr>
        <p:spPr>
          <a:xfrm>
            <a:off x="695400" y="692696"/>
            <a:ext cx="10873208" cy="5472608"/>
          </a:xfrm>
          <a:prstGeom prst="roundRect">
            <a:avLst>
              <a:gd name="adj" fmla="val 2303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/>
        </p:nvSpPr>
        <p:spPr>
          <a:xfrm>
            <a:off x="873243" y="906926"/>
            <a:ext cx="10517522" cy="5055604"/>
          </a:xfrm>
          <a:prstGeom prst="roundRect">
            <a:avLst>
              <a:gd name="adj" fmla="val 2303"/>
            </a:avLst>
          </a:prstGeom>
          <a:noFill/>
          <a:ln w="19050">
            <a:solidFill>
              <a:srgbClr val="00B050"/>
            </a:solidFill>
            <a:prstDash val="lgDashDot"/>
          </a:ln>
          <a:effectLst>
            <a:outerShdw blurRad="63500" sx="101000" sy="101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9838" r="62993" b="11019"/>
          <a:stretch>
            <a:fillRect/>
          </a:stretch>
        </p:blipFill>
        <p:spPr>
          <a:xfrm>
            <a:off x="1199456" y="980728"/>
            <a:ext cx="3312368" cy="48245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3" t="9838" r="53544" b="29919"/>
          <a:stretch>
            <a:fillRect/>
          </a:stretch>
        </p:blipFill>
        <p:spPr>
          <a:xfrm>
            <a:off x="4151784" y="980728"/>
            <a:ext cx="1512168" cy="367240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b="12201"/>
          <a:stretch>
            <a:fillRect/>
          </a:stretch>
        </p:blipFill>
        <p:spPr>
          <a:xfrm>
            <a:off x="5151187" y="1372238"/>
            <a:ext cx="6696744" cy="492203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7828" r="11151" b="15656"/>
          <a:stretch>
            <a:fillRect/>
          </a:stretch>
        </p:blipFill>
        <p:spPr>
          <a:xfrm rot="972984">
            <a:off x="72510" y="4336441"/>
            <a:ext cx="2486054" cy="248173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074889" y="3833257"/>
            <a:ext cx="563970" cy="1475500"/>
          </a:xfrm>
          <a:prstGeom prst="roundRect">
            <a:avLst>
              <a:gd name="adj" fmla="val 44933"/>
            </a:avLst>
          </a:prstGeom>
          <a:solidFill>
            <a:srgbClr val="C00000"/>
          </a:solidFill>
          <a:effectLst>
            <a:softEdge rad="25400"/>
          </a:effectLst>
        </p:spPr>
        <p:txBody>
          <a:bodyPr vert="eaVert" wrap="square" rtlCol="0" anchor="ctr">
            <a:spAutoFit/>
          </a:bodyPr>
          <a:lstStyle/>
          <a:p>
            <a:pPr algn="dist"/>
            <a:r>
              <a:rPr lang="zh-CN" altLang="en-US" dirty="0">
                <a:solidFill>
                  <a:schemeClr val="bg1"/>
                </a:solidFill>
                <a:latin typeface="字体视界-NEW魏碑体" panose="02010601030101010101" pitchFamily="2" charset="-122"/>
                <a:ea typeface="字体视界-NEW魏碑体" panose="02010601030101010101" pitchFamily="2" charset="-122"/>
              </a:rPr>
              <a:t>小Q办公</a:t>
            </a:r>
            <a:endParaRPr lang="zh-CN" altLang="en-US" dirty="0">
              <a:solidFill>
                <a:schemeClr val="bg1"/>
              </a:solidFill>
              <a:latin typeface="字体视界-NEW魏碑体" panose="02010601030101010101" pitchFamily="2" charset="-122"/>
              <a:ea typeface="字体视界-NEW魏碑体" panose="02010601030101010101" pitchFamily="2" charset="-122"/>
            </a:endParaRPr>
          </a:p>
        </p:txBody>
      </p:sp>
      <p:pic>
        <p:nvPicPr>
          <p:cNvPr id="7" name="古筝欢乐中国风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48728" y="-312372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16" presetClass="entr" presetSubtype="21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5" presetID="2" presetClass="entr" presetSubtype="6" accel="26000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3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4" grpId="0" animBg="1"/>
          <p:bldP spid="12" grpId="0" animBg="1"/>
          <p:bldP spid="6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16" presetClass="entr" presetSubtype="21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5" presetID="2" presetClass="entr" presetSubtype="6" accel="2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3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4" grpId="0" animBg="1"/>
          <p:bldP spid="12" grpId="0" animBg="1"/>
          <p:bldP spid="6" grpId="0" bldLvl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>
            <a:off x="2447594" y="1724471"/>
            <a:ext cx="576064" cy="576064"/>
          </a:xfrm>
          <a:prstGeom prst="ellipse">
            <a:avLst/>
          </a:prstGeom>
          <a:solidFill>
            <a:srgbClr val="39875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rPr>
              <a:t>4</a:t>
            </a:r>
            <a:endParaRPr lang="zh-CN" altLang="en-US" sz="2400" dirty="0">
              <a:latin typeface="微软雅黑" panose="020B0503020204020204" pitchFamily="34" charset="-122"/>
              <a:ea typeface="思源宋体" panose="020207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15680" y="1724471"/>
            <a:ext cx="8162750" cy="787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要求各店在促销期间利用冷柜， 大面积陈列各牌粽子，</a:t>
            </a:r>
            <a:r>
              <a:rPr lang="en-US" altLang="zh-CN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5</a:t>
            </a:r>
            <a:r>
              <a:rPr lang="zh-CN" altLang="en-US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月初三、四、五三天除冷柜之外各店应在主通道摆放</a:t>
            </a:r>
            <a:r>
              <a:rPr lang="en-US" altLang="zh-CN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4-6</a:t>
            </a:r>
            <a:r>
              <a:rPr lang="zh-CN" altLang="en-US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个粽子堆头销售；</a:t>
            </a:r>
            <a:endParaRPr lang="en-US" altLang="zh-CN" sz="1600" dirty="0">
              <a:latin typeface="思源宋体 CN ExtraLight" panose="02020200000000000000" pitchFamily="18" charset="-122"/>
              <a:ea typeface="思源宋体 CN ExtraLight" panose="020202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2447594" y="3129695"/>
            <a:ext cx="576064" cy="576064"/>
          </a:xfrm>
          <a:prstGeom prst="ellipse">
            <a:avLst/>
          </a:prstGeom>
          <a:solidFill>
            <a:srgbClr val="39875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rPr>
              <a:t>5</a:t>
            </a:r>
            <a:endParaRPr lang="zh-CN" altLang="en-US" sz="2400" dirty="0">
              <a:latin typeface="微软雅黑" panose="020B0503020204020204" pitchFamily="34" charset="-122"/>
              <a:ea typeface="思源宋体" panose="020207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15680" y="3129695"/>
            <a:ext cx="8162750" cy="1156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各店在端午节当天在不影响粽子质量和销售日的情况下</a:t>
            </a:r>
            <a:r>
              <a:rPr lang="en-US" altLang="zh-CN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,</a:t>
            </a:r>
            <a:r>
              <a:rPr lang="zh-CN" altLang="en-US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可将大约</a:t>
            </a:r>
            <a:r>
              <a:rPr lang="en-US" altLang="zh-CN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1-2</a:t>
            </a:r>
            <a:r>
              <a:rPr lang="zh-CN" altLang="en-US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斤重</a:t>
            </a:r>
            <a:r>
              <a:rPr lang="en-US" altLang="zh-CN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8</a:t>
            </a:r>
            <a:r>
              <a:rPr lang="zh-CN" altLang="en-US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的粽子用网袋装成若干数量包</a:t>
            </a:r>
            <a:r>
              <a:rPr lang="en-US" altLang="zh-CN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(</a:t>
            </a:r>
            <a:r>
              <a:rPr lang="zh-CN" altLang="en-US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注意包装要很难解开，避免顾客拆包多装</a:t>
            </a:r>
            <a:r>
              <a:rPr lang="en-US" altLang="zh-CN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)</a:t>
            </a:r>
            <a:r>
              <a:rPr lang="zh-CN" altLang="en-US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，并打上价格</a:t>
            </a:r>
            <a:r>
              <a:rPr lang="en-US" altLang="zh-CN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,</a:t>
            </a:r>
            <a:r>
              <a:rPr lang="zh-CN" altLang="en-US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悬挂于各店货架旁边或顾客方便看到的地方</a:t>
            </a:r>
            <a:r>
              <a:rPr lang="en-US" altLang="zh-CN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,</a:t>
            </a:r>
            <a:r>
              <a:rPr lang="zh-CN" altLang="en-US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以便刺激顾客的购买欲望</a:t>
            </a:r>
            <a:r>
              <a:rPr lang="en-US" altLang="zh-CN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,</a:t>
            </a:r>
            <a:r>
              <a:rPr lang="zh-CN" altLang="en-US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促进粽子的节日销售；</a:t>
            </a:r>
            <a:endParaRPr lang="en-US" altLang="zh-CN" sz="1600" dirty="0">
              <a:latin typeface="思源宋体 CN ExtraLight" panose="02020200000000000000" pitchFamily="18" charset="-122"/>
              <a:ea typeface="思源宋体 CN ExtraLight" panose="020202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447594" y="5049908"/>
            <a:ext cx="576064" cy="576064"/>
          </a:xfrm>
          <a:prstGeom prst="ellipse">
            <a:avLst/>
          </a:prstGeom>
          <a:solidFill>
            <a:srgbClr val="39875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rPr>
              <a:t>6</a:t>
            </a:r>
            <a:endParaRPr lang="zh-CN" altLang="en-US" sz="2400" dirty="0">
              <a:latin typeface="微软雅黑" panose="020B0503020204020204" pitchFamily="34" charset="-122"/>
              <a:ea typeface="思源宋体" panose="020207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15680" y="4945604"/>
            <a:ext cx="8162750" cy="787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要求各店美工和管理干部员工发挥水平，进行创意陈列和气氛布置</a:t>
            </a:r>
            <a:r>
              <a:rPr lang="en-US" altLang="zh-CN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(</a:t>
            </a:r>
            <a:r>
              <a:rPr lang="zh-CN" altLang="en-US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如在粽子堆头周围用泡沫板刻上龙舟等图案；</a:t>
            </a:r>
            <a:endParaRPr lang="en-US" altLang="zh-CN" sz="1600" dirty="0">
              <a:latin typeface="思源宋体 CN ExtraLight" panose="02020200000000000000" pitchFamily="18" charset="-122"/>
              <a:ea typeface="思源宋体 CN ExtraLight" panose="020202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80036" y="738243"/>
            <a:ext cx="699068" cy="3455126"/>
            <a:chOff x="780036" y="738243"/>
            <a:chExt cx="699068" cy="3455126"/>
          </a:xfrm>
        </p:grpSpPr>
        <p:grpSp>
          <p:nvGrpSpPr>
            <p:cNvPr id="15" name="组合 14"/>
            <p:cNvGrpSpPr/>
            <p:nvPr/>
          </p:nvGrpSpPr>
          <p:grpSpPr>
            <a:xfrm>
              <a:off x="780036" y="738243"/>
              <a:ext cx="699068" cy="699068"/>
              <a:chOff x="8565284" y="1887450"/>
              <a:chExt cx="699068" cy="699068"/>
            </a:xfrm>
          </p:grpSpPr>
          <p:sp>
            <p:nvSpPr>
              <p:cNvPr id="19" name="椭圆 18"/>
              <p:cNvSpPr/>
              <p:nvPr/>
            </p:nvSpPr>
            <p:spPr>
              <a:xfrm>
                <a:off x="8565284" y="1887450"/>
                <a:ext cx="699068" cy="699068"/>
              </a:xfrm>
              <a:prstGeom prst="ellipse">
                <a:avLst/>
              </a:prstGeom>
              <a:solidFill>
                <a:srgbClr val="398753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TextBox 10"/>
              <p:cNvSpPr txBox="1"/>
              <p:nvPr/>
            </p:nvSpPr>
            <p:spPr>
              <a:xfrm>
                <a:off x="8607041" y="1908446"/>
                <a:ext cx="615553" cy="66678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dist"/>
                <a:r>
                  <a:rPr lang="zh-CN" altLang="en-US" sz="28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思源宋体" panose="02020700000000000000" pitchFamily="18" charset="-122"/>
                    <a:cs typeface="+mn-ea"/>
                    <a:sym typeface="微软雅黑" panose="020B0503020204020204" pitchFamily="34" charset="-122"/>
                  </a:rPr>
                  <a:t>贰</a:t>
                </a:r>
                <a:endParaRPr lang="en-US" altLang="zh-CN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813570" y="1628800"/>
              <a:ext cx="641399" cy="2564569"/>
              <a:chOff x="8598818" y="2778007"/>
              <a:chExt cx="641399" cy="2564569"/>
            </a:xfrm>
          </p:grpSpPr>
          <p:sp>
            <p:nvSpPr>
              <p:cNvPr id="17" name="TextBox 10"/>
              <p:cNvSpPr txBox="1"/>
              <p:nvPr/>
            </p:nvSpPr>
            <p:spPr>
              <a:xfrm>
                <a:off x="8624664" y="2778007"/>
                <a:ext cx="615553" cy="2564569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dist"/>
                <a:r>
                  <a:rPr lang="zh-CN" altLang="en-US" sz="2800" dirty="0">
                    <a:latin typeface="微软雅黑" panose="020B0503020204020204" pitchFamily="34" charset="-122"/>
                    <a:ea typeface="思源宋体" panose="02020700000000000000" pitchFamily="18" charset="-122"/>
                    <a:cs typeface="+mn-ea"/>
                    <a:sym typeface="微软雅黑" panose="020B0503020204020204" pitchFamily="34" charset="-122"/>
                  </a:rPr>
                  <a:t>商品陈列</a:t>
                </a:r>
                <a:endParaRPr lang="en-US" altLang="zh-CN" sz="2800" dirty="0"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8" name="矩形 17"/>
              <p:cNvSpPr/>
              <p:nvPr/>
            </p:nvSpPr>
            <p:spPr>
              <a:xfrm flipH="1">
                <a:off x="8598818" y="3313553"/>
                <a:ext cx="45719" cy="1493476"/>
              </a:xfrm>
              <a:prstGeom prst="rect">
                <a:avLst/>
              </a:prstGeom>
              <a:solidFill>
                <a:srgbClr val="398753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2000">
        <p15:prstTrans prst="pageCurlDouble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36031" y="2715416"/>
            <a:ext cx="4536504" cy="1884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在促销期内，粽子和其节日相关商品</a:t>
            </a:r>
            <a:r>
              <a:rPr lang="en-US" altLang="zh-CN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(</a:t>
            </a:r>
            <a:r>
              <a:rPr lang="zh-CN" altLang="en-US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如黄酒、冷冻食品、饮料等食品，透明皂、沐浴液、杀虫水、蚊香等用品</a:t>
            </a:r>
            <a:r>
              <a:rPr lang="en-US" altLang="zh-CN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)</a:t>
            </a:r>
            <a:r>
              <a:rPr lang="zh-CN" altLang="en-US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均有特价销售。</a:t>
            </a:r>
            <a:endParaRPr lang="en-US" altLang="zh-CN" sz="2000" dirty="0">
              <a:latin typeface="思源宋体 CN ExtraLight" panose="02020200000000000000" pitchFamily="18" charset="-122"/>
              <a:ea typeface="思源宋体 CN ExtraLight" panose="020202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80036" y="738243"/>
            <a:ext cx="699068" cy="3455126"/>
            <a:chOff x="780036" y="738243"/>
            <a:chExt cx="699068" cy="3455126"/>
          </a:xfrm>
        </p:grpSpPr>
        <p:grpSp>
          <p:nvGrpSpPr>
            <p:cNvPr id="7" name="组合 6"/>
            <p:cNvGrpSpPr/>
            <p:nvPr/>
          </p:nvGrpSpPr>
          <p:grpSpPr>
            <a:xfrm>
              <a:off x="780036" y="738243"/>
              <a:ext cx="699068" cy="699068"/>
              <a:chOff x="8565284" y="1887450"/>
              <a:chExt cx="699068" cy="699068"/>
            </a:xfrm>
          </p:grpSpPr>
          <p:sp>
            <p:nvSpPr>
              <p:cNvPr id="12" name="椭圆 11"/>
              <p:cNvSpPr/>
              <p:nvPr/>
            </p:nvSpPr>
            <p:spPr>
              <a:xfrm>
                <a:off x="8565284" y="1887450"/>
                <a:ext cx="699068" cy="699068"/>
              </a:xfrm>
              <a:prstGeom prst="ellipse">
                <a:avLst/>
              </a:prstGeom>
              <a:solidFill>
                <a:srgbClr val="398753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TextBox 10"/>
              <p:cNvSpPr txBox="1"/>
              <p:nvPr/>
            </p:nvSpPr>
            <p:spPr>
              <a:xfrm>
                <a:off x="8607041" y="1908446"/>
                <a:ext cx="615553" cy="66678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dist"/>
                <a:r>
                  <a:rPr lang="zh-CN" altLang="en-US" sz="28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思源宋体" panose="02020700000000000000" pitchFamily="18" charset="-122"/>
                    <a:cs typeface="+mn-ea"/>
                    <a:sym typeface="微软雅黑" panose="020B0503020204020204" pitchFamily="34" charset="-122"/>
                  </a:rPr>
                  <a:t>贰</a:t>
                </a:r>
                <a:endParaRPr lang="en-US" altLang="zh-CN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813570" y="1628800"/>
              <a:ext cx="641399" cy="2564569"/>
              <a:chOff x="8598818" y="2778007"/>
              <a:chExt cx="641399" cy="2564569"/>
            </a:xfrm>
          </p:grpSpPr>
          <p:sp>
            <p:nvSpPr>
              <p:cNvPr id="9" name="TextBox 10"/>
              <p:cNvSpPr txBox="1"/>
              <p:nvPr/>
            </p:nvSpPr>
            <p:spPr>
              <a:xfrm>
                <a:off x="8624664" y="2778007"/>
                <a:ext cx="615553" cy="2564569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dist"/>
                <a:r>
                  <a:rPr lang="zh-CN" altLang="en-US" sz="2800" dirty="0">
                    <a:latin typeface="微软雅黑" panose="020B0503020204020204" pitchFamily="34" charset="-122"/>
                    <a:ea typeface="思源宋体" panose="02020700000000000000" pitchFamily="18" charset="-122"/>
                    <a:cs typeface="+mn-ea"/>
                    <a:sym typeface="微软雅黑" panose="020B0503020204020204" pitchFamily="34" charset="-122"/>
                  </a:rPr>
                  <a:t>商品特卖</a:t>
                </a:r>
                <a:endParaRPr lang="en-US" altLang="zh-CN" sz="2800" dirty="0"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1" name="矩形 10"/>
              <p:cNvSpPr/>
              <p:nvPr/>
            </p:nvSpPr>
            <p:spPr>
              <a:xfrm flipH="1">
                <a:off x="8598818" y="3313553"/>
                <a:ext cx="45719" cy="1493476"/>
              </a:xfrm>
              <a:prstGeom prst="rect">
                <a:avLst/>
              </a:prstGeom>
              <a:solidFill>
                <a:srgbClr val="398753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28" y="1052046"/>
            <a:ext cx="6961614" cy="49717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2000">
        <p15:prstTrans prst="pageCurlDouble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86"/>
          <a:stretch>
            <a:fillRect/>
          </a:stretch>
        </p:blipFill>
        <p:spPr>
          <a:xfrm>
            <a:off x="-1" y="0"/>
            <a:ext cx="12209133" cy="6858000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695400" y="692696"/>
            <a:ext cx="10873208" cy="5472608"/>
          </a:xfrm>
          <a:prstGeom prst="roundRect">
            <a:avLst>
              <a:gd name="adj" fmla="val 2303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思源宋体" panose="02020700000000000000" pitchFamily="18" charset="-122"/>
              <a:sym typeface="微软雅黑" panose="020B0503020204020204" pitchFamily="34" charset="-122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873243" y="906926"/>
            <a:ext cx="10517522" cy="5055604"/>
          </a:xfrm>
          <a:prstGeom prst="roundRect">
            <a:avLst>
              <a:gd name="adj" fmla="val 2303"/>
            </a:avLst>
          </a:prstGeom>
          <a:noFill/>
          <a:ln w="19050">
            <a:solidFill>
              <a:srgbClr val="00B050"/>
            </a:solidFill>
            <a:prstDash val="lgDashDot"/>
          </a:ln>
          <a:effectLst>
            <a:outerShdw blurRad="63500" sx="101000" sy="101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思源宋体" panose="02020700000000000000" pitchFamily="18" charset="-122"/>
              <a:sym typeface="微软雅黑" panose="020B0503020204020204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07703" y="3213055"/>
            <a:ext cx="537659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7500" dirty="0"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rPr>
              <a:t>活动促销</a:t>
            </a:r>
            <a:endParaRPr lang="zh-CN" altLang="en-US" sz="7500" dirty="0">
              <a:latin typeface="微软雅黑" panose="020B0503020204020204" pitchFamily="34" charset="-122"/>
              <a:ea typeface="思源宋体" panose="020207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3496625" y="4459550"/>
            <a:ext cx="53765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500" dirty="0"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rPr>
              <a:t>Lorem ipsum dolor sit amet, consectetuer adipiscing elit. Maecenas porttitor congue massa. </a:t>
            </a:r>
            <a:endParaRPr lang="zh-CN" altLang="en-US" sz="1500" dirty="0">
              <a:latin typeface="微软雅黑" panose="020B0503020204020204" pitchFamily="34" charset="-122"/>
              <a:ea typeface="思源宋体" panose="020207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380514" y="1507301"/>
            <a:ext cx="1502980" cy="1502980"/>
            <a:chOff x="8565284" y="1887450"/>
            <a:chExt cx="699068" cy="699068"/>
          </a:xfrm>
        </p:grpSpPr>
        <p:sp>
          <p:nvSpPr>
            <p:cNvPr id="12" name="椭圆 11"/>
            <p:cNvSpPr/>
            <p:nvPr/>
          </p:nvSpPr>
          <p:spPr>
            <a:xfrm>
              <a:off x="8565284" y="1887450"/>
              <a:ext cx="699068" cy="699068"/>
            </a:xfrm>
            <a:prstGeom prst="ellipse">
              <a:avLst/>
            </a:prstGeom>
            <a:solidFill>
              <a:srgbClr val="39875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TextBox 10"/>
            <p:cNvSpPr txBox="1"/>
            <p:nvPr/>
          </p:nvSpPr>
          <p:spPr>
            <a:xfrm>
              <a:off x="8663861" y="1903590"/>
              <a:ext cx="551141" cy="66678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zh-CN" altLang="en-US" sz="6500" dirty="0">
                  <a:solidFill>
                    <a:schemeClr val="bg1"/>
                  </a:solidFill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rPr>
                <a:t>叁</a:t>
              </a:r>
              <a:endParaRPr lang="en-US" altLang="zh-CN" sz="6500" dirty="0">
                <a:solidFill>
                  <a:schemeClr val="bg1"/>
                </a:solidFill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41" y="3545055"/>
            <a:ext cx="3173562" cy="317356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82514" y="1431101"/>
            <a:ext cx="5287516" cy="52875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14:flip dir="r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3512" y="1325443"/>
            <a:ext cx="91210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dirty="0">
                <a:solidFill>
                  <a:srgbClr val="398753"/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《XX </a:t>
            </a:r>
            <a:r>
              <a:rPr lang="zh-CN" altLang="en-US" sz="2600" b="1" dirty="0">
                <a:solidFill>
                  <a:srgbClr val="398753"/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猜靓粽，超级价格平</a:t>
            </a:r>
            <a:r>
              <a:rPr lang="en-US" altLang="zh-CN" sz="2600" b="1" dirty="0">
                <a:solidFill>
                  <a:srgbClr val="398753"/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》</a:t>
            </a:r>
            <a:endParaRPr lang="en-US" altLang="zh-CN" sz="2600" b="1" dirty="0">
              <a:solidFill>
                <a:srgbClr val="398753"/>
              </a:solidFill>
              <a:latin typeface="思源宋体 CN ExtraLight" panose="02020200000000000000" pitchFamily="18" charset="-122"/>
              <a:ea typeface="思源宋体 CN ExtraLight" panose="020202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47900" y="1985705"/>
            <a:ext cx="3695090" cy="418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rgbClr val="398753"/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活动时间</a:t>
            </a:r>
            <a:r>
              <a:rPr lang="en-US" altLang="zh-CN" sz="1600" dirty="0">
                <a:solidFill>
                  <a:srgbClr val="398753"/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: 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6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月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25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日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- 27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日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思源宋体 CN ExtraLight" panose="02020200000000000000" pitchFamily="18" charset="-122"/>
              <a:ea typeface="思源宋体 CN ExtraLight" panose="020202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47900" y="2613693"/>
            <a:ext cx="6475834" cy="1156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b="1" dirty="0">
                <a:solidFill>
                  <a:srgbClr val="398753"/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活动内容</a:t>
            </a:r>
            <a:r>
              <a:rPr lang="en-US" altLang="zh-CN" sz="1600" b="1" dirty="0">
                <a:solidFill>
                  <a:srgbClr val="398753"/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:</a:t>
            </a:r>
            <a:endParaRPr lang="en-US" altLang="zh-CN" sz="1600" b="1" dirty="0">
              <a:solidFill>
                <a:srgbClr val="398753"/>
              </a:solidFill>
              <a:latin typeface="思源宋体 CN ExtraLight" panose="02020200000000000000" pitchFamily="18" charset="-122"/>
              <a:ea typeface="思源宋体 CN ExtraLight" panose="02020200000000000000" pitchFamily="18" charset="-122"/>
              <a:cs typeface="+mn-ea"/>
              <a:sym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凡在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6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月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25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日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- -27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日促销时间内，在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XX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各连锁超市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-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次性购物满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18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元的顾客，凭电脑小票均可参加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《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猜靓粽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》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活动。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思源宋体 CN ExtraLight" panose="02020200000000000000" pitchFamily="18" charset="-122"/>
              <a:ea typeface="思源宋体 CN ExtraLight" panose="020202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47900" y="3898847"/>
            <a:ext cx="6475834" cy="1895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b="1" dirty="0">
                <a:solidFill>
                  <a:srgbClr val="398753"/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活动方式</a:t>
            </a:r>
            <a:r>
              <a:rPr lang="en-US" altLang="zh-CN" sz="1600" b="1" dirty="0">
                <a:solidFill>
                  <a:srgbClr val="398753"/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:</a:t>
            </a:r>
            <a:endParaRPr lang="en-US" altLang="zh-CN" sz="1600" b="1" dirty="0">
              <a:solidFill>
                <a:srgbClr val="398753"/>
              </a:solidFill>
              <a:latin typeface="思源宋体 CN ExtraLight" panose="02020200000000000000" pitchFamily="18" charset="-122"/>
              <a:ea typeface="思源宋体 CN ExtraLight" panose="02020200000000000000" pitchFamily="18" charset="-122"/>
              <a:cs typeface="+mn-ea"/>
              <a:sym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在商场入口处或冻柜旁边设促销台不打价格或不易分变的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.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厂商粽子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,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让顾客进行粽子品牌及价格竟猜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;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商品由采购部落实价格一定要相当低，以顾客意想不到的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.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价格出售给顾客，使顾客感受到真下日的实惠，为节子下一步的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.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销售立下口碑打下基础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..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思源宋体 CN ExtraLight" panose="02020200000000000000" pitchFamily="18" charset="-122"/>
              <a:ea typeface="思源宋体 CN ExtraLight" panose="020202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780036" y="738243"/>
            <a:ext cx="699068" cy="3455126"/>
            <a:chOff x="780036" y="738243"/>
            <a:chExt cx="699068" cy="3455126"/>
          </a:xfrm>
        </p:grpSpPr>
        <p:grpSp>
          <p:nvGrpSpPr>
            <p:cNvPr id="13" name="组合 12"/>
            <p:cNvGrpSpPr/>
            <p:nvPr/>
          </p:nvGrpSpPr>
          <p:grpSpPr>
            <a:xfrm>
              <a:off x="780036" y="738243"/>
              <a:ext cx="699068" cy="699068"/>
              <a:chOff x="8565284" y="1887450"/>
              <a:chExt cx="699068" cy="699068"/>
            </a:xfrm>
          </p:grpSpPr>
          <p:sp>
            <p:nvSpPr>
              <p:cNvPr id="17" name="椭圆 16"/>
              <p:cNvSpPr/>
              <p:nvPr/>
            </p:nvSpPr>
            <p:spPr>
              <a:xfrm>
                <a:off x="8565284" y="1887450"/>
                <a:ext cx="699068" cy="699068"/>
              </a:xfrm>
              <a:prstGeom prst="ellipse">
                <a:avLst/>
              </a:prstGeom>
              <a:solidFill>
                <a:srgbClr val="398753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TextBox 10"/>
              <p:cNvSpPr txBox="1"/>
              <p:nvPr/>
            </p:nvSpPr>
            <p:spPr>
              <a:xfrm>
                <a:off x="8607041" y="1908446"/>
                <a:ext cx="615553" cy="66678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dist"/>
                <a:r>
                  <a:rPr lang="zh-CN" altLang="en-US" sz="28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思源宋体" panose="02020700000000000000" pitchFamily="18" charset="-122"/>
                    <a:cs typeface="+mn-ea"/>
                    <a:sym typeface="微软雅黑" panose="020B0503020204020204" pitchFamily="34" charset="-122"/>
                  </a:rPr>
                  <a:t>叁</a:t>
                </a:r>
                <a:endParaRPr lang="en-US" altLang="zh-CN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813570" y="1628800"/>
              <a:ext cx="641399" cy="2564569"/>
              <a:chOff x="8598818" y="2778007"/>
              <a:chExt cx="641399" cy="2564569"/>
            </a:xfrm>
          </p:grpSpPr>
          <p:sp>
            <p:nvSpPr>
              <p:cNvPr id="15" name="TextBox 10"/>
              <p:cNvSpPr txBox="1"/>
              <p:nvPr/>
            </p:nvSpPr>
            <p:spPr>
              <a:xfrm>
                <a:off x="8624664" y="2778007"/>
                <a:ext cx="615553" cy="2564569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dist"/>
                <a:r>
                  <a:rPr lang="zh-CN" altLang="en-US" sz="2800" dirty="0">
                    <a:latin typeface="微软雅黑" panose="020B0503020204020204" pitchFamily="34" charset="-122"/>
                    <a:ea typeface="思源宋体" panose="02020700000000000000" pitchFamily="18" charset="-122"/>
                    <a:cs typeface="+mn-ea"/>
                    <a:sym typeface="微软雅黑" panose="020B0503020204020204" pitchFamily="34" charset="-122"/>
                  </a:rPr>
                  <a:t>活动促销</a:t>
                </a:r>
                <a:endParaRPr lang="en-US" altLang="zh-CN" sz="2800" dirty="0"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 flipH="1">
                <a:off x="8598818" y="3313553"/>
                <a:ext cx="45719" cy="1493476"/>
              </a:xfrm>
              <a:prstGeom prst="rect">
                <a:avLst/>
              </a:prstGeom>
              <a:solidFill>
                <a:srgbClr val="398753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934" y="2854180"/>
            <a:ext cx="3750332" cy="26783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14:flip dir="r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3512" y="1611677"/>
            <a:ext cx="51845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dirty="0">
                <a:solidFill>
                  <a:srgbClr val="398753"/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《</a:t>
            </a:r>
            <a:r>
              <a:rPr lang="zh-CN" altLang="en-US" sz="2600" b="1" dirty="0">
                <a:solidFill>
                  <a:srgbClr val="398753"/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五月端午节， </a:t>
            </a:r>
            <a:r>
              <a:rPr lang="en-US" altLang="zh-CN" sz="2600" b="1" dirty="0">
                <a:solidFill>
                  <a:srgbClr val="398753"/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XX</a:t>
            </a:r>
            <a:r>
              <a:rPr lang="zh-CN" altLang="en-US" sz="2600" b="1" dirty="0">
                <a:solidFill>
                  <a:srgbClr val="398753"/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包粽赛</a:t>
            </a:r>
            <a:r>
              <a:rPr lang="en-US" altLang="zh-CN" sz="2600" b="1" dirty="0">
                <a:solidFill>
                  <a:srgbClr val="398753"/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》</a:t>
            </a:r>
            <a:endParaRPr lang="en-US" altLang="zh-CN" sz="2600" b="1" dirty="0">
              <a:solidFill>
                <a:srgbClr val="398753"/>
              </a:solidFill>
              <a:latin typeface="思源宋体 CN ExtraLight" panose="02020200000000000000" pitchFamily="18" charset="-122"/>
              <a:ea typeface="思源宋体 CN ExtraLight" panose="020202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56657" y="2420888"/>
            <a:ext cx="6192687" cy="2793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700" spc="13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1 )</a:t>
            </a:r>
            <a:r>
              <a:rPr lang="zh-CN" altLang="en-US" sz="1700" spc="13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我司去年已经举行过，顾客凡响强烈，效果也不错，实施与否敬请公司领导定夺；</a:t>
            </a:r>
            <a:endParaRPr lang="en-US" altLang="zh-CN" sz="1700" spc="130" dirty="0">
              <a:latin typeface="思源宋体 CN ExtraLight" panose="02020200000000000000" pitchFamily="18" charset="-122"/>
              <a:ea typeface="思源宋体 CN ExtraLight" panose="02020200000000000000" pitchFamily="18" charset="-122"/>
              <a:cs typeface="+mn-ea"/>
              <a:sym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endParaRPr lang="en-US" altLang="zh-CN" sz="1700" spc="130" dirty="0">
              <a:latin typeface="思源宋体 CN ExtraLight" panose="02020200000000000000" pitchFamily="18" charset="-122"/>
              <a:ea typeface="思源宋体 CN ExtraLight" panose="02020200000000000000" pitchFamily="18" charset="-122"/>
              <a:cs typeface="+mn-ea"/>
              <a:sym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700" spc="13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2)</a:t>
            </a:r>
            <a:r>
              <a:rPr lang="zh-CN" altLang="en-US" sz="1700" spc="13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操作步骤：采购部洽谈粽子材料一材料到位一 活动宣传一 各店组织比赛 ；</a:t>
            </a:r>
            <a:endParaRPr lang="en-US" altLang="zh-CN" sz="1700" spc="130" dirty="0">
              <a:latin typeface="思源宋体 CN ExtraLight" panose="02020200000000000000" pitchFamily="18" charset="-122"/>
              <a:ea typeface="思源宋体 CN ExtraLight" panose="02020200000000000000" pitchFamily="18" charset="-122"/>
              <a:cs typeface="+mn-ea"/>
              <a:sym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endParaRPr lang="en-US" altLang="zh-CN" sz="1700" spc="130" dirty="0">
              <a:latin typeface="思源宋体 CN ExtraLight" panose="02020200000000000000" pitchFamily="18" charset="-122"/>
              <a:ea typeface="思源宋体 CN ExtraLight" panose="02020200000000000000" pitchFamily="18" charset="-122"/>
              <a:cs typeface="+mn-ea"/>
              <a:sym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700" spc="13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3)</a:t>
            </a:r>
            <a:r>
              <a:rPr lang="zh-CN" altLang="en-US" sz="1700" spc="13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参赛奖品：获得自己所包粽子</a:t>
            </a:r>
            <a:r>
              <a:rPr lang="en-US" altLang="zh-CN" sz="1700" spc="13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,</a:t>
            </a:r>
            <a:r>
              <a:rPr lang="zh-CN" altLang="en-US" sz="1700" spc="13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多包多得</a:t>
            </a:r>
            <a:r>
              <a:rPr lang="en-US" altLang="zh-CN" sz="1700" spc="13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..</a:t>
            </a:r>
            <a:endParaRPr lang="en-US" altLang="zh-CN" sz="1700" spc="130" dirty="0">
              <a:latin typeface="思源宋体 CN ExtraLight" panose="02020200000000000000" pitchFamily="18" charset="-122"/>
              <a:ea typeface="思源宋体 CN ExtraLight" panose="020202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80036" y="738243"/>
            <a:ext cx="699068" cy="3455126"/>
            <a:chOff x="780036" y="738243"/>
            <a:chExt cx="699068" cy="3455126"/>
          </a:xfrm>
        </p:grpSpPr>
        <p:grpSp>
          <p:nvGrpSpPr>
            <p:cNvPr id="7" name="组合 6"/>
            <p:cNvGrpSpPr/>
            <p:nvPr/>
          </p:nvGrpSpPr>
          <p:grpSpPr>
            <a:xfrm>
              <a:off x="780036" y="738243"/>
              <a:ext cx="699068" cy="699068"/>
              <a:chOff x="8565284" y="1887450"/>
              <a:chExt cx="699068" cy="699068"/>
            </a:xfrm>
          </p:grpSpPr>
          <p:sp>
            <p:nvSpPr>
              <p:cNvPr id="12" name="椭圆 11"/>
              <p:cNvSpPr/>
              <p:nvPr/>
            </p:nvSpPr>
            <p:spPr>
              <a:xfrm>
                <a:off x="8565284" y="1887450"/>
                <a:ext cx="699068" cy="699068"/>
              </a:xfrm>
              <a:prstGeom prst="ellipse">
                <a:avLst/>
              </a:prstGeom>
              <a:solidFill>
                <a:srgbClr val="398753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TextBox 10"/>
              <p:cNvSpPr txBox="1"/>
              <p:nvPr/>
            </p:nvSpPr>
            <p:spPr>
              <a:xfrm>
                <a:off x="8607041" y="1908446"/>
                <a:ext cx="615553" cy="66678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dist"/>
                <a:r>
                  <a:rPr lang="zh-CN" altLang="en-US" sz="28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思源宋体" panose="02020700000000000000" pitchFamily="18" charset="-122"/>
                    <a:cs typeface="+mn-ea"/>
                    <a:sym typeface="微软雅黑" panose="020B0503020204020204" pitchFamily="34" charset="-122"/>
                  </a:rPr>
                  <a:t>叁</a:t>
                </a:r>
                <a:endParaRPr lang="en-US" altLang="zh-CN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813570" y="1628800"/>
              <a:ext cx="641399" cy="2564569"/>
              <a:chOff x="8598818" y="2778007"/>
              <a:chExt cx="641399" cy="2564569"/>
            </a:xfrm>
          </p:grpSpPr>
          <p:sp>
            <p:nvSpPr>
              <p:cNvPr id="9" name="TextBox 10"/>
              <p:cNvSpPr txBox="1"/>
              <p:nvPr/>
            </p:nvSpPr>
            <p:spPr>
              <a:xfrm>
                <a:off x="8624664" y="2778007"/>
                <a:ext cx="615553" cy="2564569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dist"/>
                <a:r>
                  <a:rPr lang="zh-CN" altLang="en-US" sz="2800" dirty="0">
                    <a:latin typeface="微软雅黑" panose="020B0503020204020204" pitchFamily="34" charset="-122"/>
                    <a:ea typeface="思源宋体" panose="02020700000000000000" pitchFamily="18" charset="-122"/>
                    <a:cs typeface="+mn-ea"/>
                    <a:sym typeface="微软雅黑" panose="020B0503020204020204" pitchFamily="34" charset="-122"/>
                  </a:rPr>
                  <a:t>活动促销</a:t>
                </a:r>
                <a:endParaRPr lang="en-US" altLang="zh-CN" sz="2800" dirty="0"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 flipH="1">
                <a:off x="8598818" y="3313553"/>
                <a:ext cx="45719" cy="1493476"/>
              </a:xfrm>
              <a:prstGeom prst="rect">
                <a:avLst/>
              </a:prstGeom>
              <a:solidFill>
                <a:srgbClr val="398753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1426026"/>
            <a:ext cx="6041876" cy="46475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14:flip dir="r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7569" y="1270311"/>
            <a:ext cx="41764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dirty="0">
                <a:solidFill>
                  <a:srgbClr val="398753"/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《</a:t>
            </a:r>
            <a:r>
              <a:rPr lang="zh-CN" altLang="en-US" sz="2600" b="1" dirty="0">
                <a:solidFill>
                  <a:srgbClr val="398753"/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五月端午射粽赛</a:t>
            </a:r>
            <a:r>
              <a:rPr lang="en-US" altLang="zh-CN" sz="2600" b="1" dirty="0">
                <a:solidFill>
                  <a:srgbClr val="398753"/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》</a:t>
            </a:r>
            <a:endParaRPr lang="en-US" altLang="zh-CN" sz="2600" b="1" dirty="0">
              <a:solidFill>
                <a:srgbClr val="398753"/>
              </a:solidFill>
              <a:latin typeface="思源宋体 CN ExtraLight" panose="02020200000000000000" pitchFamily="18" charset="-122"/>
              <a:ea typeface="思源宋体 CN ExtraLight" panose="020202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71456" y="1862095"/>
            <a:ext cx="4012577" cy="499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000" b="1" dirty="0">
                <a:solidFill>
                  <a:srgbClr val="398753"/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1</a:t>
            </a:r>
            <a:r>
              <a:rPr lang="zh-CN" altLang="en-US" sz="2000" b="1" dirty="0">
                <a:solidFill>
                  <a:srgbClr val="398753"/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）活动时间</a:t>
            </a:r>
            <a:r>
              <a:rPr lang="zh-CN" altLang="en-US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：</a:t>
            </a:r>
            <a:r>
              <a:rPr lang="en-US" altLang="zh-CN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6</a:t>
            </a:r>
            <a:r>
              <a:rPr lang="zh-CN" altLang="en-US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月</a:t>
            </a:r>
            <a:r>
              <a:rPr lang="en-US" altLang="zh-CN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25</a:t>
            </a:r>
            <a:r>
              <a:rPr lang="zh-CN" altLang="en-US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日</a:t>
            </a:r>
            <a:r>
              <a:rPr lang="en-US" altLang="zh-CN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- -27</a:t>
            </a:r>
            <a:r>
              <a:rPr lang="zh-CN" altLang="en-US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日</a:t>
            </a:r>
            <a:endParaRPr lang="zh-CN" altLang="en-US" sz="2000" dirty="0">
              <a:latin typeface="思源宋体 CN ExtraLight" panose="02020200000000000000" pitchFamily="18" charset="-122"/>
              <a:ea typeface="思源宋体 CN ExtraLight" panose="020202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71456" y="2677566"/>
            <a:ext cx="6532856" cy="172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000" b="1" dirty="0">
                <a:solidFill>
                  <a:srgbClr val="398753"/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2</a:t>
            </a:r>
            <a:r>
              <a:rPr lang="zh-CN" altLang="en-US" sz="2000" b="1" dirty="0">
                <a:solidFill>
                  <a:srgbClr val="398753"/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）活动内容：</a:t>
            </a:r>
            <a:endParaRPr lang="en-US" altLang="zh-CN" sz="2000" b="1" dirty="0">
              <a:solidFill>
                <a:srgbClr val="398753"/>
              </a:solidFill>
              <a:latin typeface="思源宋体 CN ExtraLight" panose="02020200000000000000" pitchFamily="18" charset="-122"/>
              <a:ea typeface="思源宋体 CN ExtraLight" panose="02020200000000000000" pitchFamily="18" charset="-122"/>
              <a:cs typeface="+mn-ea"/>
              <a:sym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凡在</a:t>
            </a:r>
            <a:r>
              <a:rPr lang="en-US" altLang="zh-CN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6</a:t>
            </a:r>
            <a:r>
              <a:rPr lang="zh-CN" altLang="en-US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月</a:t>
            </a:r>
            <a:r>
              <a:rPr lang="en-US" altLang="zh-CN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25</a:t>
            </a:r>
            <a:r>
              <a:rPr lang="zh-CN" altLang="en-US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日</a:t>
            </a:r>
            <a:r>
              <a:rPr lang="en-US" altLang="zh-CN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- -27</a:t>
            </a:r>
            <a:r>
              <a:rPr lang="zh-CN" altLang="en-US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日促销时间内，在</a:t>
            </a:r>
            <a:r>
              <a:rPr lang="en-US" altLang="zh-CN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XX</a:t>
            </a:r>
            <a:r>
              <a:rPr lang="zh-CN" altLang="en-US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各连锁超市一次性购物满</a:t>
            </a:r>
            <a:r>
              <a:rPr lang="en-US" altLang="zh-CN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38</a:t>
            </a:r>
            <a:r>
              <a:rPr lang="zh-CN" altLang="en-US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元的顾客，凭电脑小票均可参加</a:t>
            </a:r>
            <a:r>
              <a:rPr lang="en-US" altLang="zh-CN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《</a:t>
            </a:r>
            <a:r>
              <a:rPr lang="zh-CN" altLang="en-US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五月端午射粽赛</a:t>
            </a:r>
            <a:r>
              <a:rPr lang="en-US" altLang="zh-CN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》</a:t>
            </a:r>
            <a:r>
              <a:rPr lang="zh-CN" altLang="en-US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活动</a:t>
            </a:r>
            <a:r>
              <a:rPr lang="en-US" altLang="zh-CN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.</a:t>
            </a:r>
            <a:endParaRPr lang="en-US" altLang="zh-CN" sz="1600" dirty="0">
              <a:latin typeface="思源宋体 CN ExtraLight" panose="02020200000000000000" pitchFamily="18" charset="-122"/>
              <a:ea typeface="思源宋体 CN ExtraLight" panose="02020200000000000000" pitchFamily="18" charset="-122"/>
              <a:cs typeface="+mn-ea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2135" dirty="0">
              <a:latin typeface="微软雅黑" panose="020B0503020204020204" pitchFamily="34" charset="-122"/>
              <a:ea typeface="思源宋体" panose="020207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71456" y="4193369"/>
            <a:ext cx="6532856" cy="1618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000" b="1" dirty="0">
                <a:solidFill>
                  <a:srgbClr val="398753"/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3</a:t>
            </a:r>
            <a:r>
              <a:rPr lang="zh-CN" altLang="en-US" sz="2000" b="1" dirty="0">
                <a:solidFill>
                  <a:srgbClr val="398753"/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）活动方式：</a:t>
            </a:r>
            <a:endParaRPr lang="en-US" altLang="zh-CN" sz="2000" b="1" dirty="0">
              <a:solidFill>
                <a:srgbClr val="398753"/>
              </a:solidFill>
              <a:latin typeface="思源宋体 CN ExtraLight" panose="02020200000000000000" pitchFamily="18" charset="-122"/>
              <a:ea typeface="思源宋体 CN ExtraLight" panose="02020200000000000000" pitchFamily="18" charset="-122"/>
              <a:cs typeface="+mn-ea"/>
              <a:sym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凭电脑小票每人可获得</a:t>
            </a:r>
            <a:r>
              <a:rPr lang="en-US" altLang="zh-CN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5</a:t>
            </a:r>
            <a:r>
              <a:rPr lang="zh-CN" altLang="en-US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枚飞镖，在活动指定地点</a:t>
            </a:r>
            <a:r>
              <a:rPr lang="en-US" altLang="zh-CN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(</a:t>
            </a:r>
            <a:r>
              <a:rPr lang="zh-CN" altLang="en-US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商场大门口有场地门店</a:t>
            </a:r>
            <a:r>
              <a:rPr lang="en-US" altLang="zh-CN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) , </a:t>
            </a:r>
            <a:r>
              <a:rPr lang="zh-CN" altLang="en-US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参加射粽子活动，射中的</a:t>
            </a:r>
            <a:r>
              <a:rPr lang="en-US" altLang="zh-CN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.</a:t>
            </a:r>
            <a:r>
              <a:rPr lang="zh-CN" altLang="en-US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是标识为”豆沙”即获得该种粽子个</a:t>
            </a:r>
            <a:r>
              <a:rPr lang="en-US" altLang="zh-CN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;</a:t>
            </a:r>
            <a:r>
              <a:rPr lang="zh-CN" altLang="en-US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射中的</a:t>
            </a:r>
            <a:r>
              <a:rPr lang="en-US" altLang="zh-CN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.</a:t>
            </a:r>
            <a:r>
              <a:rPr lang="zh-CN" altLang="en-US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为“肉粽”，即获得该种粽子个。</a:t>
            </a:r>
            <a:endParaRPr lang="zh-CN" altLang="en-US" sz="1600" dirty="0">
              <a:latin typeface="思源宋体 CN ExtraLight" panose="02020200000000000000" pitchFamily="18" charset="-122"/>
              <a:ea typeface="思源宋体 CN ExtraLight" panose="020202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80036" y="738243"/>
            <a:ext cx="699068" cy="3455126"/>
            <a:chOff x="780036" y="738243"/>
            <a:chExt cx="699068" cy="3455126"/>
          </a:xfrm>
        </p:grpSpPr>
        <p:grpSp>
          <p:nvGrpSpPr>
            <p:cNvPr id="7" name="组合 6"/>
            <p:cNvGrpSpPr/>
            <p:nvPr/>
          </p:nvGrpSpPr>
          <p:grpSpPr>
            <a:xfrm>
              <a:off x="780036" y="738243"/>
              <a:ext cx="699068" cy="699068"/>
              <a:chOff x="8565284" y="1887450"/>
              <a:chExt cx="699068" cy="699068"/>
            </a:xfrm>
          </p:grpSpPr>
          <p:sp>
            <p:nvSpPr>
              <p:cNvPr id="14" name="椭圆 13"/>
              <p:cNvSpPr/>
              <p:nvPr/>
            </p:nvSpPr>
            <p:spPr>
              <a:xfrm>
                <a:off x="8565284" y="1887450"/>
                <a:ext cx="699068" cy="699068"/>
              </a:xfrm>
              <a:prstGeom prst="ellipse">
                <a:avLst/>
              </a:prstGeom>
              <a:solidFill>
                <a:srgbClr val="398753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TextBox 10"/>
              <p:cNvSpPr txBox="1"/>
              <p:nvPr/>
            </p:nvSpPr>
            <p:spPr>
              <a:xfrm>
                <a:off x="8607041" y="1908446"/>
                <a:ext cx="615553" cy="66678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dist"/>
                <a:r>
                  <a:rPr lang="zh-CN" altLang="en-US" sz="28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思源宋体" panose="02020700000000000000" pitchFamily="18" charset="-122"/>
                    <a:cs typeface="+mn-ea"/>
                    <a:sym typeface="微软雅黑" panose="020B0503020204020204" pitchFamily="34" charset="-122"/>
                  </a:rPr>
                  <a:t>叁</a:t>
                </a:r>
                <a:endParaRPr lang="en-US" altLang="zh-CN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813570" y="1628800"/>
              <a:ext cx="641399" cy="2564569"/>
              <a:chOff x="8598818" y="2778007"/>
              <a:chExt cx="641399" cy="2564569"/>
            </a:xfrm>
          </p:grpSpPr>
          <p:sp>
            <p:nvSpPr>
              <p:cNvPr id="12" name="TextBox 10"/>
              <p:cNvSpPr txBox="1"/>
              <p:nvPr/>
            </p:nvSpPr>
            <p:spPr>
              <a:xfrm>
                <a:off x="8624664" y="2778007"/>
                <a:ext cx="615553" cy="2564569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dist"/>
                <a:r>
                  <a:rPr lang="zh-CN" altLang="en-US" sz="2800" dirty="0">
                    <a:latin typeface="微软雅黑" panose="020B0503020204020204" pitchFamily="34" charset="-122"/>
                    <a:ea typeface="思源宋体" panose="02020700000000000000" pitchFamily="18" charset="-122"/>
                    <a:cs typeface="+mn-ea"/>
                    <a:sym typeface="微软雅黑" panose="020B0503020204020204" pitchFamily="34" charset="-122"/>
                  </a:rPr>
                  <a:t>活动促销</a:t>
                </a:r>
                <a:endParaRPr lang="en-US" altLang="zh-CN" sz="2800" dirty="0"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 flipH="1">
                <a:off x="8598818" y="3313553"/>
                <a:ext cx="45719" cy="1493476"/>
              </a:xfrm>
              <a:prstGeom prst="rect">
                <a:avLst/>
              </a:prstGeom>
              <a:solidFill>
                <a:srgbClr val="398753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952" y="1862095"/>
            <a:ext cx="3861048" cy="38610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14:flip dir="r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0861" y="809318"/>
            <a:ext cx="504056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600" b="1">
                <a:solidFill>
                  <a:srgbClr val="398753"/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</a:defRPr>
            </a:lvl1pPr>
          </a:lstStyle>
          <a:p>
            <a:r>
              <a:rPr lang="zh-CN" altLang="en-US" dirty="0">
                <a:sym typeface="微软雅黑" panose="020B0503020204020204" pitchFamily="34" charset="-122"/>
              </a:rPr>
              <a:t>“顶天立地”立蛋大赛</a:t>
            </a:r>
            <a:endParaRPr lang="en-US" altLang="zh-CN" dirty="0">
              <a:sym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2807634" y="1626076"/>
            <a:ext cx="576064" cy="576064"/>
          </a:xfrm>
          <a:prstGeom prst="ellipse">
            <a:avLst/>
          </a:prstGeom>
          <a:solidFill>
            <a:srgbClr val="39875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rPr>
              <a:t>1</a:t>
            </a:r>
            <a:endParaRPr lang="zh-CN" altLang="en-US" sz="2400" dirty="0">
              <a:latin typeface="微软雅黑" panose="020B0503020204020204" pitchFamily="34" charset="-122"/>
              <a:ea typeface="思源宋体" panose="020207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75720" y="1626076"/>
            <a:ext cx="7200800" cy="1223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7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活动内容：活动当天凡购物满</a:t>
            </a:r>
            <a:r>
              <a:rPr lang="en-US" altLang="zh-CN" sz="17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38</a:t>
            </a:r>
            <a:r>
              <a:rPr lang="zh-CN" altLang="en-US" sz="17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元均可参加，参加者每人持一个鸡蛋在规定时间，不借助任何外力的情况下让鸡蛋自然立起来，成功者将获得礼品一份，非成功者获纪念品一份。</a:t>
            </a:r>
            <a:endParaRPr lang="zh-CN" altLang="en-US" sz="1700" dirty="0">
              <a:latin typeface="思源宋体 CN ExtraLight" panose="02020200000000000000" pitchFamily="18" charset="-122"/>
              <a:ea typeface="思源宋体 CN ExtraLight" panose="020202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807634" y="3223321"/>
            <a:ext cx="576064" cy="576064"/>
          </a:xfrm>
          <a:prstGeom prst="ellipse">
            <a:avLst/>
          </a:prstGeom>
          <a:solidFill>
            <a:srgbClr val="39875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rPr>
              <a:t>2</a:t>
            </a:r>
            <a:endParaRPr lang="zh-CN" altLang="en-US" sz="2400" dirty="0">
              <a:latin typeface="微软雅黑" panose="020B0503020204020204" pitchFamily="34" charset="-122"/>
              <a:ea typeface="思源宋体" panose="020207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5720" y="3337904"/>
            <a:ext cx="6408712" cy="438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7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活动时间：</a:t>
            </a:r>
            <a:r>
              <a:rPr lang="en-US" altLang="zh-CN" sz="17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5</a:t>
            </a:r>
            <a:r>
              <a:rPr lang="zh-CN" altLang="en-US" sz="17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分钟，每人限玩一次。</a:t>
            </a:r>
            <a:endParaRPr lang="zh-CN" altLang="en-US" sz="1700" dirty="0">
              <a:latin typeface="思源宋体 CN ExtraLight" panose="02020200000000000000" pitchFamily="18" charset="-122"/>
              <a:ea typeface="思源宋体 CN ExtraLight" panose="020202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2807634" y="4021218"/>
            <a:ext cx="576064" cy="576064"/>
          </a:xfrm>
          <a:prstGeom prst="ellipse">
            <a:avLst/>
          </a:prstGeom>
          <a:solidFill>
            <a:srgbClr val="39875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rPr>
              <a:t>3</a:t>
            </a:r>
            <a:endParaRPr lang="zh-CN" altLang="en-US" sz="2400" dirty="0">
              <a:latin typeface="微软雅黑" panose="020B0503020204020204" pitchFamily="34" charset="-122"/>
              <a:ea typeface="思源宋体" panose="020207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75720" y="4076544"/>
            <a:ext cx="3696411" cy="438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7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活动地点：商场西门</a:t>
            </a:r>
            <a:endParaRPr lang="zh-CN" altLang="en-US" sz="1700" dirty="0">
              <a:latin typeface="思源宋体 CN ExtraLight" panose="02020200000000000000" pitchFamily="18" charset="-122"/>
              <a:ea typeface="思源宋体 CN ExtraLight" panose="020202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2807634" y="4845825"/>
            <a:ext cx="576064" cy="576064"/>
          </a:xfrm>
          <a:prstGeom prst="ellipse">
            <a:avLst/>
          </a:prstGeom>
          <a:solidFill>
            <a:srgbClr val="39875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rPr>
              <a:t>4</a:t>
            </a:r>
            <a:endParaRPr lang="zh-CN" altLang="en-US" sz="2400" dirty="0">
              <a:latin typeface="微软雅黑" panose="020B0503020204020204" pitchFamily="34" charset="-122"/>
              <a:ea typeface="思源宋体" panose="020207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75720" y="4914502"/>
            <a:ext cx="6048672" cy="438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7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活动对象：对象不拘，凡有兴趣者皆可报名参加</a:t>
            </a:r>
            <a:endParaRPr lang="zh-CN" altLang="en-US" sz="1700" dirty="0">
              <a:latin typeface="思源宋体 CN ExtraLight" panose="02020200000000000000" pitchFamily="18" charset="-122"/>
              <a:ea typeface="思源宋体 CN ExtraLight" panose="020202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2807634" y="5613910"/>
            <a:ext cx="576064" cy="576064"/>
          </a:xfrm>
          <a:prstGeom prst="ellipse">
            <a:avLst/>
          </a:prstGeom>
          <a:solidFill>
            <a:srgbClr val="39875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rPr>
              <a:t>5</a:t>
            </a:r>
            <a:endParaRPr lang="zh-CN" altLang="en-US" sz="2400" dirty="0">
              <a:latin typeface="微软雅黑" panose="020B0503020204020204" pitchFamily="34" charset="-122"/>
              <a:ea typeface="思源宋体" panose="020207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37086" y="5691973"/>
            <a:ext cx="6048672" cy="438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7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预期效果：通过这个“新式”的玩法，让大家购物从乐。</a:t>
            </a:r>
            <a:endParaRPr lang="zh-CN" altLang="en-US" sz="1700" dirty="0">
              <a:latin typeface="思源宋体 CN ExtraLight" panose="02020200000000000000" pitchFamily="18" charset="-122"/>
              <a:ea typeface="思源宋体 CN ExtraLight" panose="020202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80036" y="738243"/>
            <a:ext cx="699068" cy="3455126"/>
            <a:chOff x="780036" y="738243"/>
            <a:chExt cx="699068" cy="3455126"/>
          </a:xfrm>
        </p:grpSpPr>
        <p:grpSp>
          <p:nvGrpSpPr>
            <p:cNvPr id="22" name="组合 21"/>
            <p:cNvGrpSpPr/>
            <p:nvPr/>
          </p:nvGrpSpPr>
          <p:grpSpPr>
            <a:xfrm>
              <a:off x="780036" y="738243"/>
              <a:ext cx="699068" cy="699068"/>
              <a:chOff x="8565284" y="1887450"/>
              <a:chExt cx="699068" cy="699068"/>
            </a:xfrm>
          </p:grpSpPr>
          <p:sp>
            <p:nvSpPr>
              <p:cNvPr id="26" name="椭圆 25"/>
              <p:cNvSpPr/>
              <p:nvPr/>
            </p:nvSpPr>
            <p:spPr>
              <a:xfrm>
                <a:off x="8565284" y="1887450"/>
                <a:ext cx="699068" cy="699068"/>
              </a:xfrm>
              <a:prstGeom prst="ellipse">
                <a:avLst/>
              </a:prstGeom>
              <a:solidFill>
                <a:srgbClr val="398753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TextBox 10"/>
              <p:cNvSpPr txBox="1"/>
              <p:nvPr/>
            </p:nvSpPr>
            <p:spPr>
              <a:xfrm>
                <a:off x="8607041" y="1908446"/>
                <a:ext cx="615553" cy="66678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dist"/>
                <a:r>
                  <a:rPr lang="zh-CN" altLang="en-US" sz="28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思源宋体" panose="02020700000000000000" pitchFamily="18" charset="-122"/>
                    <a:cs typeface="+mn-ea"/>
                    <a:sym typeface="微软雅黑" panose="020B0503020204020204" pitchFamily="34" charset="-122"/>
                  </a:rPr>
                  <a:t>叁</a:t>
                </a:r>
                <a:endParaRPr lang="en-US" altLang="zh-CN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813570" y="1628800"/>
              <a:ext cx="641399" cy="2564569"/>
              <a:chOff x="8598818" y="2778007"/>
              <a:chExt cx="641399" cy="2564569"/>
            </a:xfrm>
          </p:grpSpPr>
          <p:sp>
            <p:nvSpPr>
              <p:cNvPr id="24" name="TextBox 10"/>
              <p:cNvSpPr txBox="1"/>
              <p:nvPr/>
            </p:nvSpPr>
            <p:spPr>
              <a:xfrm>
                <a:off x="8624664" y="2778007"/>
                <a:ext cx="615553" cy="2564569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dist"/>
                <a:r>
                  <a:rPr lang="zh-CN" altLang="en-US" sz="2800" dirty="0">
                    <a:latin typeface="微软雅黑" panose="020B0503020204020204" pitchFamily="34" charset="-122"/>
                    <a:ea typeface="思源宋体" panose="02020700000000000000" pitchFamily="18" charset="-122"/>
                    <a:cs typeface="+mn-ea"/>
                    <a:sym typeface="微软雅黑" panose="020B0503020204020204" pitchFamily="34" charset="-122"/>
                  </a:rPr>
                  <a:t>活动促销</a:t>
                </a:r>
                <a:endParaRPr lang="en-US" altLang="zh-CN" sz="2800" dirty="0"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25" name="矩形 24"/>
              <p:cNvSpPr/>
              <p:nvPr/>
            </p:nvSpPr>
            <p:spPr>
              <a:xfrm flipH="1">
                <a:off x="8598818" y="3313553"/>
                <a:ext cx="45719" cy="1493476"/>
              </a:xfrm>
              <a:prstGeom prst="rect">
                <a:avLst/>
              </a:prstGeom>
              <a:solidFill>
                <a:srgbClr val="398753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186" y="2919976"/>
            <a:ext cx="3696411" cy="26398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">
        <p14:flip dir="r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2" grpId="0"/>
      <p:bldP spid="13" grpId="0" animBg="1"/>
      <p:bldP spid="14" grpId="0"/>
      <p:bldP spid="16" grpId="0" animBg="1"/>
      <p:bldP spid="17" grpId="0"/>
      <p:bldP spid="18" grpId="0" animBg="1"/>
      <p:bldP spid="19" grpId="0"/>
      <p:bldP spid="20" grpId="0" animBg="1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86"/>
          <a:stretch>
            <a:fillRect/>
          </a:stretch>
        </p:blipFill>
        <p:spPr>
          <a:xfrm>
            <a:off x="-1" y="0"/>
            <a:ext cx="12209133" cy="6858000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695400" y="692696"/>
            <a:ext cx="10873208" cy="5472608"/>
          </a:xfrm>
          <a:prstGeom prst="roundRect">
            <a:avLst>
              <a:gd name="adj" fmla="val 2303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思源宋体" panose="02020700000000000000" pitchFamily="18" charset="-122"/>
              <a:sym typeface="微软雅黑" panose="020B0503020204020204" pitchFamily="34" charset="-122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873243" y="906926"/>
            <a:ext cx="10517522" cy="5055604"/>
          </a:xfrm>
          <a:prstGeom prst="roundRect">
            <a:avLst>
              <a:gd name="adj" fmla="val 2303"/>
            </a:avLst>
          </a:prstGeom>
          <a:noFill/>
          <a:ln w="19050">
            <a:solidFill>
              <a:srgbClr val="00B050"/>
            </a:solidFill>
            <a:prstDash val="lgDashDot"/>
          </a:ln>
          <a:effectLst>
            <a:outerShdw blurRad="63500" sx="101000" sy="101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思源宋体" panose="02020700000000000000" pitchFamily="18" charset="-122"/>
              <a:sym typeface="微软雅黑" panose="020B0503020204020204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07703" y="3213055"/>
            <a:ext cx="537659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7500" dirty="0"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rPr>
              <a:t>活动宣传</a:t>
            </a:r>
            <a:endParaRPr lang="zh-CN" altLang="en-US" sz="7500" dirty="0">
              <a:latin typeface="微软雅黑" panose="020B0503020204020204" pitchFamily="34" charset="-122"/>
              <a:ea typeface="思源宋体" panose="020207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3496625" y="4459550"/>
            <a:ext cx="53765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500" dirty="0"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rPr>
              <a:t>Lorem ipsum dolor sit amet, consectetuer adipiscing elit. Maecenas porttitor congue massa. </a:t>
            </a:r>
            <a:endParaRPr lang="zh-CN" altLang="en-US" sz="1500" dirty="0">
              <a:latin typeface="微软雅黑" panose="020B0503020204020204" pitchFamily="34" charset="-122"/>
              <a:ea typeface="思源宋体" panose="020207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380514" y="1507301"/>
            <a:ext cx="1502980" cy="1502980"/>
            <a:chOff x="8565284" y="1887450"/>
            <a:chExt cx="699068" cy="699068"/>
          </a:xfrm>
        </p:grpSpPr>
        <p:sp>
          <p:nvSpPr>
            <p:cNvPr id="12" name="椭圆 11"/>
            <p:cNvSpPr/>
            <p:nvPr/>
          </p:nvSpPr>
          <p:spPr>
            <a:xfrm>
              <a:off x="8565284" y="1887450"/>
              <a:ext cx="699068" cy="699068"/>
            </a:xfrm>
            <a:prstGeom prst="ellipse">
              <a:avLst/>
            </a:prstGeom>
            <a:solidFill>
              <a:srgbClr val="39875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TextBox 10"/>
            <p:cNvSpPr txBox="1"/>
            <p:nvPr/>
          </p:nvSpPr>
          <p:spPr>
            <a:xfrm>
              <a:off x="8663861" y="1903590"/>
              <a:ext cx="551141" cy="66678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zh-CN" altLang="en-US" sz="6500" dirty="0">
                  <a:solidFill>
                    <a:schemeClr val="bg1"/>
                  </a:solidFill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rPr>
                <a:t>肆</a:t>
              </a:r>
              <a:endParaRPr lang="en-US" altLang="zh-CN" sz="6500" dirty="0">
                <a:solidFill>
                  <a:schemeClr val="bg1"/>
                </a:solidFill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41" y="3545055"/>
            <a:ext cx="3173562" cy="317356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82514" y="1431101"/>
            <a:ext cx="5287516" cy="5287516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780036" y="738243"/>
            <a:ext cx="699068" cy="3455126"/>
            <a:chOff x="780036" y="738243"/>
            <a:chExt cx="699068" cy="3455126"/>
          </a:xfrm>
        </p:grpSpPr>
        <p:grpSp>
          <p:nvGrpSpPr>
            <p:cNvPr id="10" name="组合 9"/>
            <p:cNvGrpSpPr/>
            <p:nvPr/>
          </p:nvGrpSpPr>
          <p:grpSpPr>
            <a:xfrm>
              <a:off x="780036" y="738243"/>
              <a:ext cx="699068" cy="699068"/>
              <a:chOff x="8565284" y="1887450"/>
              <a:chExt cx="699068" cy="699068"/>
            </a:xfrm>
          </p:grpSpPr>
          <p:sp>
            <p:nvSpPr>
              <p:cNvPr id="15" name="椭圆 14"/>
              <p:cNvSpPr/>
              <p:nvPr/>
            </p:nvSpPr>
            <p:spPr>
              <a:xfrm>
                <a:off x="8565284" y="1887450"/>
                <a:ext cx="699068" cy="699068"/>
              </a:xfrm>
              <a:prstGeom prst="ellipse">
                <a:avLst/>
              </a:prstGeom>
              <a:solidFill>
                <a:srgbClr val="398753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TextBox 10"/>
              <p:cNvSpPr txBox="1"/>
              <p:nvPr/>
            </p:nvSpPr>
            <p:spPr>
              <a:xfrm>
                <a:off x="8607041" y="1908446"/>
                <a:ext cx="615553" cy="66678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dist"/>
                <a:r>
                  <a:rPr lang="zh-CN" altLang="en-US" sz="28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思源宋体" panose="02020700000000000000" pitchFamily="18" charset="-122"/>
                    <a:cs typeface="+mn-ea"/>
                    <a:sym typeface="微软雅黑" panose="020B0503020204020204" pitchFamily="34" charset="-122"/>
                  </a:rPr>
                  <a:t>肆</a:t>
                </a:r>
                <a:endParaRPr lang="en-US" altLang="zh-CN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813570" y="1628800"/>
              <a:ext cx="641399" cy="2564569"/>
              <a:chOff x="8598818" y="2778007"/>
              <a:chExt cx="641399" cy="2564569"/>
            </a:xfrm>
          </p:grpSpPr>
          <p:sp>
            <p:nvSpPr>
              <p:cNvPr id="12" name="TextBox 10"/>
              <p:cNvSpPr txBox="1"/>
              <p:nvPr/>
            </p:nvSpPr>
            <p:spPr>
              <a:xfrm>
                <a:off x="8624664" y="2778007"/>
                <a:ext cx="615553" cy="2564569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dist"/>
                <a:r>
                  <a:rPr lang="zh-CN" altLang="en-US" sz="2800" dirty="0">
                    <a:latin typeface="微软雅黑" panose="020B0503020204020204" pitchFamily="34" charset="-122"/>
                    <a:ea typeface="思源宋体" panose="02020700000000000000" pitchFamily="18" charset="-122"/>
                    <a:cs typeface="+mn-ea"/>
                    <a:sym typeface="微软雅黑" panose="020B0503020204020204" pitchFamily="34" charset="-122"/>
                  </a:rPr>
                  <a:t>活动宣传</a:t>
                </a:r>
                <a:endParaRPr lang="en-US" altLang="zh-CN" sz="2800" dirty="0"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 flipH="1">
                <a:off x="8598818" y="3313553"/>
                <a:ext cx="45719" cy="1493476"/>
              </a:xfrm>
              <a:prstGeom prst="rect">
                <a:avLst/>
              </a:prstGeom>
              <a:solidFill>
                <a:srgbClr val="398753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2034039" y="3364913"/>
            <a:ext cx="2574295" cy="2564972"/>
            <a:chOff x="2034039" y="3364913"/>
            <a:chExt cx="2574295" cy="2564972"/>
          </a:xfrm>
        </p:grpSpPr>
        <p:grpSp>
          <p:nvGrpSpPr>
            <p:cNvPr id="3" name="组合 2"/>
            <p:cNvGrpSpPr/>
            <p:nvPr/>
          </p:nvGrpSpPr>
          <p:grpSpPr>
            <a:xfrm>
              <a:off x="2034039" y="3364913"/>
              <a:ext cx="2574295" cy="2564972"/>
              <a:chOff x="1943808" y="2670688"/>
              <a:chExt cx="3054079" cy="3043018"/>
            </a:xfrm>
          </p:grpSpPr>
          <p:sp>
            <p:nvSpPr>
              <p:cNvPr id="22" name="任意多边形: 形状 21"/>
              <p:cNvSpPr/>
              <p:nvPr/>
            </p:nvSpPr>
            <p:spPr>
              <a:xfrm>
                <a:off x="2279576" y="2670688"/>
                <a:ext cx="2718311" cy="2704814"/>
              </a:xfrm>
              <a:custGeom>
                <a:avLst/>
                <a:gdLst>
                  <a:gd name="connsiteX0" fmla="*/ 280219 w 2718311"/>
                  <a:gd name="connsiteY0" fmla="*/ 0 h 2704814"/>
                  <a:gd name="connsiteX1" fmla="*/ 2438092 w 2718311"/>
                  <a:gd name="connsiteY1" fmla="*/ 0 h 2704814"/>
                  <a:gd name="connsiteX2" fmla="*/ 2718311 w 2718311"/>
                  <a:gd name="connsiteY2" fmla="*/ 280219 h 2704814"/>
                  <a:gd name="connsiteX3" fmla="*/ 2718311 w 2718311"/>
                  <a:gd name="connsiteY3" fmla="*/ 2424595 h 2704814"/>
                  <a:gd name="connsiteX4" fmla="*/ 2438092 w 2718311"/>
                  <a:gd name="connsiteY4" fmla="*/ 2704814 h 2704814"/>
                  <a:gd name="connsiteX5" fmla="*/ 2417245 w 2718311"/>
                  <a:gd name="connsiteY5" fmla="*/ 2704814 h 2704814"/>
                  <a:gd name="connsiteX6" fmla="*/ 2417245 w 2718311"/>
                  <a:gd name="connsiteY6" fmla="*/ 589211 h 2704814"/>
                  <a:gd name="connsiteX7" fmla="*/ 2137026 w 2718311"/>
                  <a:gd name="connsiteY7" fmla="*/ 308992 h 2704814"/>
                  <a:gd name="connsiteX8" fmla="*/ 0 w 2718311"/>
                  <a:gd name="connsiteY8" fmla="*/ 308992 h 2704814"/>
                  <a:gd name="connsiteX9" fmla="*/ 0 w 2718311"/>
                  <a:gd name="connsiteY9" fmla="*/ 280219 h 2704814"/>
                  <a:gd name="connsiteX10" fmla="*/ 280219 w 2718311"/>
                  <a:gd name="connsiteY10" fmla="*/ 0 h 270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18311" h="2704814">
                    <a:moveTo>
                      <a:pt x="280219" y="0"/>
                    </a:moveTo>
                    <a:lnTo>
                      <a:pt x="2438092" y="0"/>
                    </a:lnTo>
                    <a:cubicBezTo>
                      <a:pt x="2592853" y="0"/>
                      <a:pt x="2718311" y="125458"/>
                      <a:pt x="2718311" y="280219"/>
                    </a:cubicBezTo>
                    <a:lnTo>
                      <a:pt x="2718311" y="2424595"/>
                    </a:lnTo>
                    <a:cubicBezTo>
                      <a:pt x="2718311" y="2579356"/>
                      <a:pt x="2592853" y="2704814"/>
                      <a:pt x="2438092" y="2704814"/>
                    </a:cubicBezTo>
                    <a:lnTo>
                      <a:pt x="2417245" y="2704814"/>
                    </a:lnTo>
                    <a:lnTo>
                      <a:pt x="2417245" y="589211"/>
                    </a:lnTo>
                    <a:cubicBezTo>
                      <a:pt x="2417245" y="434450"/>
                      <a:pt x="2291787" y="308992"/>
                      <a:pt x="2137026" y="308992"/>
                    </a:cubicBezTo>
                    <a:lnTo>
                      <a:pt x="0" y="308992"/>
                    </a:lnTo>
                    <a:lnTo>
                      <a:pt x="0" y="280219"/>
                    </a:lnTo>
                    <a:cubicBezTo>
                      <a:pt x="0" y="125458"/>
                      <a:pt x="125458" y="0"/>
                      <a:pt x="280219" y="0"/>
                    </a:cubicBezTo>
                    <a:close/>
                  </a:path>
                </a:pathLst>
              </a:custGeom>
              <a:solidFill>
                <a:srgbClr val="3987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矩形: 圆角 18"/>
              <p:cNvSpPr/>
              <p:nvPr/>
            </p:nvSpPr>
            <p:spPr>
              <a:xfrm>
                <a:off x="1943808" y="3008892"/>
                <a:ext cx="2718311" cy="2704814"/>
              </a:xfrm>
              <a:prstGeom prst="roundRect">
                <a:avLst>
                  <a:gd name="adj" fmla="val 10360"/>
                </a:avLst>
              </a:prstGeom>
              <a:solidFill>
                <a:srgbClr val="48AA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" name="矩形 5"/>
            <p:cNvSpPr/>
            <p:nvPr/>
          </p:nvSpPr>
          <p:spPr>
            <a:xfrm>
              <a:off x="2060679" y="4527096"/>
              <a:ext cx="2173823" cy="5760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altLang="zh-CN" sz="2000" dirty="0">
                  <a:solidFill>
                    <a:schemeClr val="bg1"/>
                  </a:solidFill>
                  <a:latin typeface="思源宋体 CN ExtraLight" panose="02020200000000000000" pitchFamily="18" charset="-122"/>
                  <a:ea typeface="思源宋体 CN ExtraLight" panose="02020200000000000000" pitchFamily="18" charset="-122"/>
                  <a:cs typeface="+mn-ea"/>
                  <a:sym typeface="微软雅黑" panose="020B0503020204020204" pitchFamily="34" charset="-122"/>
                </a:rPr>
                <a:t>《</a:t>
              </a:r>
              <a:r>
                <a:rPr lang="zh-CN" altLang="en-US" sz="2000" dirty="0">
                  <a:solidFill>
                    <a:schemeClr val="bg1"/>
                  </a:solidFill>
                  <a:latin typeface="思源宋体 CN ExtraLight" panose="02020200000000000000" pitchFamily="18" charset="-122"/>
                  <a:ea typeface="思源宋体 CN ExtraLight" panose="02020200000000000000" pitchFamily="18" charset="-122"/>
                  <a:cs typeface="+mn-ea"/>
                  <a:sym typeface="微软雅黑" panose="020B0503020204020204" pitchFamily="34" charset="-122"/>
                </a:rPr>
                <a:t>粽子吊旗</a:t>
              </a:r>
              <a:r>
                <a:rPr lang="en-US" altLang="zh-CN" sz="2000" dirty="0">
                  <a:solidFill>
                    <a:schemeClr val="bg1"/>
                  </a:solidFill>
                  <a:latin typeface="思源宋体 CN ExtraLight" panose="02020200000000000000" pitchFamily="18" charset="-122"/>
                  <a:ea typeface="思源宋体 CN ExtraLight" panose="02020200000000000000" pitchFamily="18" charset="-122"/>
                  <a:cs typeface="+mn-ea"/>
                  <a:sym typeface="微软雅黑" panose="020B0503020204020204" pitchFamily="34" charset="-122"/>
                </a:rPr>
                <a:t>》</a:t>
              </a:r>
              <a:r>
                <a:rPr lang="zh-CN" altLang="en-US" sz="2000" dirty="0">
                  <a:solidFill>
                    <a:schemeClr val="bg1"/>
                  </a:solidFill>
                  <a:latin typeface="思源宋体 CN ExtraLight" panose="02020200000000000000" pitchFamily="18" charset="-122"/>
                  <a:ea typeface="思源宋体 CN ExtraLight" panose="02020200000000000000" pitchFamily="18" charset="-122"/>
                  <a:cs typeface="+mn-ea"/>
                  <a:sym typeface="微软雅黑" panose="020B0503020204020204" pitchFamily="34" charset="-122"/>
                </a:rPr>
                <a:t>卖场悬挂宣传</a:t>
              </a:r>
              <a:endParaRPr lang="zh-CN" altLang="en-US" sz="2000" dirty="0">
                <a:solidFill>
                  <a:schemeClr val="bg1"/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20151" r="4851" b="15351"/>
          <a:stretch>
            <a:fillRect/>
          </a:stretch>
        </p:blipFill>
        <p:spPr>
          <a:xfrm>
            <a:off x="1919536" y="2328114"/>
            <a:ext cx="2520280" cy="1865255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5252583" y="1939676"/>
            <a:ext cx="2574295" cy="2564972"/>
            <a:chOff x="2034039" y="3364913"/>
            <a:chExt cx="2574295" cy="2564972"/>
          </a:xfrm>
        </p:grpSpPr>
        <p:grpSp>
          <p:nvGrpSpPr>
            <p:cNvPr id="25" name="组合 24"/>
            <p:cNvGrpSpPr/>
            <p:nvPr/>
          </p:nvGrpSpPr>
          <p:grpSpPr>
            <a:xfrm>
              <a:off x="2034039" y="3364913"/>
              <a:ext cx="2574295" cy="2564972"/>
              <a:chOff x="1943808" y="2670688"/>
              <a:chExt cx="3054079" cy="3043018"/>
            </a:xfrm>
          </p:grpSpPr>
          <p:sp>
            <p:nvSpPr>
              <p:cNvPr id="27" name="任意多边形: 形状 26"/>
              <p:cNvSpPr/>
              <p:nvPr/>
            </p:nvSpPr>
            <p:spPr>
              <a:xfrm>
                <a:off x="2279576" y="2670688"/>
                <a:ext cx="2718311" cy="2704814"/>
              </a:xfrm>
              <a:custGeom>
                <a:avLst/>
                <a:gdLst>
                  <a:gd name="connsiteX0" fmla="*/ 280219 w 2718311"/>
                  <a:gd name="connsiteY0" fmla="*/ 0 h 2704814"/>
                  <a:gd name="connsiteX1" fmla="*/ 2438092 w 2718311"/>
                  <a:gd name="connsiteY1" fmla="*/ 0 h 2704814"/>
                  <a:gd name="connsiteX2" fmla="*/ 2718311 w 2718311"/>
                  <a:gd name="connsiteY2" fmla="*/ 280219 h 2704814"/>
                  <a:gd name="connsiteX3" fmla="*/ 2718311 w 2718311"/>
                  <a:gd name="connsiteY3" fmla="*/ 2424595 h 2704814"/>
                  <a:gd name="connsiteX4" fmla="*/ 2438092 w 2718311"/>
                  <a:gd name="connsiteY4" fmla="*/ 2704814 h 2704814"/>
                  <a:gd name="connsiteX5" fmla="*/ 2417245 w 2718311"/>
                  <a:gd name="connsiteY5" fmla="*/ 2704814 h 2704814"/>
                  <a:gd name="connsiteX6" fmla="*/ 2417245 w 2718311"/>
                  <a:gd name="connsiteY6" fmla="*/ 589211 h 2704814"/>
                  <a:gd name="connsiteX7" fmla="*/ 2137026 w 2718311"/>
                  <a:gd name="connsiteY7" fmla="*/ 308992 h 2704814"/>
                  <a:gd name="connsiteX8" fmla="*/ 0 w 2718311"/>
                  <a:gd name="connsiteY8" fmla="*/ 308992 h 2704814"/>
                  <a:gd name="connsiteX9" fmla="*/ 0 w 2718311"/>
                  <a:gd name="connsiteY9" fmla="*/ 280219 h 2704814"/>
                  <a:gd name="connsiteX10" fmla="*/ 280219 w 2718311"/>
                  <a:gd name="connsiteY10" fmla="*/ 0 h 270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18311" h="2704814">
                    <a:moveTo>
                      <a:pt x="280219" y="0"/>
                    </a:moveTo>
                    <a:lnTo>
                      <a:pt x="2438092" y="0"/>
                    </a:lnTo>
                    <a:cubicBezTo>
                      <a:pt x="2592853" y="0"/>
                      <a:pt x="2718311" y="125458"/>
                      <a:pt x="2718311" y="280219"/>
                    </a:cubicBezTo>
                    <a:lnTo>
                      <a:pt x="2718311" y="2424595"/>
                    </a:lnTo>
                    <a:cubicBezTo>
                      <a:pt x="2718311" y="2579356"/>
                      <a:pt x="2592853" y="2704814"/>
                      <a:pt x="2438092" y="2704814"/>
                    </a:cubicBezTo>
                    <a:lnTo>
                      <a:pt x="2417245" y="2704814"/>
                    </a:lnTo>
                    <a:lnTo>
                      <a:pt x="2417245" y="589211"/>
                    </a:lnTo>
                    <a:cubicBezTo>
                      <a:pt x="2417245" y="434450"/>
                      <a:pt x="2291787" y="308992"/>
                      <a:pt x="2137026" y="308992"/>
                    </a:cubicBezTo>
                    <a:lnTo>
                      <a:pt x="0" y="308992"/>
                    </a:lnTo>
                    <a:lnTo>
                      <a:pt x="0" y="280219"/>
                    </a:lnTo>
                    <a:cubicBezTo>
                      <a:pt x="0" y="125458"/>
                      <a:pt x="125458" y="0"/>
                      <a:pt x="280219" y="0"/>
                    </a:cubicBezTo>
                    <a:close/>
                  </a:path>
                </a:pathLst>
              </a:custGeom>
              <a:solidFill>
                <a:srgbClr val="3987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: 圆角 27"/>
              <p:cNvSpPr/>
              <p:nvPr/>
            </p:nvSpPr>
            <p:spPr>
              <a:xfrm>
                <a:off x="1943808" y="3008892"/>
                <a:ext cx="2718311" cy="2704814"/>
              </a:xfrm>
              <a:prstGeom prst="roundRect">
                <a:avLst>
                  <a:gd name="adj" fmla="val 10360"/>
                </a:avLst>
              </a:prstGeom>
              <a:solidFill>
                <a:srgbClr val="48AA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6" name="矩形 25"/>
            <p:cNvSpPr/>
            <p:nvPr/>
          </p:nvSpPr>
          <p:spPr>
            <a:xfrm>
              <a:off x="2060679" y="4527096"/>
              <a:ext cx="2173823" cy="5760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latin typeface="思源宋体 CN ExtraLight" panose="02020200000000000000" pitchFamily="18" charset="-122"/>
                  <a:ea typeface="思源宋体 CN ExtraLight" panose="02020200000000000000" pitchFamily="18" charset="-122"/>
                  <a:cs typeface="+mn-ea"/>
                  <a:sym typeface="微软雅黑" panose="020B0503020204020204" pitchFamily="34" charset="-122"/>
                </a:rPr>
                <a:t>我司</a:t>
              </a:r>
              <a:r>
                <a:rPr lang="en-US" altLang="zh-CN" sz="2000" dirty="0">
                  <a:solidFill>
                    <a:schemeClr val="bg1"/>
                  </a:solidFill>
                  <a:latin typeface="思源宋体 CN ExtraLight" panose="02020200000000000000" pitchFamily="18" charset="-122"/>
                  <a:ea typeface="思源宋体 CN ExtraLight" panose="02020200000000000000" pitchFamily="18" charset="-122"/>
                  <a:cs typeface="+mn-ea"/>
                  <a:sym typeface="微软雅黑" panose="020B0503020204020204" pitchFamily="34" charset="-122"/>
                </a:rPr>
                <a:t>DM</a:t>
              </a:r>
              <a:r>
                <a:rPr lang="zh-CN" altLang="en-US" sz="2000" dirty="0">
                  <a:solidFill>
                    <a:schemeClr val="bg1"/>
                  </a:solidFill>
                  <a:latin typeface="思源宋体 CN ExtraLight" panose="02020200000000000000" pitchFamily="18" charset="-122"/>
                  <a:ea typeface="思源宋体 CN ExtraLight" panose="02020200000000000000" pitchFamily="18" charset="-122"/>
                  <a:cs typeface="+mn-ea"/>
                  <a:sym typeface="微软雅黑" panose="020B0503020204020204" pitchFamily="34" charset="-122"/>
                </a:rPr>
                <a:t>快讯宣传</a:t>
              </a:r>
              <a:endParaRPr lang="zh-CN" altLang="en-US" sz="2000" dirty="0">
                <a:solidFill>
                  <a:schemeClr val="bg1"/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20151" r="4851" b="15351"/>
          <a:stretch>
            <a:fillRect/>
          </a:stretch>
        </p:blipFill>
        <p:spPr>
          <a:xfrm>
            <a:off x="5138080" y="902877"/>
            <a:ext cx="2520280" cy="1865255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8432862" y="3489177"/>
            <a:ext cx="2574295" cy="2564972"/>
            <a:chOff x="2034039" y="3364913"/>
            <a:chExt cx="2574295" cy="2564972"/>
          </a:xfrm>
        </p:grpSpPr>
        <p:grpSp>
          <p:nvGrpSpPr>
            <p:cNvPr id="31" name="组合 30"/>
            <p:cNvGrpSpPr/>
            <p:nvPr/>
          </p:nvGrpSpPr>
          <p:grpSpPr>
            <a:xfrm>
              <a:off x="2034039" y="3364913"/>
              <a:ext cx="2574295" cy="2564972"/>
              <a:chOff x="1943808" y="2670688"/>
              <a:chExt cx="3054079" cy="3043018"/>
            </a:xfrm>
          </p:grpSpPr>
          <p:sp>
            <p:nvSpPr>
              <p:cNvPr id="33" name="任意多边形: 形状 32"/>
              <p:cNvSpPr/>
              <p:nvPr/>
            </p:nvSpPr>
            <p:spPr>
              <a:xfrm>
                <a:off x="2279576" y="2670688"/>
                <a:ext cx="2718311" cy="2704814"/>
              </a:xfrm>
              <a:custGeom>
                <a:avLst/>
                <a:gdLst>
                  <a:gd name="connsiteX0" fmla="*/ 280219 w 2718311"/>
                  <a:gd name="connsiteY0" fmla="*/ 0 h 2704814"/>
                  <a:gd name="connsiteX1" fmla="*/ 2438092 w 2718311"/>
                  <a:gd name="connsiteY1" fmla="*/ 0 h 2704814"/>
                  <a:gd name="connsiteX2" fmla="*/ 2718311 w 2718311"/>
                  <a:gd name="connsiteY2" fmla="*/ 280219 h 2704814"/>
                  <a:gd name="connsiteX3" fmla="*/ 2718311 w 2718311"/>
                  <a:gd name="connsiteY3" fmla="*/ 2424595 h 2704814"/>
                  <a:gd name="connsiteX4" fmla="*/ 2438092 w 2718311"/>
                  <a:gd name="connsiteY4" fmla="*/ 2704814 h 2704814"/>
                  <a:gd name="connsiteX5" fmla="*/ 2417245 w 2718311"/>
                  <a:gd name="connsiteY5" fmla="*/ 2704814 h 2704814"/>
                  <a:gd name="connsiteX6" fmla="*/ 2417245 w 2718311"/>
                  <a:gd name="connsiteY6" fmla="*/ 589211 h 2704814"/>
                  <a:gd name="connsiteX7" fmla="*/ 2137026 w 2718311"/>
                  <a:gd name="connsiteY7" fmla="*/ 308992 h 2704814"/>
                  <a:gd name="connsiteX8" fmla="*/ 0 w 2718311"/>
                  <a:gd name="connsiteY8" fmla="*/ 308992 h 2704814"/>
                  <a:gd name="connsiteX9" fmla="*/ 0 w 2718311"/>
                  <a:gd name="connsiteY9" fmla="*/ 280219 h 2704814"/>
                  <a:gd name="connsiteX10" fmla="*/ 280219 w 2718311"/>
                  <a:gd name="connsiteY10" fmla="*/ 0 h 270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18311" h="2704814">
                    <a:moveTo>
                      <a:pt x="280219" y="0"/>
                    </a:moveTo>
                    <a:lnTo>
                      <a:pt x="2438092" y="0"/>
                    </a:lnTo>
                    <a:cubicBezTo>
                      <a:pt x="2592853" y="0"/>
                      <a:pt x="2718311" y="125458"/>
                      <a:pt x="2718311" y="280219"/>
                    </a:cubicBezTo>
                    <a:lnTo>
                      <a:pt x="2718311" y="2424595"/>
                    </a:lnTo>
                    <a:cubicBezTo>
                      <a:pt x="2718311" y="2579356"/>
                      <a:pt x="2592853" y="2704814"/>
                      <a:pt x="2438092" y="2704814"/>
                    </a:cubicBezTo>
                    <a:lnTo>
                      <a:pt x="2417245" y="2704814"/>
                    </a:lnTo>
                    <a:lnTo>
                      <a:pt x="2417245" y="589211"/>
                    </a:lnTo>
                    <a:cubicBezTo>
                      <a:pt x="2417245" y="434450"/>
                      <a:pt x="2291787" y="308992"/>
                      <a:pt x="2137026" y="308992"/>
                    </a:cubicBezTo>
                    <a:lnTo>
                      <a:pt x="0" y="308992"/>
                    </a:lnTo>
                    <a:lnTo>
                      <a:pt x="0" y="280219"/>
                    </a:lnTo>
                    <a:cubicBezTo>
                      <a:pt x="0" y="125458"/>
                      <a:pt x="125458" y="0"/>
                      <a:pt x="280219" y="0"/>
                    </a:cubicBezTo>
                    <a:close/>
                  </a:path>
                </a:pathLst>
              </a:custGeom>
              <a:solidFill>
                <a:srgbClr val="3987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: 圆角 33"/>
              <p:cNvSpPr/>
              <p:nvPr/>
            </p:nvSpPr>
            <p:spPr>
              <a:xfrm>
                <a:off x="1943808" y="3008892"/>
                <a:ext cx="2718311" cy="2704814"/>
              </a:xfrm>
              <a:prstGeom prst="roundRect">
                <a:avLst>
                  <a:gd name="adj" fmla="val 10360"/>
                </a:avLst>
              </a:prstGeom>
              <a:solidFill>
                <a:srgbClr val="48AA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2" name="矩形 31"/>
            <p:cNvSpPr/>
            <p:nvPr/>
          </p:nvSpPr>
          <p:spPr>
            <a:xfrm>
              <a:off x="2060679" y="4527096"/>
              <a:ext cx="2173823" cy="5760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latin typeface="思源宋体 CN ExtraLight" panose="02020200000000000000" pitchFamily="18" charset="-122"/>
                  <a:ea typeface="思源宋体 CN ExtraLight" panose="02020200000000000000" pitchFamily="18" charset="-122"/>
                  <a:cs typeface="+mn-ea"/>
                  <a:sym typeface="微软雅黑" panose="020B0503020204020204" pitchFamily="34" charset="-122"/>
                </a:rPr>
                <a:t>场外海报和场内广播宣传</a:t>
              </a:r>
              <a:endParaRPr lang="zh-CN" altLang="en-US" sz="2000" dirty="0">
                <a:solidFill>
                  <a:schemeClr val="bg1"/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20151" r="4851" b="15351"/>
          <a:stretch>
            <a:fillRect/>
          </a:stretch>
        </p:blipFill>
        <p:spPr>
          <a:xfrm>
            <a:off x="8318359" y="2452378"/>
            <a:ext cx="2520280" cy="1865255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 descr="http://pic.58pic.com/58pic/12/01/53/83W58PICaVt.jpg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latin typeface="微软雅黑" panose="020B0503020204020204" pitchFamily="34" charset="-122"/>
              <a:ea typeface="思源宋体" panose="020207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9" name="AutoShape 10" descr="http://pic.58pic.com/58pic/12/01/53/83W58PICaVt.jpg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latin typeface="微软雅黑" panose="020B0503020204020204" pitchFamily="34" charset="-122"/>
              <a:ea typeface="思源宋体" panose="020207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80036" y="738243"/>
            <a:ext cx="699068" cy="3455126"/>
            <a:chOff x="780036" y="738243"/>
            <a:chExt cx="699068" cy="3455126"/>
          </a:xfrm>
        </p:grpSpPr>
        <p:grpSp>
          <p:nvGrpSpPr>
            <p:cNvPr id="11" name="组合 10"/>
            <p:cNvGrpSpPr/>
            <p:nvPr/>
          </p:nvGrpSpPr>
          <p:grpSpPr>
            <a:xfrm>
              <a:off x="780036" y="738243"/>
              <a:ext cx="699068" cy="699068"/>
              <a:chOff x="8565284" y="1887450"/>
              <a:chExt cx="699068" cy="699068"/>
            </a:xfrm>
          </p:grpSpPr>
          <p:sp>
            <p:nvSpPr>
              <p:cNvPr id="18" name="椭圆 17"/>
              <p:cNvSpPr/>
              <p:nvPr/>
            </p:nvSpPr>
            <p:spPr>
              <a:xfrm>
                <a:off x="8565284" y="1887450"/>
                <a:ext cx="699068" cy="699068"/>
              </a:xfrm>
              <a:prstGeom prst="ellipse">
                <a:avLst/>
              </a:prstGeom>
              <a:solidFill>
                <a:srgbClr val="398753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TextBox 10"/>
              <p:cNvSpPr txBox="1"/>
              <p:nvPr/>
            </p:nvSpPr>
            <p:spPr>
              <a:xfrm>
                <a:off x="8607041" y="1908446"/>
                <a:ext cx="615553" cy="66678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dist"/>
                <a:r>
                  <a:rPr lang="zh-CN" altLang="en-US" sz="28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思源宋体" panose="02020700000000000000" pitchFamily="18" charset="-122"/>
                    <a:cs typeface="+mn-ea"/>
                    <a:sym typeface="微软雅黑" panose="020B0503020204020204" pitchFamily="34" charset="-122"/>
                  </a:rPr>
                  <a:t>肆</a:t>
                </a:r>
                <a:endParaRPr lang="en-US" altLang="zh-CN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813570" y="1628800"/>
              <a:ext cx="641399" cy="2564569"/>
              <a:chOff x="8598818" y="2778007"/>
              <a:chExt cx="641399" cy="2564569"/>
            </a:xfrm>
          </p:grpSpPr>
          <p:sp>
            <p:nvSpPr>
              <p:cNvPr id="15" name="TextBox 10"/>
              <p:cNvSpPr txBox="1"/>
              <p:nvPr/>
            </p:nvSpPr>
            <p:spPr>
              <a:xfrm>
                <a:off x="8624664" y="2778007"/>
                <a:ext cx="615553" cy="2564569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dist"/>
                <a:r>
                  <a:rPr lang="zh-CN" altLang="en-US" sz="2800" dirty="0">
                    <a:latin typeface="微软雅黑" panose="020B0503020204020204" pitchFamily="34" charset="-122"/>
                    <a:ea typeface="思源宋体" panose="02020700000000000000" pitchFamily="18" charset="-122"/>
                    <a:cs typeface="+mn-ea"/>
                    <a:sym typeface="微软雅黑" panose="020B0503020204020204" pitchFamily="34" charset="-122"/>
                  </a:rPr>
                  <a:t>活动宣传</a:t>
                </a:r>
                <a:endParaRPr lang="en-US" altLang="zh-CN" sz="2800" dirty="0"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 flipH="1">
                <a:off x="8598818" y="3313553"/>
                <a:ext cx="45719" cy="1493476"/>
              </a:xfrm>
              <a:prstGeom prst="rect">
                <a:avLst/>
              </a:prstGeom>
              <a:solidFill>
                <a:srgbClr val="398753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0" name="组合 19"/>
          <p:cNvGrpSpPr/>
          <p:nvPr/>
        </p:nvGrpSpPr>
        <p:grpSpPr>
          <a:xfrm>
            <a:off x="1841008" y="3728339"/>
            <a:ext cx="1838782" cy="1832123"/>
            <a:chOff x="2034039" y="3364913"/>
            <a:chExt cx="2574295" cy="2564972"/>
          </a:xfrm>
        </p:grpSpPr>
        <p:grpSp>
          <p:nvGrpSpPr>
            <p:cNvPr id="21" name="组合 20"/>
            <p:cNvGrpSpPr/>
            <p:nvPr/>
          </p:nvGrpSpPr>
          <p:grpSpPr>
            <a:xfrm>
              <a:off x="2034039" y="3364913"/>
              <a:ext cx="2574295" cy="2564972"/>
              <a:chOff x="1943808" y="2670688"/>
              <a:chExt cx="3054079" cy="3043018"/>
            </a:xfrm>
          </p:grpSpPr>
          <p:sp>
            <p:nvSpPr>
              <p:cNvPr id="23" name="任意多边形: 形状 22"/>
              <p:cNvSpPr/>
              <p:nvPr/>
            </p:nvSpPr>
            <p:spPr>
              <a:xfrm>
                <a:off x="2279576" y="2670688"/>
                <a:ext cx="2718311" cy="2704814"/>
              </a:xfrm>
              <a:custGeom>
                <a:avLst/>
                <a:gdLst>
                  <a:gd name="connsiteX0" fmla="*/ 280219 w 2718311"/>
                  <a:gd name="connsiteY0" fmla="*/ 0 h 2704814"/>
                  <a:gd name="connsiteX1" fmla="*/ 2438092 w 2718311"/>
                  <a:gd name="connsiteY1" fmla="*/ 0 h 2704814"/>
                  <a:gd name="connsiteX2" fmla="*/ 2718311 w 2718311"/>
                  <a:gd name="connsiteY2" fmla="*/ 280219 h 2704814"/>
                  <a:gd name="connsiteX3" fmla="*/ 2718311 w 2718311"/>
                  <a:gd name="connsiteY3" fmla="*/ 2424595 h 2704814"/>
                  <a:gd name="connsiteX4" fmla="*/ 2438092 w 2718311"/>
                  <a:gd name="connsiteY4" fmla="*/ 2704814 h 2704814"/>
                  <a:gd name="connsiteX5" fmla="*/ 2417245 w 2718311"/>
                  <a:gd name="connsiteY5" fmla="*/ 2704814 h 2704814"/>
                  <a:gd name="connsiteX6" fmla="*/ 2417245 w 2718311"/>
                  <a:gd name="connsiteY6" fmla="*/ 589211 h 2704814"/>
                  <a:gd name="connsiteX7" fmla="*/ 2137026 w 2718311"/>
                  <a:gd name="connsiteY7" fmla="*/ 308992 h 2704814"/>
                  <a:gd name="connsiteX8" fmla="*/ 0 w 2718311"/>
                  <a:gd name="connsiteY8" fmla="*/ 308992 h 2704814"/>
                  <a:gd name="connsiteX9" fmla="*/ 0 w 2718311"/>
                  <a:gd name="connsiteY9" fmla="*/ 280219 h 2704814"/>
                  <a:gd name="connsiteX10" fmla="*/ 280219 w 2718311"/>
                  <a:gd name="connsiteY10" fmla="*/ 0 h 270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18311" h="2704814">
                    <a:moveTo>
                      <a:pt x="280219" y="0"/>
                    </a:moveTo>
                    <a:lnTo>
                      <a:pt x="2438092" y="0"/>
                    </a:lnTo>
                    <a:cubicBezTo>
                      <a:pt x="2592853" y="0"/>
                      <a:pt x="2718311" y="125458"/>
                      <a:pt x="2718311" y="280219"/>
                    </a:cubicBezTo>
                    <a:lnTo>
                      <a:pt x="2718311" y="2424595"/>
                    </a:lnTo>
                    <a:cubicBezTo>
                      <a:pt x="2718311" y="2579356"/>
                      <a:pt x="2592853" y="2704814"/>
                      <a:pt x="2438092" y="2704814"/>
                    </a:cubicBezTo>
                    <a:lnTo>
                      <a:pt x="2417245" y="2704814"/>
                    </a:lnTo>
                    <a:lnTo>
                      <a:pt x="2417245" y="589211"/>
                    </a:lnTo>
                    <a:cubicBezTo>
                      <a:pt x="2417245" y="434450"/>
                      <a:pt x="2291787" y="308992"/>
                      <a:pt x="2137026" y="308992"/>
                    </a:cubicBezTo>
                    <a:lnTo>
                      <a:pt x="0" y="308992"/>
                    </a:lnTo>
                    <a:lnTo>
                      <a:pt x="0" y="280219"/>
                    </a:lnTo>
                    <a:cubicBezTo>
                      <a:pt x="0" y="125458"/>
                      <a:pt x="125458" y="0"/>
                      <a:pt x="280219" y="0"/>
                    </a:cubicBezTo>
                    <a:close/>
                  </a:path>
                </a:pathLst>
              </a:custGeom>
              <a:solidFill>
                <a:srgbClr val="3987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矩形: 圆角 23"/>
              <p:cNvSpPr/>
              <p:nvPr/>
            </p:nvSpPr>
            <p:spPr>
              <a:xfrm>
                <a:off x="1943808" y="3008892"/>
                <a:ext cx="2718311" cy="2704814"/>
              </a:xfrm>
              <a:prstGeom prst="roundRect">
                <a:avLst>
                  <a:gd name="adj" fmla="val 10360"/>
                </a:avLst>
              </a:prstGeom>
              <a:solidFill>
                <a:srgbClr val="48AA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2" name="矩形 21"/>
            <p:cNvSpPr/>
            <p:nvPr/>
          </p:nvSpPr>
          <p:spPr>
            <a:xfrm>
              <a:off x="2060679" y="4527096"/>
              <a:ext cx="2173823" cy="5760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latin typeface="思源宋体 CN ExtraLight" panose="02020200000000000000" pitchFamily="18" charset="-122"/>
                  <a:ea typeface="思源宋体 CN ExtraLight" panose="02020200000000000000" pitchFamily="18" charset="-122"/>
                  <a:cs typeface="+mn-ea"/>
                  <a:sym typeface="微软雅黑" panose="020B0503020204020204" pitchFamily="34" charset="-122"/>
                </a:rPr>
                <a:t>会员手机短信推送</a:t>
              </a:r>
              <a:endParaRPr lang="zh-CN" altLang="en-US" sz="2000" dirty="0">
                <a:solidFill>
                  <a:schemeClr val="bg1"/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20151" r="4851" b="15351"/>
          <a:stretch>
            <a:fillRect/>
          </a:stretch>
        </p:blipFill>
        <p:spPr>
          <a:xfrm>
            <a:off x="1910164" y="2861044"/>
            <a:ext cx="1800200" cy="133232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4238486" y="1938595"/>
            <a:ext cx="1838782" cy="1832123"/>
            <a:chOff x="2034039" y="3364913"/>
            <a:chExt cx="2574295" cy="2564972"/>
          </a:xfrm>
        </p:grpSpPr>
        <p:grpSp>
          <p:nvGrpSpPr>
            <p:cNvPr id="27" name="组合 26"/>
            <p:cNvGrpSpPr/>
            <p:nvPr/>
          </p:nvGrpSpPr>
          <p:grpSpPr>
            <a:xfrm>
              <a:off x="2034039" y="3364913"/>
              <a:ext cx="2574295" cy="2564972"/>
              <a:chOff x="1943808" y="2670688"/>
              <a:chExt cx="3054079" cy="3043018"/>
            </a:xfrm>
          </p:grpSpPr>
          <p:sp>
            <p:nvSpPr>
              <p:cNvPr id="29" name="任意多边形: 形状 28"/>
              <p:cNvSpPr/>
              <p:nvPr/>
            </p:nvSpPr>
            <p:spPr>
              <a:xfrm>
                <a:off x="2279576" y="2670688"/>
                <a:ext cx="2718311" cy="2704814"/>
              </a:xfrm>
              <a:custGeom>
                <a:avLst/>
                <a:gdLst>
                  <a:gd name="connsiteX0" fmla="*/ 280219 w 2718311"/>
                  <a:gd name="connsiteY0" fmla="*/ 0 h 2704814"/>
                  <a:gd name="connsiteX1" fmla="*/ 2438092 w 2718311"/>
                  <a:gd name="connsiteY1" fmla="*/ 0 h 2704814"/>
                  <a:gd name="connsiteX2" fmla="*/ 2718311 w 2718311"/>
                  <a:gd name="connsiteY2" fmla="*/ 280219 h 2704814"/>
                  <a:gd name="connsiteX3" fmla="*/ 2718311 w 2718311"/>
                  <a:gd name="connsiteY3" fmla="*/ 2424595 h 2704814"/>
                  <a:gd name="connsiteX4" fmla="*/ 2438092 w 2718311"/>
                  <a:gd name="connsiteY4" fmla="*/ 2704814 h 2704814"/>
                  <a:gd name="connsiteX5" fmla="*/ 2417245 w 2718311"/>
                  <a:gd name="connsiteY5" fmla="*/ 2704814 h 2704814"/>
                  <a:gd name="connsiteX6" fmla="*/ 2417245 w 2718311"/>
                  <a:gd name="connsiteY6" fmla="*/ 589211 h 2704814"/>
                  <a:gd name="connsiteX7" fmla="*/ 2137026 w 2718311"/>
                  <a:gd name="connsiteY7" fmla="*/ 308992 h 2704814"/>
                  <a:gd name="connsiteX8" fmla="*/ 0 w 2718311"/>
                  <a:gd name="connsiteY8" fmla="*/ 308992 h 2704814"/>
                  <a:gd name="connsiteX9" fmla="*/ 0 w 2718311"/>
                  <a:gd name="connsiteY9" fmla="*/ 280219 h 2704814"/>
                  <a:gd name="connsiteX10" fmla="*/ 280219 w 2718311"/>
                  <a:gd name="connsiteY10" fmla="*/ 0 h 270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18311" h="2704814">
                    <a:moveTo>
                      <a:pt x="280219" y="0"/>
                    </a:moveTo>
                    <a:lnTo>
                      <a:pt x="2438092" y="0"/>
                    </a:lnTo>
                    <a:cubicBezTo>
                      <a:pt x="2592853" y="0"/>
                      <a:pt x="2718311" y="125458"/>
                      <a:pt x="2718311" y="280219"/>
                    </a:cubicBezTo>
                    <a:lnTo>
                      <a:pt x="2718311" y="2424595"/>
                    </a:lnTo>
                    <a:cubicBezTo>
                      <a:pt x="2718311" y="2579356"/>
                      <a:pt x="2592853" y="2704814"/>
                      <a:pt x="2438092" y="2704814"/>
                    </a:cubicBezTo>
                    <a:lnTo>
                      <a:pt x="2417245" y="2704814"/>
                    </a:lnTo>
                    <a:lnTo>
                      <a:pt x="2417245" y="589211"/>
                    </a:lnTo>
                    <a:cubicBezTo>
                      <a:pt x="2417245" y="434450"/>
                      <a:pt x="2291787" y="308992"/>
                      <a:pt x="2137026" y="308992"/>
                    </a:cubicBezTo>
                    <a:lnTo>
                      <a:pt x="0" y="308992"/>
                    </a:lnTo>
                    <a:lnTo>
                      <a:pt x="0" y="280219"/>
                    </a:lnTo>
                    <a:cubicBezTo>
                      <a:pt x="0" y="125458"/>
                      <a:pt x="125458" y="0"/>
                      <a:pt x="280219" y="0"/>
                    </a:cubicBezTo>
                    <a:close/>
                  </a:path>
                </a:pathLst>
              </a:custGeom>
              <a:solidFill>
                <a:srgbClr val="3987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矩形: 圆角 29"/>
              <p:cNvSpPr/>
              <p:nvPr/>
            </p:nvSpPr>
            <p:spPr>
              <a:xfrm>
                <a:off x="1943808" y="3008892"/>
                <a:ext cx="2718311" cy="2704814"/>
              </a:xfrm>
              <a:prstGeom prst="roundRect">
                <a:avLst>
                  <a:gd name="adj" fmla="val 10360"/>
                </a:avLst>
              </a:prstGeom>
              <a:solidFill>
                <a:srgbClr val="48AA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8" name="矩形 27"/>
            <p:cNvSpPr/>
            <p:nvPr/>
          </p:nvSpPr>
          <p:spPr>
            <a:xfrm>
              <a:off x="2060679" y="4527096"/>
              <a:ext cx="2173823" cy="5760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latin typeface="思源宋体 CN ExtraLight" panose="02020200000000000000" pitchFamily="18" charset="-122"/>
                  <a:ea typeface="思源宋体 CN ExtraLight" panose="02020200000000000000" pitchFamily="18" charset="-122"/>
                  <a:cs typeface="+mn-ea"/>
                  <a:sym typeface="微软雅黑" panose="020B0503020204020204" pitchFamily="34" charset="-122"/>
                </a:rPr>
                <a:t>微信公众号短文推送</a:t>
              </a:r>
              <a:endParaRPr lang="zh-CN" altLang="en-US" sz="2000" dirty="0">
                <a:solidFill>
                  <a:schemeClr val="bg1"/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20151" r="4851" b="15351"/>
          <a:stretch>
            <a:fillRect/>
          </a:stretch>
        </p:blipFill>
        <p:spPr>
          <a:xfrm>
            <a:off x="4307642" y="1071300"/>
            <a:ext cx="1800200" cy="133232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6488037" y="3728339"/>
            <a:ext cx="1838782" cy="1832123"/>
            <a:chOff x="2034039" y="3364913"/>
            <a:chExt cx="2574295" cy="2564972"/>
          </a:xfrm>
        </p:grpSpPr>
        <p:grpSp>
          <p:nvGrpSpPr>
            <p:cNvPr id="33" name="组合 32"/>
            <p:cNvGrpSpPr/>
            <p:nvPr/>
          </p:nvGrpSpPr>
          <p:grpSpPr>
            <a:xfrm>
              <a:off x="2034039" y="3364913"/>
              <a:ext cx="2574295" cy="2564972"/>
              <a:chOff x="1943808" y="2670688"/>
              <a:chExt cx="3054079" cy="3043018"/>
            </a:xfrm>
          </p:grpSpPr>
          <p:sp>
            <p:nvSpPr>
              <p:cNvPr id="35" name="任意多边形: 形状 34"/>
              <p:cNvSpPr/>
              <p:nvPr/>
            </p:nvSpPr>
            <p:spPr>
              <a:xfrm>
                <a:off x="2279576" y="2670688"/>
                <a:ext cx="2718311" cy="2704814"/>
              </a:xfrm>
              <a:custGeom>
                <a:avLst/>
                <a:gdLst>
                  <a:gd name="connsiteX0" fmla="*/ 280219 w 2718311"/>
                  <a:gd name="connsiteY0" fmla="*/ 0 h 2704814"/>
                  <a:gd name="connsiteX1" fmla="*/ 2438092 w 2718311"/>
                  <a:gd name="connsiteY1" fmla="*/ 0 h 2704814"/>
                  <a:gd name="connsiteX2" fmla="*/ 2718311 w 2718311"/>
                  <a:gd name="connsiteY2" fmla="*/ 280219 h 2704814"/>
                  <a:gd name="connsiteX3" fmla="*/ 2718311 w 2718311"/>
                  <a:gd name="connsiteY3" fmla="*/ 2424595 h 2704814"/>
                  <a:gd name="connsiteX4" fmla="*/ 2438092 w 2718311"/>
                  <a:gd name="connsiteY4" fmla="*/ 2704814 h 2704814"/>
                  <a:gd name="connsiteX5" fmla="*/ 2417245 w 2718311"/>
                  <a:gd name="connsiteY5" fmla="*/ 2704814 h 2704814"/>
                  <a:gd name="connsiteX6" fmla="*/ 2417245 w 2718311"/>
                  <a:gd name="connsiteY6" fmla="*/ 589211 h 2704814"/>
                  <a:gd name="connsiteX7" fmla="*/ 2137026 w 2718311"/>
                  <a:gd name="connsiteY7" fmla="*/ 308992 h 2704814"/>
                  <a:gd name="connsiteX8" fmla="*/ 0 w 2718311"/>
                  <a:gd name="connsiteY8" fmla="*/ 308992 h 2704814"/>
                  <a:gd name="connsiteX9" fmla="*/ 0 w 2718311"/>
                  <a:gd name="connsiteY9" fmla="*/ 280219 h 2704814"/>
                  <a:gd name="connsiteX10" fmla="*/ 280219 w 2718311"/>
                  <a:gd name="connsiteY10" fmla="*/ 0 h 270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18311" h="2704814">
                    <a:moveTo>
                      <a:pt x="280219" y="0"/>
                    </a:moveTo>
                    <a:lnTo>
                      <a:pt x="2438092" y="0"/>
                    </a:lnTo>
                    <a:cubicBezTo>
                      <a:pt x="2592853" y="0"/>
                      <a:pt x="2718311" y="125458"/>
                      <a:pt x="2718311" y="280219"/>
                    </a:cubicBezTo>
                    <a:lnTo>
                      <a:pt x="2718311" y="2424595"/>
                    </a:lnTo>
                    <a:cubicBezTo>
                      <a:pt x="2718311" y="2579356"/>
                      <a:pt x="2592853" y="2704814"/>
                      <a:pt x="2438092" y="2704814"/>
                    </a:cubicBezTo>
                    <a:lnTo>
                      <a:pt x="2417245" y="2704814"/>
                    </a:lnTo>
                    <a:lnTo>
                      <a:pt x="2417245" y="589211"/>
                    </a:lnTo>
                    <a:cubicBezTo>
                      <a:pt x="2417245" y="434450"/>
                      <a:pt x="2291787" y="308992"/>
                      <a:pt x="2137026" y="308992"/>
                    </a:cubicBezTo>
                    <a:lnTo>
                      <a:pt x="0" y="308992"/>
                    </a:lnTo>
                    <a:lnTo>
                      <a:pt x="0" y="280219"/>
                    </a:lnTo>
                    <a:cubicBezTo>
                      <a:pt x="0" y="125458"/>
                      <a:pt x="125458" y="0"/>
                      <a:pt x="280219" y="0"/>
                    </a:cubicBezTo>
                    <a:close/>
                  </a:path>
                </a:pathLst>
              </a:custGeom>
              <a:solidFill>
                <a:srgbClr val="3987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矩形: 圆角 35"/>
              <p:cNvSpPr/>
              <p:nvPr/>
            </p:nvSpPr>
            <p:spPr>
              <a:xfrm>
                <a:off x="1943808" y="3008892"/>
                <a:ext cx="2718311" cy="2704814"/>
              </a:xfrm>
              <a:prstGeom prst="roundRect">
                <a:avLst>
                  <a:gd name="adj" fmla="val 10360"/>
                </a:avLst>
              </a:prstGeom>
              <a:solidFill>
                <a:srgbClr val="48AA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4" name="矩形 33"/>
            <p:cNvSpPr/>
            <p:nvPr/>
          </p:nvSpPr>
          <p:spPr>
            <a:xfrm>
              <a:off x="2060679" y="4527096"/>
              <a:ext cx="2173823" cy="5760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latin typeface="思源宋体 CN ExtraLight" panose="02020200000000000000" pitchFamily="18" charset="-122"/>
                  <a:ea typeface="思源宋体 CN ExtraLight" panose="02020200000000000000" pitchFamily="18" charset="-122"/>
                  <a:cs typeface="+mn-ea"/>
                  <a:sym typeface="微软雅黑" panose="020B0503020204020204" pitchFamily="34" charset="-122"/>
                </a:rPr>
                <a:t>微博官方推送</a:t>
              </a:r>
              <a:endParaRPr lang="zh-CN" altLang="en-US" sz="2000" dirty="0">
                <a:solidFill>
                  <a:schemeClr val="bg1"/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20151" r="4851" b="15351"/>
          <a:stretch>
            <a:fillRect/>
          </a:stretch>
        </p:blipFill>
        <p:spPr>
          <a:xfrm>
            <a:off x="6557193" y="2861044"/>
            <a:ext cx="1800200" cy="1332325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9179579" y="1913483"/>
            <a:ext cx="1838782" cy="1832123"/>
            <a:chOff x="2034039" y="3364913"/>
            <a:chExt cx="2574295" cy="2564972"/>
          </a:xfrm>
        </p:grpSpPr>
        <p:grpSp>
          <p:nvGrpSpPr>
            <p:cNvPr id="39" name="组合 38"/>
            <p:cNvGrpSpPr/>
            <p:nvPr/>
          </p:nvGrpSpPr>
          <p:grpSpPr>
            <a:xfrm>
              <a:off x="2034039" y="3364913"/>
              <a:ext cx="2574295" cy="2564972"/>
              <a:chOff x="1943808" y="2670688"/>
              <a:chExt cx="3054079" cy="3043018"/>
            </a:xfrm>
          </p:grpSpPr>
          <p:sp>
            <p:nvSpPr>
              <p:cNvPr id="41" name="任意多边形: 形状 40"/>
              <p:cNvSpPr/>
              <p:nvPr/>
            </p:nvSpPr>
            <p:spPr>
              <a:xfrm>
                <a:off x="2279576" y="2670688"/>
                <a:ext cx="2718311" cy="2704814"/>
              </a:xfrm>
              <a:custGeom>
                <a:avLst/>
                <a:gdLst>
                  <a:gd name="connsiteX0" fmla="*/ 280219 w 2718311"/>
                  <a:gd name="connsiteY0" fmla="*/ 0 h 2704814"/>
                  <a:gd name="connsiteX1" fmla="*/ 2438092 w 2718311"/>
                  <a:gd name="connsiteY1" fmla="*/ 0 h 2704814"/>
                  <a:gd name="connsiteX2" fmla="*/ 2718311 w 2718311"/>
                  <a:gd name="connsiteY2" fmla="*/ 280219 h 2704814"/>
                  <a:gd name="connsiteX3" fmla="*/ 2718311 w 2718311"/>
                  <a:gd name="connsiteY3" fmla="*/ 2424595 h 2704814"/>
                  <a:gd name="connsiteX4" fmla="*/ 2438092 w 2718311"/>
                  <a:gd name="connsiteY4" fmla="*/ 2704814 h 2704814"/>
                  <a:gd name="connsiteX5" fmla="*/ 2417245 w 2718311"/>
                  <a:gd name="connsiteY5" fmla="*/ 2704814 h 2704814"/>
                  <a:gd name="connsiteX6" fmla="*/ 2417245 w 2718311"/>
                  <a:gd name="connsiteY6" fmla="*/ 589211 h 2704814"/>
                  <a:gd name="connsiteX7" fmla="*/ 2137026 w 2718311"/>
                  <a:gd name="connsiteY7" fmla="*/ 308992 h 2704814"/>
                  <a:gd name="connsiteX8" fmla="*/ 0 w 2718311"/>
                  <a:gd name="connsiteY8" fmla="*/ 308992 h 2704814"/>
                  <a:gd name="connsiteX9" fmla="*/ 0 w 2718311"/>
                  <a:gd name="connsiteY9" fmla="*/ 280219 h 2704814"/>
                  <a:gd name="connsiteX10" fmla="*/ 280219 w 2718311"/>
                  <a:gd name="connsiteY10" fmla="*/ 0 h 270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18311" h="2704814">
                    <a:moveTo>
                      <a:pt x="280219" y="0"/>
                    </a:moveTo>
                    <a:lnTo>
                      <a:pt x="2438092" y="0"/>
                    </a:lnTo>
                    <a:cubicBezTo>
                      <a:pt x="2592853" y="0"/>
                      <a:pt x="2718311" y="125458"/>
                      <a:pt x="2718311" y="280219"/>
                    </a:cubicBezTo>
                    <a:lnTo>
                      <a:pt x="2718311" y="2424595"/>
                    </a:lnTo>
                    <a:cubicBezTo>
                      <a:pt x="2718311" y="2579356"/>
                      <a:pt x="2592853" y="2704814"/>
                      <a:pt x="2438092" y="2704814"/>
                    </a:cubicBezTo>
                    <a:lnTo>
                      <a:pt x="2417245" y="2704814"/>
                    </a:lnTo>
                    <a:lnTo>
                      <a:pt x="2417245" y="589211"/>
                    </a:lnTo>
                    <a:cubicBezTo>
                      <a:pt x="2417245" y="434450"/>
                      <a:pt x="2291787" y="308992"/>
                      <a:pt x="2137026" y="308992"/>
                    </a:cubicBezTo>
                    <a:lnTo>
                      <a:pt x="0" y="308992"/>
                    </a:lnTo>
                    <a:lnTo>
                      <a:pt x="0" y="280219"/>
                    </a:lnTo>
                    <a:cubicBezTo>
                      <a:pt x="0" y="125458"/>
                      <a:pt x="125458" y="0"/>
                      <a:pt x="280219" y="0"/>
                    </a:cubicBezTo>
                    <a:close/>
                  </a:path>
                </a:pathLst>
              </a:custGeom>
              <a:solidFill>
                <a:srgbClr val="3987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矩形: 圆角 41"/>
              <p:cNvSpPr/>
              <p:nvPr/>
            </p:nvSpPr>
            <p:spPr>
              <a:xfrm>
                <a:off x="1943808" y="3008892"/>
                <a:ext cx="2718311" cy="2704814"/>
              </a:xfrm>
              <a:prstGeom prst="roundRect">
                <a:avLst>
                  <a:gd name="adj" fmla="val 10360"/>
                </a:avLst>
              </a:prstGeom>
              <a:solidFill>
                <a:srgbClr val="48AA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0" name="矩形 39"/>
            <p:cNvSpPr/>
            <p:nvPr/>
          </p:nvSpPr>
          <p:spPr>
            <a:xfrm>
              <a:off x="2060679" y="4527096"/>
              <a:ext cx="2173823" cy="5760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latin typeface="思源宋体 CN ExtraLight" panose="02020200000000000000" pitchFamily="18" charset="-122"/>
                  <a:ea typeface="思源宋体 CN ExtraLight" panose="02020200000000000000" pitchFamily="18" charset="-122"/>
                  <a:cs typeface="+mn-ea"/>
                  <a:sym typeface="微软雅黑" panose="020B0503020204020204" pitchFamily="34" charset="-122"/>
                </a:rPr>
                <a:t>新媒体的造势宣传</a:t>
              </a:r>
              <a:endParaRPr lang="zh-CN" altLang="en-US" sz="2000" dirty="0">
                <a:solidFill>
                  <a:schemeClr val="bg1"/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20151" r="4851" b="15351"/>
          <a:stretch>
            <a:fillRect/>
          </a:stretch>
        </p:blipFill>
        <p:spPr>
          <a:xfrm>
            <a:off x="9248735" y="1046188"/>
            <a:ext cx="1800200" cy="1332325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86"/>
          <a:stretch>
            <a:fillRect/>
          </a:stretch>
        </p:blipFill>
        <p:spPr>
          <a:xfrm>
            <a:off x="-1" y="0"/>
            <a:ext cx="12209133" cy="6858000"/>
          </a:xfrm>
          <a:prstGeom prst="rect">
            <a:avLst/>
          </a:prstGeom>
        </p:spPr>
      </p:pic>
      <p:sp>
        <p:nvSpPr>
          <p:cNvPr id="33" name="矩形: 圆角 32"/>
          <p:cNvSpPr/>
          <p:nvPr/>
        </p:nvSpPr>
        <p:spPr>
          <a:xfrm>
            <a:off x="695400" y="692696"/>
            <a:ext cx="10873208" cy="5472608"/>
          </a:xfrm>
          <a:prstGeom prst="roundRect">
            <a:avLst>
              <a:gd name="adj" fmla="val 2303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思源宋体" panose="02020700000000000000" pitchFamily="18" charset="-122"/>
              <a:sym typeface="微软雅黑" panose="020B0503020204020204" pitchFamily="34" charset="-122"/>
            </a:endParaRPr>
          </a:p>
        </p:txBody>
      </p:sp>
      <p:sp>
        <p:nvSpPr>
          <p:cNvPr id="34" name="矩形: 圆角 33"/>
          <p:cNvSpPr/>
          <p:nvPr/>
        </p:nvSpPr>
        <p:spPr>
          <a:xfrm>
            <a:off x="873243" y="906926"/>
            <a:ext cx="10517522" cy="5055604"/>
          </a:xfrm>
          <a:prstGeom prst="roundRect">
            <a:avLst>
              <a:gd name="adj" fmla="val 2303"/>
            </a:avLst>
          </a:prstGeom>
          <a:noFill/>
          <a:ln w="19050">
            <a:solidFill>
              <a:srgbClr val="00B050"/>
            </a:solidFill>
            <a:prstDash val="lgDashDot"/>
          </a:ln>
          <a:effectLst>
            <a:outerShdw blurRad="63500" sx="101000" sy="101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思源宋体" panose="02020700000000000000" pitchFamily="18" charset="-122"/>
              <a:sym typeface="微软雅黑" panose="020B0503020204020204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41629" y="1033507"/>
            <a:ext cx="1031051" cy="180132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5500" dirty="0"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rPr>
              <a:t>目录</a:t>
            </a:r>
            <a:endParaRPr lang="zh-CN" altLang="en-US" sz="5500" dirty="0">
              <a:latin typeface="微软雅黑" panose="020B0503020204020204" pitchFamily="34" charset="-122"/>
              <a:ea typeface="思源宋体" panose="020207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741626" y="1887450"/>
            <a:ext cx="699068" cy="699068"/>
            <a:chOff x="8565284" y="1887450"/>
            <a:chExt cx="699068" cy="699068"/>
          </a:xfrm>
        </p:grpSpPr>
        <p:sp>
          <p:nvSpPr>
            <p:cNvPr id="2" name="椭圆 1"/>
            <p:cNvSpPr/>
            <p:nvPr/>
          </p:nvSpPr>
          <p:spPr>
            <a:xfrm>
              <a:off x="8565284" y="1887450"/>
              <a:ext cx="699068" cy="699068"/>
            </a:xfrm>
            <a:prstGeom prst="ellipse">
              <a:avLst/>
            </a:prstGeom>
            <a:solidFill>
              <a:srgbClr val="39875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607041" y="1908446"/>
              <a:ext cx="615553" cy="66678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zh-CN" altLang="en-US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rPr>
                <a:t>壹</a:t>
              </a:r>
              <a:endPara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sp>
        <p:nvSpPr>
          <p:cNvPr id="35" name="TextBox 2"/>
          <p:cNvSpPr txBox="1"/>
          <p:nvPr/>
        </p:nvSpPr>
        <p:spPr>
          <a:xfrm>
            <a:off x="10100718" y="1085077"/>
            <a:ext cx="523220" cy="16657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z="2200" dirty="0"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rPr>
              <a:t>CONTENTS</a:t>
            </a:r>
            <a:endParaRPr lang="zh-CN" altLang="en-US" sz="2200" dirty="0">
              <a:latin typeface="微软雅黑" panose="020B0503020204020204" pitchFamily="34" charset="-122"/>
              <a:ea typeface="思源宋体" panose="020207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8801006" y="2778007"/>
            <a:ext cx="679370" cy="2564569"/>
            <a:chOff x="8624664" y="2778007"/>
            <a:chExt cx="679370" cy="2564569"/>
          </a:xfrm>
        </p:grpSpPr>
        <p:sp>
          <p:nvSpPr>
            <p:cNvPr id="37" name="TextBox 10"/>
            <p:cNvSpPr txBox="1"/>
            <p:nvPr/>
          </p:nvSpPr>
          <p:spPr>
            <a:xfrm>
              <a:off x="8624664" y="2778007"/>
              <a:ext cx="615553" cy="256456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zh-CN" altLang="en-US" sz="2800" dirty="0"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rPr>
                <a:t>活动简述</a:t>
              </a:r>
              <a:endParaRPr lang="en-US" altLang="zh-CN" sz="2800" dirty="0"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 flipH="1">
              <a:off x="9258315" y="3279214"/>
              <a:ext cx="45719" cy="1493476"/>
            </a:xfrm>
            <a:prstGeom prst="rect">
              <a:avLst/>
            </a:prstGeom>
            <a:solidFill>
              <a:srgbClr val="39875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7267760" y="1933201"/>
            <a:ext cx="699068" cy="699068"/>
            <a:chOff x="8565284" y="1887450"/>
            <a:chExt cx="699068" cy="699068"/>
          </a:xfrm>
        </p:grpSpPr>
        <p:sp>
          <p:nvSpPr>
            <p:cNvPr id="39" name="椭圆 38"/>
            <p:cNvSpPr/>
            <p:nvPr/>
          </p:nvSpPr>
          <p:spPr>
            <a:xfrm>
              <a:off x="8565284" y="1887450"/>
              <a:ext cx="699068" cy="699068"/>
            </a:xfrm>
            <a:prstGeom prst="ellipse">
              <a:avLst/>
            </a:prstGeom>
            <a:solidFill>
              <a:srgbClr val="39875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TextBox 10"/>
            <p:cNvSpPr txBox="1"/>
            <p:nvPr/>
          </p:nvSpPr>
          <p:spPr>
            <a:xfrm>
              <a:off x="8607041" y="1908446"/>
              <a:ext cx="615553" cy="66678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zh-CN" altLang="en-US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rPr>
                <a:t>贰</a:t>
              </a:r>
              <a:endPara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7327140" y="2823758"/>
            <a:ext cx="679370" cy="2564569"/>
            <a:chOff x="8624664" y="2778007"/>
            <a:chExt cx="679370" cy="2564569"/>
          </a:xfrm>
        </p:grpSpPr>
        <p:sp>
          <p:nvSpPr>
            <p:cNvPr id="42" name="TextBox 10"/>
            <p:cNvSpPr txBox="1"/>
            <p:nvPr/>
          </p:nvSpPr>
          <p:spPr>
            <a:xfrm>
              <a:off x="8624664" y="2778007"/>
              <a:ext cx="615553" cy="256456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zh-CN" altLang="en-US" sz="2800" dirty="0"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rPr>
                <a:t>商品促销</a:t>
              </a:r>
              <a:endParaRPr lang="en-US" altLang="zh-CN" sz="2800" dirty="0"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 flipH="1">
              <a:off x="9258315" y="3279214"/>
              <a:ext cx="45719" cy="1493476"/>
            </a:xfrm>
            <a:prstGeom prst="rect">
              <a:avLst/>
            </a:prstGeom>
            <a:solidFill>
              <a:srgbClr val="39875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5840514" y="1933201"/>
            <a:ext cx="699068" cy="699068"/>
            <a:chOff x="8565284" y="1887450"/>
            <a:chExt cx="699068" cy="699068"/>
          </a:xfrm>
        </p:grpSpPr>
        <p:sp>
          <p:nvSpPr>
            <p:cNvPr id="45" name="椭圆 44"/>
            <p:cNvSpPr/>
            <p:nvPr/>
          </p:nvSpPr>
          <p:spPr>
            <a:xfrm>
              <a:off x="8565284" y="1887450"/>
              <a:ext cx="699068" cy="699068"/>
            </a:xfrm>
            <a:prstGeom prst="ellipse">
              <a:avLst/>
            </a:prstGeom>
            <a:solidFill>
              <a:srgbClr val="39875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TextBox 10"/>
            <p:cNvSpPr txBox="1"/>
            <p:nvPr/>
          </p:nvSpPr>
          <p:spPr>
            <a:xfrm>
              <a:off x="8607041" y="1908446"/>
              <a:ext cx="615553" cy="66678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zh-CN" altLang="en-US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rPr>
                <a:t>叁</a:t>
              </a:r>
              <a:endPara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5899894" y="2823758"/>
            <a:ext cx="679370" cy="2564569"/>
            <a:chOff x="8624664" y="2778007"/>
            <a:chExt cx="679370" cy="2564569"/>
          </a:xfrm>
        </p:grpSpPr>
        <p:sp>
          <p:nvSpPr>
            <p:cNvPr id="48" name="TextBox 10"/>
            <p:cNvSpPr txBox="1"/>
            <p:nvPr/>
          </p:nvSpPr>
          <p:spPr>
            <a:xfrm>
              <a:off x="8624664" y="2778007"/>
              <a:ext cx="615553" cy="256456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zh-CN" altLang="en-US" sz="2800" dirty="0"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rPr>
                <a:t>活动促销</a:t>
              </a:r>
              <a:endParaRPr lang="en-US" altLang="zh-CN" sz="2800" dirty="0"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 flipH="1">
              <a:off x="9258315" y="3279214"/>
              <a:ext cx="45719" cy="1493476"/>
            </a:xfrm>
            <a:prstGeom prst="rect">
              <a:avLst/>
            </a:prstGeom>
            <a:solidFill>
              <a:srgbClr val="39875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4402295" y="1954197"/>
            <a:ext cx="699068" cy="699068"/>
            <a:chOff x="8565284" y="1887450"/>
            <a:chExt cx="699068" cy="699068"/>
          </a:xfrm>
        </p:grpSpPr>
        <p:sp>
          <p:nvSpPr>
            <p:cNvPr id="51" name="椭圆 50"/>
            <p:cNvSpPr/>
            <p:nvPr/>
          </p:nvSpPr>
          <p:spPr>
            <a:xfrm>
              <a:off x="8565284" y="1887450"/>
              <a:ext cx="699068" cy="699068"/>
            </a:xfrm>
            <a:prstGeom prst="ellipse">
              <a:avLst/>
            </a:prstGeom>
            <a:solidFill>
              <a:srgbClr val="39875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TextBox 10"/>
            <p:cNvSpPr txBox="1"/>
            <p:nvPr/>
          </p:nvSpPr>
          <p:spPr>
            <a:xfrm>
              <a:off x="8607041" y="1908446"/>
              <a:ext cx="615553" cy="66678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zh-CN" altLang="en-US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rPr>
                <a:t>肆</a:t>
              </a:r>
              <a:endPara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4461675" y="2844754"/>
            <a:ext cx="679370" cy="2564569"/>
            <a:chOff x="8624664" y="2778007"/>
            <a:chExt cx="679370" cy="2564569"/>
          </a:xfrm>
        </p:grpSpPr>
        <p:sp>
          <p:nvSpPr>
            <p:cNvPr id="54" name="TextBox 10"/>
            <p:cNvSpPr txBox="1"/>
            <p:nvPr/>
          </p:nvSpPr>
          <p:spPr>
            <a:xfrm>
              <a:off x="8624664" y="2778007"/>
              <a:ext cx="615553" cy="256456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zh-CN" altLang="en-US" sz="2800" dirty="0"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rPr>
                <a:t>活动宣传</a:t>
              </a:r>
              <a:endParaRPr lang="en-US" altLang="zh-CN" sz="2800" dirty="0"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 flipH="1">
              <a:off x="9258315" y="3279214"/>
              <a:ext cx="45719" cy="1493476"/>
            </a:xfrm>
            <a:prstGeom prst="rect">
              <a:avLst/>
            </a:prstGeom>
            <a:solidFill>
              <a:srgbClr val="39875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2849945" y="1949776"/>
            <a:ext cx="699068" cy="699068"/>
            <a:chOff x="8565284" y="1887450"/>
            <a:chExt cx="699068" cy="699068"/>
          </a:xfrm>
        </p:grpSpPr>
        <p:sp>
          <p:nvSpPr>
            <p:cNvPr id="57" name="椭圆 56"/>
            <p:cNvSpPr/>
            <p:nvPr/>
          </p:nvSpPr>
          <p:spPr>
            <a:xfrm>
              <a:off x="8565284" y="1887450"/>
              <a:ext cx="699068" cy="699068"/>
            </a:xfrm>
            <a:prstGeom prst="ellipse">
              <a:avLst/>
            </a:prstGeom>
            <a:solidFill>
              <a:srgbClr val="39875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TextBox 10"/>
            <p:cNvSpPr txBox="1"/>
            <p:nvPr/>
          </p:nvSpPr>
          <p:spPr>
            <a:xfrm>
              <a:off x="8607041" y="1908446"/>
              <a:ext cx="615553" cy="66678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zh-CN" altLang="en-US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rPr>
                <a:t>伍</a:t>
              </a:r>
              <a:endPara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2909325" y="2840333"/>
            <a:ext cx="679370" cy="2564569"/>
            <a:chOff x="8624664" y="2778007"/>
            <a:chExt cx="679370" cy="2564569"/>
          </a:xfrm>
        </p:grpSpPr>
        <p:sp>
          <p:nvSpPr>
            <p:cNvPr id="60" name="TextBox 10"/>
            <p:cNvSpPr txBox="1"/>
            <p:nvPr/>
          </p:nvSpPr>
          <p:spPr>
            <a:xfrm>
              <a:off x="8624664" y="2778007"/>
              <a:ext cx="615553" cy="256456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zh-CN" altLang="en-US" sz="2800" dirty="0"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rPr>
                <a:t>活动预算</a:t>
              </a:r>
              <a:endParaRPr lang="en-US" altLang="zh-CN" sz="2800" dirty="0"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 flipH="1">
              <a:off x="9258315" y="3279214"/>
              <a:ext cx="45719" cy="1493476"/>
            </a:xfrm>
            <a:prstGeom prst="rect">
              <a:avLst/>
            </a:prstGeom>
            <a:solidFill>
              <a:srgbClr val="39875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3" name="图片 6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8" y="3878374"/>
            <a:ext cx="3374779" cy="24101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2000">
        <p15:prstTrans prst="wind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" grpId="0"/>
      <p:bldP spid="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86"/>
          <a:stretch>
            <a:fillRect/>
          </a:stretch>
        </p:blipFill>
        <p:spPr>
          <a:xfrm>
            <a:off x="-1" y="0"/>
            <a:ext cx="12209133" cy="6858000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695400" y="692696"/>
            <a:ext cx="10873208" cy="5472608"/>
          </a:xfrm>
          <a:prstGeom prst="roundRect">
            <a:avLst>
              <a:gd name="adj" fmla="val 2303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思源宋体" panose="02020700000000000000" pitchFamily="18" charset="-122"/>
              <a:sym typeface="微软雅黑" panose="020B0503020204020204" pitchFamily="34" charset="-122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873243" y="906926"/>
            <a:ext cx="10517522" cy="5055604"/>
          </a:xfrm>
          <a:prstGeom prst="roundRect">
            <a:avLst>
              <a:gd name="adj" fmla="val 2303"/>
            </a:avLst>
          </a:prstGeom>
          <a:noFill/>
          <a:ln w="19050">
            <a:solidFill>
              <a:srgbClr val="00B050"/>
            </a:solidFill>
            <a:prstDash val="lgDashDot"/>
          </a:ln>
          <a:effectLst>
            <a:outerShdw blurRad="63500" sx="101000" sy="101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思源宋体" panose="02020700000000000000" pitchFamily="18" charset="-122"/>
              <a:sym typeface="微软雅黑" panose="020B0503020204020204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07703" y="3213055"/>
            <a:ext cx="537659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7500" dirty="0"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rPr>
              <a:t>活动预算</a:t>
            </a:r>
            <a:endParaRPr lang="zh-CN" altLang="en-US" sz="7500" dirty="0">
              <a:latin typeface="微软雅黑" panose="020B0503020204020204" pitchFamily="34" charset="-122"/>
              <a:ea typeface="思源宋体" panose="020207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3496625" y="4459550"/>
            <a:ext cx="53765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500" dirty="0"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rPr>
              <a:t>Lorem ipsum dolor sit amet, consectetuer adipiscing elit. Maecenas porttitor congue massa. </a:t>
            </a:r>
            <a:endParaRPr lang="zh-CN" altLang="en-US" sz="1500" dirty="0">
              <a:latin typeface="微软雅黑" panose="020B0503020204020204" pitchFamily="34" charset="-122"/>
              <a:ea typeface="思源宋体" panose="020207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380514" y="1507301"/>
            <a:ext cx="1502980" cy="1502980"/>
            <a:chOff x="8565284" y="1887450"/>
            <a:chExt cx="699068" cy="699068"/>
          </a:xfrm>
        </p:grpSpPr>
        <p:sp>
          <p:nvSpPr>
            <p:cNvPr id="12" name="椭圆 11"/>
            <p:cNvSpPr/>
            <p:nvPr/>
          </p:nvSpPr>
          <p:spPr>
            <a:xfrm>
              <a:off x="8565284" y="1887450"/>
              <a:ext cx="699068" cy="699068"/>
            </a:xfrm>
            <a:prstGeom prst="ellipse">
              <a:avLst/>
            </a:prstGeom>
            <a:solidFill>
              <a:srgbClr val="39875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TextBox 10"/>
            <p:cNvSpPr txBox="1"/>
            <p:nvPr/>
          </p:nvSpPr>
          <p:spPr>
            <a:xfrm>
              <a:off x="8663861" y="1903590"/>
              <a:ext cx="551141" cy="66678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zh-CN" altLang="en-US" sz="6500" dirty="0">
                  <a:solidFill>
                    <a:schemeClr val="bg1"/>
                  </a:solidFill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rPr>
                <a:t>伍</a:t>
              </a:r>
              <a:endParaRPr lang="en-US" altLang="zh-CN" sz="6500" dirty="0">
                <a:solidFill>
                  <a:schemeClr val="bg1"/>
                </a:solidFill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41" y="3545055"/>
            <a:ext cx="3173562" cy="317356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82514" y="1431101"/>
            <a:ext cx="5287516" cy="52875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2000">
        <p15:prstTrans prst="drape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655491" y="3799067"/>
            <a:ext cx="2616290" cy="15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665" dirty="0">
                <a:solidFill>
                  <a:srgbClr val="009644"/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 </a:t>
            </a:r>
            <a:r>
              <a:rPr lang="en-US" altLang="zh-CN" sz="2665" dirty="0">
                <a:solidFill>
                  <a:srgbClr val="009644"/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1</a:t>
            </a:r>
            <a:endParaRPr lang="en-US" altLang="zh-CN" sz="2665" dirty="0">
              <a:solidFill>
                <a:srgbClr val="009644"/>
              </a:solidFill>
              <a:latin typeface="思源宋体 CN ExtraLight" panose="02020200000000000000" pitchFamily="18" charset="-122"/>
              <a:ea typeface="思源宋体 CN ExtraLight" panose="02020200000000000000" pitchFamily="18" charset="-122"/>
              <a:cs typeface="+mn-ea"/>
              <a:sym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采购部联系洽谈</a:t>
            </a:r>
            <a:r>
              <a:rPr lang="en-US" altLang="zh-CN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5000</a:t>
            </a:r>
            <a:r>
              <a:rPr lang="zh-CN" altLang="en-US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只粽子做顾客赠送</a:t>
            </a:r>
            <a:endParaRPr lang="zh-CN" altLang="en-US" sz="2000" dirty="0">
              <a:latin typeface="思源宋体 CN ExtraLight" panose="02020200000000000000" pitchFamily="18" charset="-122"/>
              <a:ea typeface="思源宋体 CN ExtraLight" panose="020202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60598" y="3789040"/>
            <a:ext cx="3004001" cy="1636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665" dirty="0">
                <a:solidFill>
                  <a:srgbClr val="009644"/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 </a:t>
            </a:r>
            <a:r>
              <a:rPr lang="en-US" altLang="zh-CN" sz="2665" dirty="0">
                <a:solidFill>
                  <a:srgbClr val="009644"/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2</a:t>
            </a:r>
            <a:endParaRPr lang="en-US" altLang="zh-CN" sz="2665" dirty="0">
              <a:solidFill>
                <a:srgbClr val="009644"/>
              </a:solidFill>
              <a:latin typeface="思源宋体 CN ExtraLight" panose="02020200000000000000" pitchFamily="18" charset="-122"/>
              <a:ea typeface="思源宋体 CN ExtraLight" panose="02020200000000000000" pitchFamily="18" charset="-122"/>
              <a:cs typeface="+mn-ea"/>
              <a:sym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采购部联系洽谈</a:t>
            </a:r>
            <a:r>
              <a:rPr lang="en-US" altLang="zh-CN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1000</a:t>
            </a:r>
            <a:r>
              <a:rPr lang="zh-CN" altLang="en-US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斤粽子材料</a:t>
            </a:r>
            <a:r>
              <a:rPr lang="en-US" altLang="zh-CN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,</a:t>
            </a:r>
            <a:r>
              <a:rPr lang="zh-CN" altLang="en-US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举行包粽比赛</a:t>
            </a:r>
            <a:endParaRPr lang="en-US" altLang="zh-CN" sz="2000" dirty="0">
              <a:latin typeface="思源宋体 CN ExtraLight" panose="02020200000000000000" pitchFamily="18" charset="-122"/>
              <a:ea typeface="思源宋体 CN ExtraLight" panose="020202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760279" y="3791322"/>
            <a:ext cx="2616291" cy="1636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665" dirty="0">
                <a:solidFill>
                  <a:srgbClr val="009644"/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 </a:t>
            </a:r>
            <a:r>
              <a:rPr lang="en-US" altLang="zh-CN" sz="2665" dirty="0">
                <a:solidFill>
                  <a:srgbClr val="009644"/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3</a:t>
            </a:r>
            <a:endParaRPr lang="en-US" altLang="zh-CN" sz="2665" dirty="0">
              <a:solidFill>
                <a:srgbClr val="009644"/>
              </a:solidFill>
              <a:latin typeface="思源宋体 CN ExtraLight" panose="02020200000000000000" pitchFamily="18" charset="-122"/>
              <a:ea typeface="思源宋体 CN ExtraLight" panose="02020200000000000000" pitchFamily="18" charset="-122"/>
              <a:cs typeface="+mn-ea"/>
              <a:sym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采购部联系洽谈</a:t>
            </a:r>
            <a:r>
              <a:rPr lang="en-US" altLang="zh-CN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2200</a:t>
            </a:r>
            <a:r>
              <a:rPr lang="zh-CN" altLang="en-US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只粽子</a:t>
            </a:r>
            <a:r>
              <a:rPr lang="en-US" altLang="zh-CN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,</a:t>
            </a:r>
            <a:r>
              <a:rPr lang="zh-CN" altLang="en-US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举行射粽比赛</a:t>
            </a:r>
            <a:endParaRPr lang="en-US" altLang="zh-CN" sz="2000" dirty="0">
              <a:latin typeface="思源宋体 CN ExtraLight" panose="02020200000000000000" pitchFamily="18" charset="-122"/>
              <a:ea typeface="思源宋体 CN ExtraLight" panose="020202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80036" y="738243"/>
            <a:ext cx="699068" cy="3455126"/>
            <a:chOff x="780036" y="738243"/>
            <a:chExt cx="699068" cy="3455126"/>
          </a:xfrm>
        </p:grpSpPr>
        <p:grpSp>
          <p:nvGrpSpPr>
            <p:cNvPr id="9" name="组合 8"/>
            <p:cNvGrpSpPr/>
            <p:nvPr/>
          </p:nvGrpSpPr>
          <p:grpSpPr>
            <a:xfrm>
              <a:off x="780036" y="738243"/>
              <a:ext cx="699068" cy="699068"/>
              <a:chOff x="8565284" y="1887450"/>
              <a:chExt cx="699068" cy="699068"/>
            </a:xfrm>
          </p:grpSpPr>
          <p:sp>
            <p:nvSpPr>
              <p:cNvPr id="14" name="椭圆 13"/>
              <p:cNvSpPr/>
              <p:nvPr/>
            </p:nvSpPr>
            <p:spPr>
              <a:xfrm>
                <a:off x="8565284" y="1887450"/>
                <a:ext cx="699068" cy="699068"/>
              </a:xfrm>
              <a:prstGeom prst="ellipse">
                <a:avLst/>
              </a:prstGeom>
              <a:solidFill>
                <a:srgbClr val="398753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TextBox 10"/>
              <p:cNvSpPr txBox="1"/>
              <p:nvPr/>
            </p:nvSpPr>
            <p:spPr>
              <a:xfrm>
                <a:off x="8607041" y="1908446"/>
                <a:ext cx="615553" cy="66678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dist"/>
                <a:r>
                  <a:rPr lang="zh-CN" altLang="en-US" sz="28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思源宋体" panose="02020700000000000000" pitchFamily="18" charset="-122"/>
                    <a:cs typeface="+mn-ea"/>
                    <a:sym typeface="微软雅黑" panose="020B0503020204020204" pitchFamily="34" charset="-122"/>
                  </a:rPr>
                  <a:t>伍</a:t>
                </a:r>
                <a:endParaRPr lang="en-US" altLang="zh-CN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813570" y="1628800"/>
              <a:ext cx="641399" cy="2564569"/>
              <a:chOff x="8598818" y="2778007"/>
              <a:chExt cx="641399" cy="2564569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8624664" y="2778007"/>
                <a:ext cx="615553" cy="2564569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dist"/>
                <a:r>
                  <a:rPr lang="zh-CN" altLang="en-US" sz="2800" dirty="0">
                    <a:latin typeface="微软雅黑" panose="020B0503020204020204" pitchFamily="34" charset="-122"/>
                    <a:ea typeface="思源宋体" panose="02020700000000000000" pitchFamily="18" charset="-122"/>
                    <a:cs typeface="+mn-ea"/>
                    <a:sym typeface="微软雅黑" panose="020B0503020204020204" pitchFamily="34" charset="-122"/>
                  </a:rPr>
                  <a:t>相关支持</a:t>
                </a:r>
                <a:endParaRPr lang="en-US" altLang="zh-CN" sz="2800" dirty="0"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 flipH="1">
                <a:off x="8598818" y="3313553"/>
                <a:ext cx="45719" cy="1493476"/>
              </a:xfrm>
              <a:prstGeom prst="rect">
                <a:avLst/>
              </a:prstGeom>
              <a:solidFill>
                <a:srgbClr val="398753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263" y="1554029"/>
            <a:ext cx="2376000" cy="2376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298" y="1545445"/>
            <a:ext cx="2376000" cy="2376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79" y="1471845"/>
            <a:ext cx="2376000" cy="237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2000">
        <p15:prstTrans prst="drape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2063552" y="1516346"/>
            <a:ext cx="4416490" cy="648000"/>
            <a:chOff x="1802227" y="1493678"/>
            <a:chExt cx="4416490" cy="648000"/>
          </a:xfrm>
        </p:grpSpPr>
        <p:sp>
          <p:nvSpPr>
            <p:cNvPr id="5" name="矩形: 圆角 4"/>
            <p:cNvSpPr/>
            <p:nvPr/>
          </p:nvSpPr>
          <p:spPr>
            <a:xfrm>
              <a:off x="1919536" y="1493678"/>
              <a:ext cx="4299181" cy="648000"/>
            </a:xfrm>
            <a:prstGeom prst="roundRect">
              <a:avLst/>
            </a:prstGeom>
            <a:solidFill>
              <a:srgbClr val="009644"/>
            </a:solidFill>
            <a:ln>
              <a:solidFill>
                <a:srgbClr val="0096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02227" y="1526180"/>
              <a:ext cx="4384036" cy="58299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135" dirty="0">
                  <a:solidFill>
                    <a:schemeClr val="bg1"/>
                  </a:solidFill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rPr>
                <a:t>《</a:t>
              </a:r>
              <a:r>
                <a:rPr lang="zh-CN" altLang="en-US" sz="2135" dirty="0">
                  <a:solidFill>
                    <a:schemeClr val="bg1"/>
                  </a:solidFill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rPr>
                <a:t>端午节靓粽，购物满就送</a:t>
              </a:r>
              <a:r>
                <a:rPr lang="en-US" altLang="zh-CN" sz="2135" dirty="0">
                  <a:solidFill>
                    <a:schemeClr val="bg1"/>
                  </a:solidFill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rPr>
                <a:t>》</a:t>
              </a:r>
              <a:r>
                <a:rPr lang="zh-CN" altLang="en-US" sz="2135" dirty="0">
                  <a:solidFill>
                    <a:schemeClr val="bg1"/>
                  </a:solidFill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rPr>
                <a:t>活动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063552" y="2649685"/>
            <a:ext cx="4416490" cy="648000"/>
            <a:chOff x="1802227" y="2621980"/>
            <a:chExt cx="4416490" cy="648000"/>
          </a:xfrm>
        </p:grpSpPr>
        <p:sp>
          <p:nvSpPr>
            <p:cNvPr id="14" name="矩形: 圆角 13"/>
            <p:cNvSpPr/>
            <p:nvPr/>
          </p:nvSpPr>
          <p:spPr>
            <a:xfrm>
              <a:off x="1919536" y="2621980"/>
              <a:ext cx="4299181" cy="648000"/>
            </a:xfrm>
            <a:prstGeom prst="roundRect">
              <a:avLst/>
            </a:prstGeom>
            <a:solidFill>
              <a:srgbClr val="009644"/>
            </a:solidFill>
            <a:ln>
              <a:solidFill>
                <a:srgbClr val="0096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802227" y="2678308"/>
              <a:ext cx="4384036" cy="58299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135" dirty="0">
                  <a:solidFill>
                    <a:schemeClr val="bg1"/>
                  </a:solidFill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rPr>
                <a:t>《XX </a:t>
              </a:r>
              <a:r>
                <a:rPr lang="zh-CN" altLang="en-US" sz="2135" dirty="0">
                  <a:solidFill>
                    <a:schemeClr val="bg1"/>
                  </a:solidFill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rPr>
                <a:t>猜靓粽，超级价格平</a:t>
              </a:r>
              <a:r>
                <a:rPr lang="en-US" altLang="zh-CN" sz="2135" dirty="0">
                  <a:solidFill>
                    <a:schemeClr val="bg1"/>
                  </a:solidFill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rPr>
                <a:t>》</a:t>
              </a:r>
              <a:r>
                <a:rPr lang="zh-CN" altLang="en-US" sz="2135" dirty="0">
                  <a:solidFill>
                    <a:schemeClr val="bg1"/>
                  </a:solidFill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rPr>
                <a:t>活动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180861" y="3783024"/>
            <a:ext cx="4384036" cy="648000"/>
            <a:chOff x="1919536" y="3741567"/>
            <a:chExt cx="4384036" cy="648000"/>
          </a:xfrm>
        </p:grpSpPr>
        <p:sp>
          <p:nvSpPr>
            <p:cNvPr id="20" name="矩形: 圆角 19"/>
            <p:cNvSpPr/>
            <p:nvPr/>
          </p:nvSpPr>
          <p:spPr>
            <a:xfrm>
              <a:off x="1919536" y="3741567"/>
              <a:ext cx="4299181" cy="648000"/>
            </a:xfrm>
            <a:prstGeom prst="roundRect">
              <a:avLst/>
            </a:prstGeom>
            <a:solidFill>
              <a:srgbClr val="009644"/>
            </a:solidFill>
            <a:ln>
              <a:solidFill>
                <a:srgbClr val="0096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19536" y="3754399"/>
              <a:ext cx="4384036" cy="58299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135" dirty="0">
                  <a:solidFill>
                    <a:schemeClr val="bg1"/>
                  </a:solidFill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rPr>
                <a:t>《</a:t>
              </a:r>
              <a:r>
                <a:rPr lang="zh-CN" altLang="en-US" sz="2135" dirty="0">
                  <a:solidFill>
                    <a:schemeClr val="bg1"/>
                  </a:solidFill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rPr>
                <a:t>五月端午节，</a:t>
              </a:r>
              <a:r>
                <a:rPr lang="en-US" altLang="zh-CN" sz="2135" dirty="0">
                  <a:solidFill>
                    <a:schemeClr val="bg1"/>
                  </a:solidFill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rPr>
                <a:t>XX</a:t>
              </a:r>
              <a:r>
                <a:rPr lang="zh-CN" altLang="en-US" sz="2135" dirty="0">
                  <a:solidFill>
                    <a:schemeClr val="bg1"/>
                  </a:solidFill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rPr>
                <a:t>包粽赛</a:t>
              </a:r>
              <a:r>
                <a:rPr lang="en-US" altLang="zh-CN" sz="2135" dirty="0">
                  <a:solidFill>
                    <a:schemeClr val="bg1"/>
                  </a:solidFill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rPr>
                <a:t>》</a:t>
              </a:r>
              <a:r>
                <a:rPr lang="zh-CN" altLang="en-US" sz="2135" dirty="0">
                  <a:solidFill>
                    <a:schemeClr val="bg1"/>
                  </a:solidFill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rPr>
                <a:t>活动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2180861" y="4916363"/>
            <a:ext cx="4393958" cy="648000"/>
            <a:chOff x="1919536" y="4893695"/>
            <a:chExt cx="4393958" cy="648000"/>
          </a:xfrm>
        </p:grpSpPr>
        <p:sp>
          <p:nvSpPr>
            <p:cNvPr id="25" name="矩形: 圆角 24"/>
            <p:cNvSpPr/>
            <p:nvPr/>
          </p:nvSpPr>
          <p:spPr>
            <a:xfrm>
              <a:off x="1919536" y="4893695"/>
              <a:ext cx="4299181" cy="648000"/>
            </a:xfrm>
            <a:prstGeom prst="roundRect">
              <a:avLst/>
            </a:prstGeom>
            <a:solidFill>
              <a:srgbClr val="009644"/>
            </a:solidFill>
            <a:ln>
              <a:solidFill>
                <a:srgbClr val="0096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929458" y="4906527"/>
              <a:ext cx="4384036" cy="58299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135" dirty="0">
                  <a:solidFill>
                    <a:schemeClr val="bg1"/>
                  </a:solidFill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rPr>
                <a:t>《</a:t>
              </a:r>
              <a:r>
                <a:rPr lang="zh-CN" altLang="en-US" sz="2135" dirty="0">
                  <a:solidFill>
                    <a:schemeClr val="bg1"/>
                  </a:solidFill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rPr>
                <a:t>五月端午射粽赛</a:t>
              </a:r>
              <a:r>
                <a:rPr lang="en-US" altLang="zh-CN" sz="2135" dirty="0">
                  <a:solidFill>
                    <a:schemeClr val="bg1"/>
                  </a:solidFill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rPr>
                <a:t>》 </a:t>
              </a:r>
              <a:r>
                <a:rPr lang="zh-CN" altLang="en-US" sz="2135" dirty="0">
                  <a:solidFill>
                    <a:schemeClr val="bg1"/>
                  </a:solidFill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rPr>
                <a:t>活动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780036" y="738243"/>
            <a:ext cx="699068" cy="3455126"/>
            <a:chOff x="780036" y="738243"/>
            <a:chExt cx="699068" cy="3455126"/>
          </a:xfrm>
        </p:grpSpPr>
        <p:grpSp>
          <p:nvGrpSpPr>
            <p:cNvPr id="30" name="组合 29"/>
            <p:cNvGrpSpPr/>
            <p:nvPr/>
          </p:nvGrpSpPr>
          <p:grpSpPr>
            <a:xfrm>
              <a:off x="780036" y="738243"/>
              <a:ext cx="699068" cy="699068"/>
              <a:chOff x="8565284" y="1887450"/>
              <a:chExt cx="699068" cy="699068"/>
            </a:xfrm>
          </p:grpSpPr>
          <p:sp>
            <p:nvSpPr>
              <p:cNvPr id="34" name="椭圆 33"/>
              <p:cNvSpPr/>
              <p:nvPr/>
            </p:nvSpPr>
            <p:spPr>
              <a:xfrm>
                <a:off x="8565284" y="1887450"/>
                <a:ext cx="699068" cy="699068"/>
              </a:xfrm>
              <a:prstGeom prst="ellipse">
                <a:avLst/>
              </a:prstGeom>
              <a:solidFill>
                <a:srgbClr val="398753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TextBox 10"/>
              <p:cNvSpPr txBox="1"/>
              <p:nvPr/>
            </p:nvSpPr>
            <p:spPr>
              <a:xfrm>
                <a:off x="8607041" y="1908446"/>
                <a:ext cx="615553" cy="66678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dist"/>
                <a:r>
                  <a:rPr lang="zh-CN" altLang="en-US" sz="28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思源宋体" panose="02020700000000000000" pitchFamily="18" charset="-122"/>
                    <a:cs typeface="+mn-ea"/>
                    <a:sym typeface="微软雅黑" panose="020B0503020204020204" pitchFamily="34" charset="-122"/>
                  </a:rPr>
                  <a:t>伍</a:t>
                </a:r>
                <a:endParaRPr lang="en-US" altLang="zh-CN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813570" y="1628800"/>
              <a:ext cx="641399" cy="2564569"/>
              <a:chOff x="8598818" y="2778007"/>
              <a:chExt cx="641399" cy="2564569"/>
            </a:xfrm>
          </p:grpSpPr>
          <p:sp>
            <p:nvSpPr>
              <p:cNvPr id="32" name="TextBox 10"/>
              <p:cNvSpPr txBox="1"/>
              <p:nvPr/>
            </p:nvSpPr>
            <p:spPr>
              <a:xfrm>
                <a:off x="8624664" y="2778007"/>
                <a:ext cx="615553" cy="2564569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dist"/>
                <a:r>
                  <a:rPr lang="zh-CN" altLang="en-US" sz="2800" dirty="0">
                    <a:latin typeface="微软雅黑" panose="020B0503020204020204" pitchFamily="34" charset="-122"/>
                    <a:ea typeface="思源宋体" panose="02020700000000000000" pitchFamily="18" charset="-122"/>
                    <a:cs typeface="+mn-ea"/>
                    <a:sym typeface="微软雅黑" panose="020B0503020204020204" pitchFamily="34" charset="-122"/>
                  </a:rPr>
                  <a:t>具体分配</a:t>
                </a:r>
                <a:endParaRPr lang="en-US" altLang="zh-CN" sz="2800" dirty="0"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33" name="矩形 32"/>
              <p:cNvSpPr/>
              <p:nvPr/>
            </p:nvSpPr>
            <p:spPr>
              <a:xfrm flipH="1">
                <a:off x="8598818" y="3313553"/>
                <a:ext cx="45719" cy="1493476"/>
              </a:xfrm>
              <a:prstGeom prst="rect">
                <a:avLst/>
              </a:prstGeom>
              <a:solidFill>
                <a:srgbClr val="398753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42" name="组合 41"/>
          <p:cNvGrpSpPr/>
          <p:nvPr/>
        </p:nvGrpSpPr>
        <p:grpSpPr>
          <a:xfrm>
            <a:off x="6767264" y="3823467"/>
            <a:ext cx="4299181" cy="648000"/>
            <a:chOff x="6767264" y="3823467"/>
            <a:chExt cx="4299181" cy="648000"/>
          </a:xfrm>
        </p:grpSpPr>
        <p:sp>
          <p:nvSpPr>
            <p:cNvPr id="23" name="TextBox 22"/>
            <p:cNvSpPr txBox="1"/>
            <p:nvPr/>
          </p:nvSpPr>
          <p:spPr>
            <a:xfrm>
              <a:off x="6890792" y="3837578"/>
              <a:ext cx="4152460" cy="499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2000" dirty="0">
                  <a:latin typeface="思源宋体 CN ExtraLight" panose="02020200000000000000" pitchFamily="18" charset="-122"/>
                  <a:ea typeface="思源宋体 CN ExtraLight" panose="02020200000000000000" pitchFamily="18" charset="-122"/>
                  <a:cs typeface="+mn-ea"/>
                  <a:sym typeface="微软雅黑" panose="020B0503020204020204" pitchFamily="34" charset="-122"/>
                </a:rPr>
                <a:t>粽子散装米每店</a:t>
              </a:r>
              <a:r>
                <a:rPr lang="en-US" altLang="zh-CN" sz="2000" dirty="0">
                  <a:latin typeface="思源宋体 CN ExtraLight" panose="02020200000000000000" pitchFamily="18" charset="-122"/>
                  <a:ea typeface="思源宋体 CN ExtraLight" panose="02020200000000000000" pitchFamily="18" charset="-122"/>
                  <a:cs typeface="+mn-ea"/>
                  <a:sym typeface="微软雅黑" panose="020B0503020204020204" pitchFamily="34" charset="-122"/>
                </a:rPr>
                <a:t>30</a:t>
              </a:r>
              <a:r>
                <a:rPr lang="zh-CN" altLang="en-US" sz="2000" dirty="0">
                  <a:latin typeface="思源宋体 CN ExtraLight" panose="02020200000000000000" pitchFamily="18" charset="-122"/>
                  <a:ea typeface="思源宋体 CN ExtraLight" panose="02020200000000000000" pitchFamily="18" charset="-122"/>
                  <a:cs typeface="+mn-ea"/>
                  <a:sym typeface="微软雅黑" panose="020B0503020204020204" pitchFamily="34" charset="-122"/>
                </a:rPr>
                <a:t>斤</a:t>
              </a:r>
              <a:r>
                <a:rPr lang="en-US" altLang="zh-CN" sz="2000" dirty="0">
                  <a:latin typeface="思源宋体 CN ExtraLight" panose="02020200000000000000" pitchFamily="18" charset="-122"/>
                  <a:ea typeface="思源宋体 CN ExtraLight" panose="02020200000000000000" pitchFamily="18" charset="-122"/>
                  <a:cs typeface="+mn-ea"/>
                  <a:sym typeface="微软雅黑" panose="020B0503020204020204" pitchFamily="34" charset="-122"/>
                </a:rPr>
                <a:t>/22</a:t>
              </a:r>
              <a:r>
                <a:rPr lang="zh-CN" altLang="en-US" sz="2000" dirty="0">
                  <a:latin typeface="思源宋体 CN ExtraLight" panose="02020200000000000000" pitchFamily="18" charset="-122"/>
                  <a:ea typeface="思源宋体 CN ExtraLight" panose="02020200000000000000" pitchFamily="18" charset="-122"/>
                  <a:cs typeface="+mn-ea"/>
                  <a:sym typeface="微软雅黑" panose="020B0503020204020204" pitchFamily="34" charset="-122"/>
                </a:rPr>
                <a:t>店</a:t>
              </a:r>
              <a:r>
                <a:rPr lang="en-US" altLang="zh-CN" sz="2000" dirty="0">
                  <a:latin typeface="思源宋体 CN ExtraLight" panose="02020200000000000000" pitchFamily="18" charset="-122"/>
                  <a:ea typeface="思源宋体 CN ExtraLight" panose="02020200000000000000" pitchFamily="18" charset="-122"/>
                  <a:cs typeface="+mn-ea"/>
                  <a:sym typeface="微软雅黑" panose="020B0503020204020204" pitchFamily="34" charset="-122"/>
                </a:rPr>
                <a:t>=660</a:t>
              </a:r>
              <a:r>
                <a:rPr lang="zh-CN" altLang="en-US" sz="2000" dirty="0">
                  <a:latin typeface="思源宋体 CN ExtraLight" panose="02020200000000000000" pitchFamily="18" charset="-122"/>
                  <a:ea typeface="思源宋体 CN ExtraLight" panose="02020200000000000000" pitchFamily="18" charset="-122"/>
                  <a:cs typeface="+mn-ea"/>
                  <a:sym typeface="微软雅黑" panose="020B0503020204020204" pitchFamily="34" charset="-122"/>
                </a:rPr>
                <a:t>斤</a:t>
              </a:r>
              <a:endParaRPr lang="zh-CN" altLang="en-US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36" name="矩形: 圆角 35"/>
            <p:cNvSpPr/>
            <p:nvPr/>
          </p:nvSpPr>
          <p:spPr>
            <a:xfrm>
              <a:off x="6767264" y="3823467"/>
              <a:ext cx="4299181" cy="648000"/>
            </a:xfrm>
            <a:prstGeom prst="roundRect">
              <a:avLst/>
            </a:prstGeom>
            <a:noFill/>
            <a:ln>
              <a:solidFill>
                <a:srgbClr val="3987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6744072" y="2641009"/>
            <a:ext cx="4299181" cy="648000"/>
            <a:chOff x="6744072" y="2641009"/>
            <a:chExt cx="4299181" cy="648000"/>
          </a:xfrm>
        </p:grpSpPr>
        <p:sp>
          <p:nvSpPr>
            <p:cNvPr id="18" name="TextBox 17"/>
            <p:cNvSpPr txBox="1"/>
            <p:nvPr/>
          </p:nvSpPr>
          <p:spPr>
            <a:xfrm>
              <a:off x="6906766" y="2747602"/>
              <a:ext cx="4113988" cy="499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2000" dirty="0">
                  <a:latin typeface="思源宋体 CN ExtraLight" panose="02020200000000000000" pitchFamily="18" charset="-122"/>
                  <a:ea typeface="思源宋体 CN ExtraLight" panose="02020200000000000000" pitchFamily="18" charset="-122"/>
                  <a:cs typeface="+mn-ea"/>
                  <a:sym typeface="微软雅黑" panose="020B0503020204020204" pitchFamily="34" charset="-122"/>
                </a:rPr>
                <a:t>数量价格由赞助商在各店促销决定</a:t>
              </a:r>
              <a:r>
                <a:rPr lang="en-US" altLang="zh-CN" sz="2000" dirty="0">
                  <a:latin typeface="思源宋体 CN ExtraLight" panose="02020200000000000000" pitchFamily="18" charset="-122"/>
                  <a:ea typeface="思源宋体 CN ExtraLight" panose="02020200000000000000" pitchFamily="18" charset="-122"/>
                  <a:cs typeface="+mn-ea"/>
                  <a:sym typeface="微软雅黑" panose="020B0503020204020204" pitchFamily="34" charset="-122"/>
                </a:rPr>
                <a:t> </a:t>
              </a:r>
              <a:endParaRPr lang="zh-CN" altLang="en-US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37" name="矩形: 圆角 36"/>
            <p:cNvSpPr/>
            <p:nvPr/>
          </p:nvSpPr>
          <p:spPr>
            <a:xfrm>
              <a:off x="6744072" y="2641009"/>
              <a:ext cx="4299181" cy="648000"/>
            </a:xfrm>
            <a:prstGeom prst="roundRect">
              <a:avLst/>
            </a:prstGeom>
            <a:noFill/>
            <a:ln>
              <a:solidFill>
                <a:srgbClr val="3987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6721573" y="1543876"/>
            <a:ext cx="5065763" cy="648000"/>
            <a:chOff x="6721573" y="1543876"/>
            <a:chExt cx="5065763" cy="648000"/>
          </a:xfrm>
        </p:grpSpPr>
        <p:sp>
          <p:nvSpPr>
            <p:cNvPr id="10" name="TextBox 9"/>
            <p:cNvSpPr txBox="1"/>
            <p:nvPr/>
          </p:nvSpPr>
          <p:spPr>
            <a:xfrm>
              <a:off x="6890792" y="1599080"/>
              <a:ext cx="4896544" cy="499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2000" dirty="0">
                  <a:latin typeface="思源宋体 CN ExtraLight" panose="02020200000000000000" pitchFamily="18" charset="-122"/>
                  <a:ea typeface="思源宋体 CN ExtraLight" panose="02020200000000000000" pitchFamily="18" charset="-122"/>
                  <a:cs typeface="+mn-ea"/>
                  <a:sym typeface="微软雅黑" panose="020B0503020204020204" pitchFamily="34" charset="-122"/>
                </a:rPr>
                <a:t>靓粽每店限送</a:t>
              </a:r>
              <a:r>
                <a:rPr lang="en-US" altLang="zh-CN" sz="2000" dirty="0">
                  <a:latin typeface="思源宋体 CN ExtraLight" panose="02020200000000000000" pitchFamily="18" charset="-122"/>
                  <a:ea typeface="思源宋体 CN ExtraLight" panose="02020200000000000000" pitchFamily="18" charset="-122"/>
                  <a:cs typeface="+mn-ea"/>
                  <a:sym typeface="微软雅黑" panose="020B0503020204020204" pitchFamily="34" charset="-122"/>
                </a:rPr>
                <a:t>200</a:t>
              </a:r>
              <a:r>
                <a:rPr lang="zh-CN" altLang="en-US" sz="2000" dirty="0">
                  <a:latin typeface="思源宋体 CN ExtraLight" panose="02020200000000000000" pitchFamily="18" charset="-122"/>
                  <a:ea typeface="思源宋体 CN ExtraLight" panose="02020200000000000000" pitchFamily="18" charset="-122"/>
                  <a:cs typeface="+mn-ea"/>
                  <a:sym typeface="微软雅黑" panose="020B0503020204020204" pitchFamily="34" charset="-122"/>
                </a:rPr>
                <a:t>只</a:t>
              </a:r>
              <a:r>
                <a:rPr lang="en-US" altLang="zh-CN" sz="2000" dirty="0">
                  <a:latin typeface="思源宋体 CN ExtraLight" panose="02020200000000000000" pitchFamily="18" charset="-122"/>
                  <a:ea typeface="思源宋体 CN ExtraLight" panose="02020200000000000000" pitchFamily="18" charset="-122"/>
                  <a:cs typeface="+mn-ea"/>
                  <a:sym typeface="微软雅黑" panose="020B0503020204020204" pitchFamily="34" charset="-122"/>
                </a:rPr>
                <a:t>/22</a:t>
              </a:r>
              <a:r>
                <a:rPr lang="zh-CN" altLang="en-US" sz="2000" dirty="0">
                  <a:latin typeface="思源宋体 CN ExtraLight" panose="02020200000000000000" pitchFamily="18" charset="-122"/>
                  <a:ea typeface="思源宋体 CN ExtraLight" panose="02020200000000000000" pitchFamily="18" charset="-122"/>
                  <a:cs typeface="+mn-ea"/>
                  <a:sym typeface="微软雅黑" panose="020B0503020204020204" pitchFamily="34" charset="-122"/>
                </a:rPr>
                <a:t>店</a:t>
              </a:r>
              <a:r>
                <a:rPr lang="en-US" altLang="zh-CN" sz="2000" dirty="0">
                  <a:latin typeface="思源宋体 CN ExtraLight" panose="02020200000000000000" pitchFamily="18" charset="-122"/>
                  <a:ea typeface="思源宋体 CN ExtraLight" panose="02020200000000000000" pitchFamily="18" charset="-122"/>
                  <a:cs typeface="+mn-ea"/>
                  <a:sym typeface="微软雅黑" panose="020B0503020204020204" pitchFamily="34" charset="-122"/>
                </a:rPr>
                <a:t>=4400</a:t>
              </a:r>
              <a:r>
                <a:rPr lang="zh-CN" altLang="en-US" sz="2000" dirty="0">
                  <a:latin typeface="思源宋体 CN ExtraLight" panose="02020200000000000000" pitchFamily="18" charset="-122"/>
                  <a:ea typeface="思源宋体 CN ExtraLight" panose="02020200000000000000" pitchFamily="18" charset="-122"/>
                  <a:cs typeface="+mn-ea"/>
                  <a:sym typeface="微软雅黑" panose="020B0503020204020204" pitchFamily="34" charset="-122"/>
                </a:rPr>
                <a:t>只</a:t>
              </a:r>
              <a:endParaRPr lang="zh-CN" altLang="en-US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38" name="矩形: 圆角 37"/>
            <p:cNvSpPr/>
            <p:nvPr/>
          </p:nvSpPr>
          <p:spPr>
            <a:xfrm>
              <a:off x="6721573" y="1543876"/>
              <a:ext cx="4299181" cy="648000"/>
            </a:xfrm>
            <a:prstGeom prst="roundRect">
              <a:avLst/>
            </a:prstGeom>
            <a:noFill/>
            <a:ln>
              <a:solidFill>
                <a:srgbClr val="3987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6744071" y="4934920"/>
            <a:ext cx="4299181" cy="648000"/>
            <a:chOff x="6744071" y="4934920"/>
            <a:chExt cx="4299181" cy="648000"/>
          </a:xfrm>
        </p:grpSpPr>
        <p:sp>
          <p:nvSpPr>
            <p:cNvPr id="28" name="TextBox 27"/>
            <p:cNvSpPr txBox="1"/>
            <p:nvPr/>
          </p:nvSpPr>
          <p:spPr>
            <a:xfrm>
              <a:off x="6890792" y="4989706"/>
              <a:ext cx="3669704" cy="499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2000" dirty="0">
                  <a:latin typeface="思源宋体 CN ExtraLight" panose="02020200000000000000" pitchFamily="18" charset="-122"/>
                  <a:ea typeface="思源宋体 CN ExtraLight" panose="02020200000000000000" pitchFamily="18" charset="-122"/>
                  <a:cs typeface="+mn-ea"/>
                  <a:sym typeface="微软雅黑" panose="020B0503020204020204" pitchFamily="34" charset="-122"/>
                </a:rPr>
                <a:t>粽子每店</a:t>
              </a:r>
              <a:r>
                <a:rPr lang="en-US" altLang="zh-CN" sz="2000" dirty="0">
                  <a:latin typeface="思源宋体 CN ExtraLight" panose="02020200000000000000" pitchFamily="18" charset="-122"/>
                  <a:ea typeface="思源宋体 CN ExtraLight" panose="02020200000000000000" pitchFamily="18" charset="-122"/>
                  <a:cs typeface="+mn-ea"/>
                  <a:sym typeface="微软雅黑" panose="020B0503020204020204" pitchFamily="34" charset="-122"/>
                </a:rPr>
                <a:t>100</a:t>
              </a:r>
              <a:r>
                <a:rPr lang="zh-CN" altLang="en-US" sz="2000" dirty="0">
                  <a:latin typeface="思源宋体 CN ExtraLight" panose="02020200000000000000" pitchFamily="18" charset="-122"/>
                  <a:ea typeface="思源宋体 CN ExtraLight" panose="02020200000000000000" pitchFamily="18" charset="-122"/>
                  <a:cs typeface="+mn-ea"/>
                  <a:sym typeface="微软雅黑" panose="020B0503020204020204" pitchFamily="34" charset="-122"/>
                </a:rPr>
                <a:t>只</a:t>
              </a:r>
              <a:r>
                <a:rPr lang="en-US" altLang="zh-CN" sz="2000" dirty="0">
                  <a:latin typeface="思源宋体 CN ExtraLight" panose="02020200000000000000" pitchFamily="18" charset="-122"/>
                  <a:ea typeface="思源宋体 CN ExtraLight" panose="02020200000000000000" pitchFamily="18" charset="-122"/>
                  <a:cs typeface="+mn-ea"/>
                  <a:sym typeface="微软雅黑" panose="020B0503020204020204" pitchFamily="34" charset="-122"/>
                </a:rPr>
                <a:t>/22</a:t>
              </a:r>
              <a:r>
                <a:rPr lang="zh-CN" altLang="en-US" sz="2000" dirty="0">
                  <a:latin typeface="思源宋体 CN ExtraLight" panose="02020200000000000000" pitchFamily="18" charset="-122"/>
                  <a:ea typeface="思源宋体 CN ExtraLight" panose="02020200000000000000" pitchFamily="18" charset="-122"/>
                  <a:cs typeface="+mn-ea"/>
                  <a:sym typeface="微软雅黑" panose="020B0503020204020204" pitchFamily="34" charset="-122"/>
                </a:rPr>
                <a:t>店</a:t>
              </a:r>
              <a:r>
                <a:rPr lang="en-US" altLang="zh-CN" sz="2000" dirty="0">
                  <a:latin typeface="思源宋体 CN ExtraLight" panose="02020200000000000000" pitchFamily="18" charset="-122"/>
                  <a:ea typeface="思源宋体 CN ExtraLight" panose="02020200000000000000" pitchFamily="18" charset="-122"/>
                  <a:cs typeface="+mn-ea"/>
                  <a:sym typeface="微软雅黑" panose="020B0503020204020204" pitchFamily="34" charset="-122"/>
                </a:rPr>
                <a:t>=2200</a:t>
              </a:r>
              <a:r>
                <a:rPr lang="zh-CN" altLang="en-US" sz="2000" dirty="0">
                  <a:latin typeface="思源宋体 CN ExtraLight" panose="02020200000000000000" pitchFamily="18" charset="-122"/>
                  <a:ea typeface="思源宋体 CN ExtraLight" panose="02020200000000000000" pitchFamily="18" charset="-122"/>
                  <a:cs typeface="+mn-ea"/>
                  <a:sym typeface="微软雅黑" panose="020B0503020204020204" pitchFamily="34" charset="-122"/>
                </a:rPr>
                <a:t>只</a:t>
              </a:r>
              <a:endParaRPr lang="en-US" altLang="zh-CN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39" name="矩形: 圆角 38"/>
            <p:cNvSpPr/>
            <p:nvPr/>
          </p:nvSpPr>
          <p:spPr>
            <a:xfrm>
              <a:off x="6744071" y="4934920"/>
              <a:ext cx="4299181" cy="648000"/>
            </a:xfrm>
            <a:prstGeom prst="roundRect">
              <a:avLst/>
            </a:prstGeom>
            <a:noFill/>
            <a:ln>
              <a:solidFill>
                <a:srgbClr val="3987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2000">
        <p15:prstTrans prst="drape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043649" y="4253099"/>
            <a:ext cx="2236191" cy="961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+mn-lt"/>
              </a:rPr>
              <a:t>平均每店</a:t>
            </a:r>
            <a:r>
              <a:rPr lang="en-US" altLang="zh-CN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+mn-lt"/>
              </a:rPr>
              <a:t>300</a:t>
            </a:r>
            <a:r>
              <a:rPr lang="zh-CN" altLang="en-US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+mn-lt"/>
              </a:rPr>
              <a:t>元</a:t>
            </a:r>
            <a:endParaRPr lang="en-US" altLang="zh-CN" sz="2000" dirty="0">
              <a:latin typeface="思源宋体 CN ExtraLight" panose="02020200000000000000" pitchFamily="18" charset="-122"/>
              <a:ea typeface="思源宋体 CN ExtraLight" panose="02020200000000000000" pitchFamily="18" charset="-122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+mn-lt"/>
              </a:rPr>
              <a:t>费用约</a:t>
            </a:r>
            <a:r>
              <a:rPr lang="en-US" altLang="zh-CN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+mn-lt"/>
              </a:rPr>
              <a:t>6600</a:t>
            </a:r>
            <a:r>
              <a:rPr lang="zh-CN" altLang="en-US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+mn-lt"/>
              </a:rPr>
              <a:t>元</a:t>
            </a:r>
            <a:endParaRPr lang="zh-CN" altLang="en-US" sz="2000" dirty="0">
              <a:latin typeface="思源宋体 CN ExtraLight" panose="02020200000000000000" pitchFamily="18" charset="-122"/>
              <a:ea typeface="思源宋体 CN ExtraLight" panose="02020200000000000000" pitchFamily="18" charset="-122"/>
              <a:cs typeface="+mn-ea"/>
              <a:sym typeface="+mn-lt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703512" y="1750047"/>
            <a:ext cx="2160000" cy="2160000"/>
            <a:chOff x="1703512" y="1750047"/>
            <a:chExt cx="2160000" cy="2160000"/>
          </a:xfrm>
        </p:grpSpPr>
        <p:sp>
          <p:nvSpPr>
            <p:cNvPr id="8" name="椭圆 7"/>
            <p:cNvSpPr/>
            <p:nvPr/>
          </p:nvSpPr>
          <p:spPr>
            <a:xfrm>
              <a:off x="1703512" y="1750047"/>
              <a:ext cx="2160000" cy="2160000"/>
            </a:xfrm>
            <a:prstGeom prst="ellipse">
              <a:avLst/>
            </a:prstGeom>
            <a:solidFill>
              <a:srgbClr val="398753"/>
            </a:solidFill>
            <a:ln>
              <a:solidFill>
                <a:srgbClr val="0096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787473" y="2433630"/>
              <a:ext cx="1987351" cy="787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思源宋体 CN ExtraLight" panose="02020200000000000000" pitchFamily="18" charset="-122"/>
                  <a:ea typeface="思源宋体 CN ExtraLight" panose="02020200000000000000" pitchFamily="18" charset="-122"/>
                  <a:cs typeface="+mn-ea"/>
                  <a:sym typeface="+mn-lt"/>
                </a:rPr>
                <a:t>装饰布置，气球、横幅、主题列饰物</a:t>
              </a:r>
              <a:endParaRPr lang="zh-CN" altLang="en-US" sz="1600" dirty="0">
                <a:solidFill>
                  <a:schemeClr val="bg1"/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5805815" y="4266526"/>
            <a:ext cx="1660127" cy="533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135" dirty="0">
                <a:cs typeface="+mn-ea"/>
                <a:sym typeface="+mn-lt"/>
              </a:rPr>
              <a:t> </a:t>
            </a:r>
            <a:r>
              <a:rPr lang="en-US" altLang="zh-CN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+mn-lt"/>
              </a:rPr>
              <a:t>10000 </a:t>
            </a:r>
            <a:r>
              <a:rPr lang="zh-CN" altLang="en-US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+mn-lt"/>
              </a:rPr>
              <a:t>元</a:t>
            </a:r>
            <a:endParaRPr lang="zh-CN" altLang="en-US" sz="2000" dirty="0">
              <a:latin typeface="思源宋体 CN ExtraLight" panose="02020200000000000000" pitchFamily="18" charset="-122"/>
              <a:ea typeface="思源宋体 CN ExtraLight" panose="02020200000000000000" pitchFamily="18" charset="-122"/>
              <a:cs typeface="+mn-ea"/>
              <a:sym typeface="+mn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346269" y="4343721"/>
            <a:ext cx="1660127" cy="499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+mn-lt"/>
              </a:rPr>
              <a:t>约</a:t>
            </a:r>
            <a:r>
              <a:rPr lang="en-US" altLang="zh-CN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+mn-lt"/>
              </a:rPr>
              <a:t>16600</a:t>
            </a:r>
            <a:r>
              <a:rPr lang="zh-CN" altLang="en-US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+mn-lt"/>
              </a:rPr>
              <a:t>元</a:t>
            </a:r>
            <a:endParaRPr lang="zh-CN" altLang="en-US" sz="2000" dirty="0">
              <a:latin typeface="思源宋体 CN ExtraLight" panose="02020200000000000000" pitchFamily="18" charset="-122"/>
              <a:ea typeface="思源宋体 CN ExtraLight" panose="02020200000000000000" pitchFamily="18" charset="-122"/>
              <a:cs typeface="+mn-ea"/>
              <a:sym typeface="+mn-lt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9096333" y="1750047"/>
            <a:ext cx="2160000" cy="2160000"/>
            <a:chOff x="9096333" y="1750047"/>
            <a:chExt cx="2160000" cy="2160000"/>
          </a:xfrm>
        </p:grpSpPr>
        <p:sp>
          <p:nvSpPr>
            <p:cNvPr id="36" name="椭圆 35"/>
            <p:cNvSpPr/>
            <p:nvPr/>
          </p:nvSpPr>
          <p:spPr>
            <a:xfrm>
              <a:off x="9096333" y="1750047"/>
              <a:ext cx="2160000" cy="2160000"/>
            </a:xfrm>
            <a:prstGeom prst="ellipse">
              <a:avLst/>
            </a:prstGeom>
            <a:solidFill>
              <a:srgbClr val="398753"/>
            </a:solidFill>
            <a:ln>
              <a:solidFill>
                <a:srgbClr val="0096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9383540" y="2433630"/>
              <a:ext cx="1636126" cy="787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思源宋体 CN ExtraLight" panose="02020200000000000000" pitchFamily="18" charset="-122"/>
                  <a:ea typeface="思源宋体 CN ExtraLight" panose="02020200000000000000" pitchFamily="18" charset="-122"/>
                  <a:cs typeface="+mn-ea"/>
                  <a:sym typeface="+mn-lt"/>
                </a:rPr>
                <a:t>六月份促销</a:t>
              </a:r>
              <a:endParaRPr lang="en-US" altLang="zh-CN" sz="1600" dirty="0">
                <a:solidFill>
                  <a:schemeClr val="bg1"/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+mn-lt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思源宋体 CN ExtraLight" panose="02020200000000000000" pitchFamily="18" charset="-122"/>
                  <a:ea typeface="思源宋体 CN ExtraLight" panose="02020200000000000000" pitchFamily="18" charset="-122"/>
                  <a:cs typeface="+mn-ea"/>
                  <a:sym typeface="+mn-lt"/>
                </a:rPr>
                <a:t>总费用</a:t>
              </a:r>
              <a:endParaRPr lang="zh-CN" altLang="en-US" sz="1600" dirty="0">
                <a:solidFill>
                  <a:schemeClr val="bg1"/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44" name="加号 43"/>
          <p:cNvSpPr/>
          <p:nvPr/>
        </p:nvSpPr>
        <p:spPr>
          <a:xfrm>
            <a:off x="4279992" y="2527041"/>
            <a:ext cx="768085" cy="768085"/>
          </a:xfrm>
          <a:prstGeom prst="mathPlus">
            <a:avLst/>
          </a:prstGeom>
          <a:solidFill>
            <a:srgbClr val="398753"/>
          </a:solidFill>
          <a:ln>
            <a:solidFill>
              <a:srgbClr val="0096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45" name="等于号 44"/>
          <p:cNvSpPr/>
          <p:nvPr/>
        </p:nvSpPr>
        <p:spPr>
          <a:xfrm>
            <a:off x="8083182" y="2479786"/>
            <a:ext cx="768085" cy="768085"/>
          </a:xfrm>
          <a:prstGeom prst="mathEqual">
            <a:avLst/>
          </a:prstGeom>
          <a:solidFill>
            <a:srgbClr val="398753"/>
          </a:solidFill>
          <a:ln>
            <a:solidFill>
              <a:srgbClr val="0096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cs typeface="+mn-ea"/>
              <a:sym typeface="+mn-lt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780036" y="738243"/>
            <a:ext cx="699068" cy="3455126"/>
            <a:chOff x="780036" y="738243"/>
            <a:chExt cx="699068" cy="3455126"/>
          </a:xfrm>
        </p:grpSpPr>
        <p:grpSp>
          <p:nvGrpSpPr>
            <p:cNvPr id="23" name="组合 22"/>
            <p:cNvGrpSpPr/>
            <p:nvPr/>
          </p:nvGrpSpPr>
          <p:grpSpPr>
            <a:xfrm>
              <a:off x="780036" y="738243"/>
              <a:ext cx="699068" cy="699068"/>
              <a:chOff x="8565284" y="1887450"/>
              <a:chExt cx="699068" cy="699068"/>
            </a:xfrm>
          </p:grpSpPr>
          <p:sp>
            <p:nvSpPr>
              <p:cNvPr id="27" name="椭圆 26"/>
              <p:cNvSpPr/>
              <p:nvPr/>
            </p:nvSpPr>
            <p:spPr>
              <a:xfrm>
                <a:off x="8565284" y="1887450"/>
                <a:ext cx="699068" cy="699068"/>
              </a:xfrm>
              <a:prstGeom prst="ellipse">
                <a:avLst/>
              </a:prstGeom>
              <a:solidFill>
                <a:srgbClr val="398753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TextBox 10"/>
              <p:cNvSpPr txBox="1"/>
              <p:nvPr/>
            </p:nvSpPr>
            <p:spPr>
              <a:xfrm>
                <a:off x="8607041" y="1908446"/>
                <a:ext cx="615553" cy="66678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dist"/>
                <a:r>
                  <a:rPr lang="zh-CN" altLang="en-US" sz="28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思源宋体" panose="02020700000000000000" pitchFamily="18" charset="-122"/>
                    <a:cs typeface="+mn-ea"/>
                    <a:sym typeface="微软雅黑" panose="020B0503020204020204" pitchFamily="34" charset="-122"/>
                  </a:rPr>
                  <a:t>伍</a:t>
                </a:r>
                <a:endParaRPr lang="en-US" altLang="zh-CN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813570" y="1628800"/>
              <a:ext cx="641399" cy="2564569"/>
              <a:chOff x="8598818" y="2778007"/>
              <a:chExt cx="641399" cy="2564569"/>
            </a:xfrm>
          </p:grpSpPr>
          <p:sp>
            <p:nvSpPr>
              <p:cNvPr id="25" name="TextBox 10"/>
              <p:cNvSpPr txBox="1"/>
              <p:nvPr/>
            </p:nvSpPr>
            <p:spPr>
              <a:xfrm>
                <a:off x="8624664" y="2778007"/>
                <a:ext cx="615553" cy="2564569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dist"/>
                <a:r>
                  <a:rPr lang="zh-CN" altLang="en-US" sz="2800" dirty="0">
                    <a:latin typeface="微软雅黑" panose="020B0503020204020204" pitchFamily="34" charset="-122"/>
                    <a:ea typeface="思源宋体" panose="02020700000000000000" pitchFamily="18" charset="-122"/>
                    <a:cs typeface="+mn-ea"/>
                    <a:sym typeface="微软雅黑" panose="020B0503020204020204" pitchFamily="34" charset="-122"/>
                  </a:rPr>
                  <a:t>费用总预算</a:t>
                </a:r>
                <a:endParaRPr lang="en-US" altLang="zh-CN" sz="2800" dirty="0"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26" name="矩形 25"/>
              <p:cNvSpPr/>
              <p:nvPr/>
            </p:nvSpPr>
            <p:spPr>
              <a:xfrm flipH="1">
                <a:off x="8598818" y="3313553"/>
                <a:ext cx="45719" cy="1493476"/>
              </a:xfrm>
              <a:prstGeom prst="rect">
                <a:avLst/>
              </a:prstGeom>
              <a:solidFill>
                <a:srgbClr val="398753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5447928" y="1750047"/>
            <a:ext cx="2340124" cy="2443322"/>
            <a:chOff x="5447928" y="1750047"/>
            <a:chExt cx="2340124" cy="2443322"/>
          </a:xfrm>
        </p:grpSpPr>
        <p:sp>
          <p:nvSpPr>
            <p:cNvPr id="31" name="椭圆 30"/>
            <p:cNvSpPr/>
            <p:nvPr/>
          </p:nvSpPr>
          <p:spPr>
            <a:xfrm>
              <a:off x="5447928" y="1750047"/>
              <a:ext cx="2160000" cy="2160000"/>
            </a:xfrm>
            <a:prstGeom prst="ellipse">
              <a:avLst/>
            </a:prstGeom>
            <a:solidFill>
              <a:srgbClr val="398753"/>
            </a:solidFill>
            <a:ln>
              <a:solidFill>
                <a:srgbClr val="0096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569931" y="2618296"/>
              <a:ext cx="1742867" cy="418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思源宋体 CN ExtraLight" panose="02020200000000000000" pitchFamily="18" charset="-122"/>
                  <a:ea typeface="思源宋体 CN ExtraLight" panose="02020200000000000000" pitchFamily="18" charset="-122"/>
                  <a:cs typeface="+mn-ea"/>
                  <a:sym typeface="+mn-lt"/>
                </a:rPr>
                <a:t>吊旗费用</a:t>
              </a:r>
              <a:endParaRPr lang="zh-CN" altLang="en-US" sz="1600" dirty="0">
                <a:solidFill>
                  <a:schemeClr val="bg1"/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+mn-lt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6998" y="2821409"/>
              <a:ext cx="1921054" cy="137196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2000">
        <p15:prstTrans prst="drape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3" grpId="0"/>
      <p:bldP spid="38" grpId="0"/>
      <p:bldP spid="44" grpId="0" animBg="1"/>
      <p:bldP spid="4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86"/>
          <a:stretch>
            <a:fillRect/>
          </a:stretch>
        </p:blipFill>
        <p:spPr>
          <a:xfrm>
            <a:off x="-1" y="0"/>
            <a:ext cx="12209133" cy="6858000"/>
          </a:xfrm>
          <a:prstGeom prst="rect">
            <a:avLst/>
          </a:prstGeom>
        </p:spPr>
      </p:pic>
      <p:sp>
        <p:nvSpPr>
          <p:cNvPr id="4" name="矩形: 圆角 3"/>
          <p:cNvSpPr/>
          <p:nvPr/>
        </p:nvSpPr>
        <p:spPr>
          <a:xfrm>
            <a:off x="695400" y="692696"/>
            <a:ext cx="10873208" cy="5472608"/>
          </a:xfrm>
          <a:prstGeom prst="roundRect">
            <a:avLst>
              <a:gd name="adj" fmla="val 2303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/>
        </p:nvSpPr>
        <p:spPr>
          <a:xfrm>
            <a:off x="873243" y="906926"/>
            <a:ext cx="10517522" cy="5055604"/>
          </a:xfrm>
          <a:prstGeom prst="roundRect">
            <a:avLst>
              <a:gd name="adj" fmla="val 2303"/>
            </a:avLst>
          </a:prstGeom>
          <a:noFill/>
          <a:ln w="19050">
            <a:solidFill>
              <a:srgbClr val="00B050"/>
            </a:solidFill>
            <a:prstDash val="lgDashDot"/>
          </a:ln>
          <a:effectLst>
            <a:outerShdw blurRad="63500" sx="101000" sy="101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3" t="9838" r="53544" b="29919"/>
          <a:stretch>
            <a:fillRect/>
          </a:stretch>
        </p:blipFill>
        <p:spPr>
          <a:xfrm>
            <a:off x="4259783" y="1067526"/>
            <a:ext cx="1512168" cy="367240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b="12201"/>
          <a:stretch>
            <a:fillRect/>
          </a:stretch>
        </p:blipFill>
        <p:spPr>
          <a:xfrm>
            <a:off x="5151187" y="1372238"/>
            <a:ext cx="6696744" cy="492203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7828" r="11151" b="15656"/>
          <a:stretch>
            <a:fillRect/>
          </a:stretch>
        </p:blipFill>
        <p:spPr>
          <a:xfrm rot="972984">
            <a:off x="72510" y="4336441"/>
            <a:ext cx="2486054" cy="248173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074889" y="3833257"/>
            <a:ext cx="563970" cy="1475500"/>
          </a:xfrm>
          <a:prstGeom prst="roundRect">
            <a:avLst>
              <a:gd name="adj" fmla="val 44933"/>
            </a:avLst>
          </a:prstGeom>
          <a:solidFill>
            <a:srgbClr val="C00000"/>
          </a:solidFill>
          <a:effectLst>
            <a:softEdge rad="25400"/>
          </a:effectLst>
        </p:spPr>
        <p:txBody>
          <a:bodyPr vert="eaVert" wrap="square" rtlCol="0" anchor="ctr">
            <a:spAutoFit/>
          </a:bodyPr>
          <a:lstStyle/>
          <a:p>
            <a:pPr algn="dist"/>
            <a:r>
              <a:rPr lang="zh-CN" altLang="en-US" dirty="0">
                <a:solidFill>
                  <a:schemeClr val="bg1"/>
                </a:solidFill>
                <a:latin typeface="字体视界-NEW魏碑体" panose="02010601030101010101" pitchFamily="2" charset="-122"/>
                <a:ea typeface="字体视界-NEW魏碑体" panose="02010601030101010101" pitchFamily="2" charset="-122"/>
              </a:rPr>
              <a:t>小Q办公</a:t>
            </a:r>
            <a:endParaRPr lang="zh-CN" altLang="en-US" dirty="0">
              <a:solidFill>
                <a:schemeClr val="bg1"/>
              </a:solidFill>
              <a:latin typeface="字体视界-NEW魏碑体" panose="02010601030101010101" pitchFamily="2" charset="-122"/>
              <a:ea typeface="字体视界-NEW魏碑体" panose="02010601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51977" y="744404"/>
            <a:ext cx="172819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000" b="1" dirty="0">
                <a:latin typeface="字体视界-过端午体" panose="02000500000000000000" pitchFamily="2" charset="-122"/>
                <a:ea typeface="字体视界-过端午体" panose="02000500000000000000" pitchFamily="2" charset="-122"/>
              </a:rPr>
              <a:t>感</a:t>
            </a:r>
            <a:endParaRPr lang="zh-CN" altLang="en-US" sz="13000" b="1" dirty="0">
              <a:latin typeface="字体视界-过端午体" panose="02000500000000000000" pitchFamily="2" charset="-122"/>
              <a:ea typeface="字体视界-过端午体" panose="02000500000000000000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41403" y="2393941"/>
            <a:ext cx="172819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000" b="1" dirty="0">
                <a:latin typeface="字体视界-过端午体" panose="02000500000000000000" pitchFamily="2" charset="-122"/>
                <a:ea typeface="字体视界-过端午体" panose="02000500000000000000" pitchFamily="2" charset="-122"/>
              </a:rPr>
              <a:t>谢</a:t>
            </a:r>
            <a:endParaRPr lang="zh-CN" altLang="en-US" sz="13000" b="1" dirty="0">
              <a:latin typeface="字体视界-过端午体" panose="02000500000000000000" pitchFamily="2" charset="-122"/>
              <a:ea typeface="字体视界-过端午体" panose="02000500000000000000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531591" y="1611421"/>
            <a:ext cx="172819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000" b="1" dirty="0">
                <a:latin typeface="字体视界-过端午体" panose="02000500000000000000" pitchFamily="2" charset="-122"/>
                <a:ea typeface="字体视界-过端午体" panose="02000500000000000000" pitchFamily="2" charset="-122"/>
              </a:rPr>
              <a:t>观</a:t>
            </a:r>
            <a:endParaRPr lang="zh-CN" altLang="en-US" sz="13000" b="1" dirty="0">
              <a:latin typeface="字体视界-过端午体" panose="02000500000000000000" pitchFamily="2" charset="-122"/>
              <a:ea typeface="字体视界-过端午体" panose="02000500000000000000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491257" y="3214469"/>
            <a:ext cx="172819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000" b="1" dirty="0">
                <a:latin typeface="字体视界-过端午体" panose="02000500000000000000" pitchFamily="2" charset="-122"/>
                <a:ea typeface="字体视界-过端午体" panose="02000500000000000000" pitchFamily="2" charset="-122"/>
              </a:rPr>
              <a:t>看</a:t>
            </a:r>
            <a:endParaRPr lang="zh-CN" altLang="en-US" sz="13000" b="1" dirty="0">
              <a:latin typeface="字体视界-过端午体" panose="02000500000000000000" pitchFamily="2" charset="-122"/>
              <a:ea typeface="字体视界-过端午体" panose="02000500000000000000" pitchFamily="2" charset="-122"/>
            </a:endParaRPr>
          </a:p>
        </p:txBody>
      </p:sp>
    </p:spTree>
  </p:cSld>
  <p:clrMapOvr>
    <a:masterClrMapping/>
  </p:clrMapOvr>
  <p:transition spd="slow" advClick="0" advTm="9000">
    <p:wheel spokes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6" accel="26000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1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2" grpId="0" animBg="1"/>
          <p:bldP spid="6" grpId="0" bldLvl="0" animBg="1"/>
          <p:bldP spid="2" grpId="0"/>
          <p:bldP spid="14" grpId="0"/>
          <p:bldP spid="15" grpId="0"/>
          <p:bldP spid="1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6" accel="2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1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2" grpId="0" animBg="1"/>
          <p:bldP spid="6" grpId="0" bldLvl="0" animBg="1"/>
          <p:bldP spid="2" grpId="0"/>
          <p:bldP spid="14" grpId="0"/>
          <p:bldP spid="15" grpId="0"/>
          <p:bldP spid="16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86"/>
          <a:stretch>
            <a:fillRect/>
          </a:stretch>
        </p:blipFill>
        <p:spPr>
          <a:xfrm>
            <a:off x="-1" y="0"/>
            <a:ext cx="12209133" cy="6858000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695400" y="692696"/>
            <a:ext cx="10873208" cy="5472608"/>
          </a:xfrm>
          <a:prstGeom prst="roundRect">
            <a:avLst>
              <a:gd name="adj" fmla="val 2303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思源宋体" panose="02020700000000000000" pitchFamily="18" charset="-122"/>
              <a:sym typeface="微软雅黑" panose="020B0503020204020204" pitchFamily="34" charset="-122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873243" y="906926"/>
            <a:ext cx="10517522" cy="5055604"/>
          </a:xfrm>
          <a:prstGeom prst="roundRect">
            <a:avLst>
              <a:gd name="adj" fmla="val 2303"/>
            </a:avLst>
          </a:prstGeom>
          <a:noFill/>
          <a:ln w="19050">
            <a:solidFill>
              <a:srgbClr val="00B050"/>
            </a:solidFill>
            <a:prstDash val="lgDashDot"/>
          </a:ln>
          <a:effectLst>
            <a:outerShdw blurRad="63500" sx="101000" sy="101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思源宋体" panose="02020700000000000000" pitchFamily="18" charset="-122"/>
              <a:sym typeface="微软雅黑" panose="020B0503020204020204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07703" y="3213055"/>
            <a:ext cx="537659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7500" dirty="0"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rPr>
              <a:t>活动简述</a:t>
            </a:r>
            <a:endParaRPr lang="zh-CN" altLang="en-US" sz="7500" dirty="0">
              <a:latin typeface="微软雅黑" panose="020B0503020204020204" pitchFamily="34" charset="-122"/>
              <a:ea typeface="思源宋体" panose="020207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3496625" y="4459550"/>
            <a:ext cx="53765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500" dirty="0"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rPr>
              <a:t>Lorem ipsum dolor sit amet, consectetuer adipiscing elit. Maecenas porttitor congue massa. </a:t>
            </a:r>
            <a:endParaRPr lang="zh-CN" altLang="en-US" sz="1500" dirty="0">
              <a:latin typeface="微软雅黑" panose="020B0503020204020204" pitchFamily="34" charset="-122"/>
              <a:ea typeface="思源宋体" panose="020207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380514" y="1507301"/>
            <a:ext cx="1502980" cy="1502980"/>
            <a:chOff x="8565284" y="1887450"/>
            <a:chExt cx="699068" cy="699068"/>
          </a:xfrm>
        </p:grpSpPr>
        <p:sp>
          <p:nvSpPr>
            <p:cNvPr id="12" name="椭圆 11"/>
            <p:cNvSpPr/>
            <p:nvPr/>
          </p:nvSpPr>
          <p:spPr>
            <a:xfrm>
              <a:off x="8565284" y="1887450"/>
              <a:ext cx="699068" cy="699068"/>
            </a:xfrm>
            <a:prstGeom prst="ellipse">
              <a:avLst/>
            </a:prstGeom>
            <a:solidFill>
              <a:srgbClr val="39875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TextBox 10"/>
            <p:cNvSpPr txBox="1"/>
            <p:nvPr/>
          </p:nvSpPr>
          <p:spPr>
            <a:xfrm>
              <a:off x="8663861" y="1903590"/>
              <a:ext cx="551141" cy="66678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zh-CN" altLang="en-US" sz="6500" dirty="0">
                  <a:solidFill>
                    <a:schemeClr val="bg1"/>
                  </a:solidFill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rPr>
                <a:t>壹</a:t>
              </a:r>
              <a:endParaRPr lang="en-US" altLang="zh-CN" sz="6500" dirty="0">
                <a:solidFill>
                  <a:schemeClr val="bg1"/>
                </a:solidFill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41" y="3545055"/>
            <a:ext cx="3173562" cy="317356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82514" y="1431101"/>
            <a:ext cx="5287516" cy="52875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2000">
        <p15:prstTrans prst="peelOff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765304" y="1628800"/>
            <a:ext cx="4608512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       农历五月初五，是中国传统的节日</a:t>
            </a:r>
            <a:r>
              <a:rPr lang="en-US" altLang="zh-CN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——</a:t>
            </a:r>
            <a:r>
              <a:rPr lang="zh-CN" altLang="en-US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端午节，为庆祝端午节、纪念屈原与保留民俗传统，特别举办多项庆祝端午节的促销活动，借此活动达到“寓教于乐”的目的；并回馈顾客，希望能提高商场知名度，吸引人潮，为顾客提供一个温馨的购物场所，以及提高活动日的营业额，让顾客感受一个难忘的端午佳节。</a:t>
            </a:r>
            <a:endParaRPr lang="zh-CN" altLang="en-US" sz="2000" dirty="0">
              <a:latin typeface="思源宋体 CN ExtraLight" panose="02020200000000000000" pitchFamily="18" charset="-122"/>
              <a:ea typeface="思源宋体 CN ExtraLight" panose="02020200000000000000" pitchFamily="18" charset="-122"/>
              <a:cs typeface="+mn-ea"/>
              <a:sym typeface="微软雅黑" panose="020B0503020204020204" pitchFamily="34" charset="-122"/>
            </a:endParaRPr>
          </a:p>
          <a:p>
            <a:pPr algn="just"/>
            <a:endParaRPr lang="zh-CN" altLang="en-US" sz="2000" dirty="0">
              <a:latin typeface="微软雅黑" panose="020B0503020204020204" pitchFamily="34" charset="-122"/>
              <a:ea typeface="思源宋体" panose="020207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780036" y="738243"/>
            <a:ext cx="699068" cy="3455126"/>
            <a:chOff x="780036" y="738243"/>
            <a:chExt cx="699068" cy="3455126"/>
          </a:xfrm>
        </p:grpSpPr>
        <p:grpSp>
          <p:nvGrpSpPr>
            <p:cNvPr id="4" name="组合 3"/>
            <p:cNvGrpSpPr/>
            <p:nvPr/>
          </p:nvGrpSpPr>
          <p:grpSpPr>
            <a:xfrm>
              <a:off x="780036" y="738243"/>
              <a:ext cx="699068" cy="699068"/>
              <a:chOff x="8565284" y="1887450"/>
              <a:chExt cx="699068" cy="699068"/>
            </a:xfrm>
          </p:grpSpPr>
          <p:sp>
            <p:nvSpPr>
              <p:cNvPr id="6" name="椭圆 5"/>
              <p:cNvSpPr/>
              <p:nvPr/>
            </p:nvSpPr>
            <p:spPr>
              <a:xfrm>
                <a:off x="8565284" y="1887450"/>
                <a:ext cx="699068" cy="699068"/>
              </a:xfrm>
              <a:prstGeom prst="ellipse">
                <a:avLst/>
              </a:prstGeom>
              <a:solidFill>
                <a:srgbClr val="398753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TextBox 10"/>
              <p:cNvSpPr txBox="1"/>
              <p:nvPr/>
            </p:nvSpPr>
            <p:spPr>
              <a:xfrm>
                <a:off x="8607041" y="1908446"/>
                <a:ext cx="615553" cy="66678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dist"/>
                <a:r>
                  <a:rPr lang="zh-CN" altLang="en-US" sz="28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思源宋体" panose="02020700000000000000" pitchFamily="18" charset="-122"/>
                    <a:cs typeface="+mn-ea"/>
                    <a:sym typeface="微软雅黑" panose="020B0503020204020204" pitchFamily="34" charset="-122"/>
                  </a:rPr>
                  <a:t>壹</a:t>
                </a:r>
                <a:endParaRPr lang="en-US" altLang="zh-CN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813570" y="1628800"/>
              <a:ext cx="641399" cy="2564569"/>
              <a:chOff x="8598818" y="2778007"/>
              <a:chExt cx="641399" cy="2564569"/>
            </a:xfrm>
          </p:grpSpPr>
          <p:sp>
            <p:nvSpPr>
              <p:cNvPr id="9" name="TextBox 10"/>
              <p:cNvSpPr txBox="1"/>
              <p:nvPr/>
            </p:nvSpPr>
            <p:spPr>
              <a:xfrm>
                <a:off x="8624664" y="2778007"/>
                <a:ext cx="615553" cy="2564569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dist"/>
                <a:r>
                  <a:rPr lang="zh-CN" altLang="en-US" sz="2800" dirty="0">
                    <a:latin typeface="微软雅黑" panose="020B0503020204020204" pitchFamily="34" charset="-122"/>
                    <a:ea typeface="思源宋体" panose="02020700000000000000" pitchFamily="18" charset="-122"/>
                    <a:cs typeface="+mn-ea"/>
                    <a:sym typeface="微软雅黑" panose="020B0503020204020204" pitchFamily="34" charset="-122"/>
                  </a:rPr>
                  <a:t>活动简述</a:t>
                </a:r>
                <a:endParaRPr lang="en-US" altLang="zh-CN" sz="2800" dirty="0"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 flipH="1">
                <a:off x="8598818" y="3313553"/>
                <a:ext cx="45719" cy="1493476"/>
              </a:xfrm>
              <a:prstGeom prst="rect">
                <a:avLst/>
              </a:prstGeom>
              <a:solidFill>
                <a:srgbClr val="398753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739" y="1087777"/>
            <a:ext cx="5256584" cy="52565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2000">
        <p15:prstTrans prst="peelOff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483424" y="1628800"/>
            <a:ext cx="2784309" cy="1056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2400" dirty="0"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rPr>
              <a:t>6</a:t>
            </a:r>
            <a:r>
              <a:rPr lang="zh-CN" altLang="en-US" sz="2400" dirty="0"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rPr>
              <a:t>月</a:t>
            </a:r>
            <a:r>
              <a:rPr lang="en-US" altLang="zh-CN" sz="2400" dirty="0"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rPr>
              <a:t>25</a:t>
            </a:r>
            <a:r>
              <a:rPr lang="zh-CN" altLang="en-US" sz="2400" dirty="0"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rPr>
              <a:t>日</a:t>
            </a:r>
            <a:r>
              <a:rPr lang="en-US" altLang="zh-CN" sz="2400" dirty="0"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rPr>
              <a:t>--6</a:t>
            </a:r>
            <a:r>
              <a:rPr lang="zh-CN" altLang="en-US" sz="2400" dirty="0"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rPr>
              <a:t>月</a:t>
            </a:r>
            <a:r>
              <a:rPr lang="en-US" altLang="zh-CN" sz="2400" dirty="0"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rPr>
              <a:t>27</a:t>
            </a:r>
            <a:r>
              <a:rPr lang="zh-CN" altLang="en-US" sz="2400" dirty="0"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rPr>
              <a:t>日</a:t>
            </a:r>
            <a:endParaRPr lang="zh-CN" altLang="en-US" sz="2400" dirty="0">
              <a:latin typeface="微软雅黑" panose="020B0503020204020204" pitchFamily="34" charset="-122"/>
              <a:ea typeface="思源宋体" panose="02020700000000000000" pitchFamily="18" charset="-122"/>
              <a:cs typeface="+mn-ea"/>
              <a:sym typeface="微软雅黑" panose="020B0503020204020204" pitchFamily="34" charset="-122"/>
            </a:endParaRPr>
          </a:p>
          <a:p>
            <a:pPr algn="dist"/>
            <a:endParaRPr lang="zh-CN" altLang="en-US" sz="2665" dirty="0">
              <a:latin typeface="微软雅黑" panose="020B0503020204020204" pitchFamily="34" charset="-122"/>
              <a:ea typeface="思源宋体" panose="020207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780036" y="738243"/>
            <a:ext cx="699068" cy="3455126"/>
            <a:chOff x="780036" y="738243"/>
            <a:chExt cx="699068" cy="3455126"/>
          </a:xfrm>
        </p:grpSpPr>
        <p:grpSp>
          <p:nvGrpSpPr>
            <p:cNvPr id="6" name="组合 5"/>
            <p:cNvGrpSpPr/>
            <p:nvPr/>
          </p:nvGrpSpPr>
          <p:grpSpPr>
            <a:xfrm>
              <a:off x="780036" y="738243"/>
              <a:ext cx="699068" cy="699068"/>
              <a:chOff x="8565284" y="1887450"/>
              <a:chExt cx="699068" cy="699068"/>
            </a:xfrm>
          </p:grpSpPr>
          <p:sp>
            <p:nvSpPr>
              <p:cNvPr id="11" name="椭圆 10"/>
              <p:cNvSpPr/>
              <p:nvPr/>
            </p:nvSpPr>
            <p:spPr>
              <a:xfrm>
                <a:off x="8565284" y="1887450"/>
                <a:ext cx="699068" cy="699068"/>
              </a:xfrm>
              <a:prstGeom prst="ellipse">
                <a:avLst/>
              </a:prstGeom>
              <a:solidFill>
                <a:srgbClr val="398753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TextBox 10"/>
              <p:cNvSpPr txBox="1"/>
              <p:nvPr/>
            </p:nvSpPr>
            <p:spPr>
              <a:xfrm>
                <a:off x="8607041" y="1908446"/>
                <a:ext cx="615553" cy="66678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dist"/>
                <a:r>
                  <a:rPr lang="zh-CN" altLang="en-US" sz="28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思源宋体" panose="02020700000000000000" pitchFamily="18" charset="-122"/>
                    <a:cs typeface="+mn-ea"/>
                    <a:sym typeface="微软雅黑" panose="020B0503020204020204" pitchFamily="34" charset="-122"/>
                  </a:rPr>
                  <a:t>壹</a:t>
                </a:r>
                <a:endParaRPr lang="en-US" altLang="zh-CN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813570" y="1628800"/>
              <a:ext cx="641399" cy="2564569"/>
              <a:chOff x="8598818" y="2778007"/>
              <a:chExt cx="641399" cy="2564569"/>
            </a:xfrm>
          </p:grpSpPr>
          <p:sp>
            <p:nvSpPr>
              <p:cNvPr id="9" name="TextBox 10"/>
              <p:cNvSpPr txBox="1"/>
              <p:nvPr/>
            </p:nvSpPr>
            <p:spPr>
              <a:xfrm>
                <a:off x="8624664" y="2778007"/>
                <a:ext cx="615553" cy="2564569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dist"/>
                <a:r>
                  <a:rPr lang="zh-CN" altLang="en-US" sz="2800" dirty="0">
                    <a:latin typeface="微软雅黑" panose="020B0503020204020204" pitchFamily="34" charset="-122"/>
                    <a:ea typeface="思源宋体" panose="02020700000000000000" pitchFamily="18" charset="-122"/>
                    <a:cs typeface="+mn-ea"/>
                    <a:sym typeface="微软雅黑" panose="020B0503020204020204" pitchFamily="34" charset="-122"/>
                  </a:rPr>
                  <a:t>促销活动时间</a:t>
                </a:r>
                <a:endParaRPr lang="en-US" altLang="zh-CN" sz="2800" dirty="0"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 flipH="1">
                <a:off x="8598818" y="3313553"/>
                <a:ext cx="45719" cy="1493476"/>
              </a:xfrm>
              <a:prstGeom prst="rect">
                <a:avLst/>
              </a:prstGeom>
              <a:solidFill>
                <a:srgbClr val="398753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5" b="18944"/>
          <a:stretch>
            <a:fillRect/>
          </a:stretch>
        </p:blipFill>
        <p:spPr>
          <a:xfrm>
            <a:off x="2064463" y="1844824"/>
            <a:ext cx="4869160" cy="309634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04" b="22633"/>
          <a:stretch>
            <a:fillRect/>
          </a:stretch>
        </p:blipFill>
        <p:spPr>
          <a:xfrm>
            <a:off x="6483424" y="3171064"/>
            <a:ext cx="5157192" cy="29222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2000">
        <p15:prstTrans prst="peelOff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accel="40000" decel="25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40000" decel="253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780036" y="738243"/>
            <a:ext cx="699068" cy="3455126"/>
            <a:chOff x="780036" y="738243"/>
            <a:chExt cx="699068" cy="3455126"/>
          </a:xfrm>
        </p:grpSpPr>
        <p:grpSp>
          <p:nvGrpSpPr>
            <p:cNvPr id="13" name="组合 12"/>
            <p:cNvGrpSpPr/>
            <p:nvPr/>
          </p:nvGrpSpPr>
          <p:grpSpPr>
            <a:xfrm>
              <a:off x="780036" y="738243"/>
              <a:ext cx="699068" cy="699068"/>
              <a:chOff x="8565284" y="1887450"/>
              <a:chExt cx="699068" cy="699068"/>
            </a:xfrm>
          </p:grpSpPr>
          <p:sp>
            <p:nvSpPr>
              <p:cNvPr id="19" name="椭圆 18"/>
              <p:cNvSpPr/>
              <p:nvPr/>
            </p:nvSpPr>
            <p:spPr>
              <a:xfrm>
                <a:off x="8565284" y="1887450"/>
                <a:ext cx="699068" cy="699068"/>
              </a:xfrm>
              <a:prstGeom prst="ellipse">
                <a:avLst/>
              </a:prstGeom>
              <a:solidFill>
                <a:srgbClr val="398753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TextBox 10"/>
              <p:cNvSpPr txBox="1"/>
              <p:nvPr/>
            </p:nvSpPr>
            <p:spPr>
              <a:xfrm>
                <a:off x="8607041" y="1908446"/>
                <a:ext cx="615553" cy="66678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dist"/>
                <a:r>
                  <a:rPr lang="zh-CN" altLang="en-US" sz="28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思源宋体" panose="02020700000000000000" pitchFamily="18" charset="-122"/>
                    <a:cs typeface="+mn-ea"/>
                    <a:sym typeface="微软雅黑" panose="020B0503020204020204" pitchFamily="34" charset="-122"/>
                  </a:rPr>
                  <a:t>壹</a:t>
                </a:r>
                <a:endParaRPr lang="en-US" altLang="zh-CN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813570" y="1628800"/>
              <a:ext cx="641399" cy="2564569"/>
              <a:chOff x="8598818" y="2778007"/>
              <a:chExt cx="641399" cy="2564569"/>
            </a:xfrm>
          </p:grpSpPr>
          <p:sp>
            <p:nvSpPr>
              <p:cNvPr id="16" name="TextBox 10"/>
              <p:cNvSpPr txBox="1"/>
              <p:nvPr/>
            </p:nvSpPr>
            <p:spPr>
              <a:xfrm>
                <a:off x="8624664" y="2778007"/>
                <a:ext cx="615553" cy="2564569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dist"/>
                <a:r>
                  <a:rPr lang="zh-CN" altLang="en-US" sz="2800" dirty="0">
                    <a:latin typeface="微软雅黑" panose="020B0503020204020204" pitchFamily="34" charset="-122"/>
                    <a:ea typeface="思源宋体" panose="02020700000000000000" pitchFamily="18" charset="-122"/>
                    <a:cs typeface="+mn-ea"/>
                    <a:sym typeface="微软雅黑" panose="020B0503020204020204" pitchFamily="34" charset="-122"/>
                  </a:rPr>
                  <a:t>促销活动主题</a:t>
                </a:r>
                <a:endParaRPr lang="en-US" altLang="zh-CN" sz="2800" dirty="0"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8" name="矩形 17"/>
              <p:cNvSpPr/>
              <p:nvPr/>
            </p:nvSpPr>
            <p:spPr>
              <a:xfrm flipH="1">
                <a:off x="8598818" y="3313553"/>
                <a:ext cx="45719" cy="1493476"/>
              </a:xfrm>
              <a:prstGeom prst="rect">
                <a:avLst/>
              </a:prstGeom>
              <a:solidFill>
                <a:srgbClr val="398753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1705443" y="1370803"/>
            <a:ext cx="3145190" cy="4642288"/>
            <a:chOff x="2014127" y="1274948"/>
            <a:chExt cx="3145190" cy="4642288"/>
          </a:xfrm>
        </p:grpSpPr>
        <p:sp>
          <p:nvSpPr>
            <p:cNvPr id="22" name="îṩlïḓè"/>
            <p:cNvSpPr/>
            <p:nvPr/>
          </p:nvSpPr>
          <p:spPr>
            <a:xfrm>
              <a:off x="2279576" y="1437311"/>
              <a:ext cx="2614295" cy="4479925"/>
            </a:xfrm>
            <a:prstGeom prst="rect">
              <a:avLst/>
            </a:prstGeom>
            <a:solidFill>
              <a:srgbClr val="398753">
                <a:alpha val="80000"/>
              </a:srgbClr>
            </a:solidFill>
            <a:ln w="19050">
              <a:noFill/>
              <a:round/>
            </a:ln>
          </p:spPr>
          <p:txBody>
            <a:bodyPr vert="horz" wrap="none" lIns="91440" tIns="45720" rIns="91440" bIns="45720" numCol="1" rtlCol="0" anchor="ctr" anchorCtr="1" compatLnSpc="1"/>
            <a:lstStyle/>
            <a:p>
              <a:pPr algn="ctr"/>
              <a:endPara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3" name="îṩlïḓè"/>
            <p:cNvSpPr/>
            <p:nvPr/>
          </p:nvSpPr>
          <p:spPr>
            <a:xfrm>
              <a:off x="2585126" y="2200164"/>
              <a:ext cx="2003193" cy="3432724"/>
            </a:xfrm>
            <a:prstGeom prst="rect">
              <a:avLst/>
            </a:prstGeom>
            <a:solidFill>
              <a:schemeClr val="bg1">
                <a:alpha val="55000"/>
              </a:schemeClr>
            </a:solidFill>
            <a:ln w="19050">
              <a:noFill/>
              <a:round/>
            </a:ln>
          </p:spPr>
          <p:txBody>
            <a:bodyPr vert="horz" wrap="none" lIns="91440" tIns="45720" rIns="91440" bIns="45720" numCol="1" rtlCol="0" anchor="ctr" anchorCtr="1" compatLnSpc="1"/>
            <a:lstStyle/>
            <a:p>
              <a:pPr algn="ctr"/>
              <a:endPara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" name="TextBox 20"/>
            <p:cNvSpPr txBox="1"/>
            <p:nvPr/>
          </p:nvSpPr>
          <p:spPr>
            <a:xfrm>
              <a:off x="2860923" y="3712628"/>
              <a:ext cx="1461995" cy="961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2000" dirty="0">
                  <a:latin typeface="思源宋体 CN ExtraLight" panose="02020200000000000000" pitchFamily="18" charset="-122"/>
                  <a:ea typeface="思源宋体 CN ExtraLight" panose="02020200000000000000" pitchFamily="18" charset="-122"/>
                  <a:cs typeface="+mn-ea"/>
                  <a:sym typeface="微软雅黑" panose="020B0503020204020204" pitchFamily="34" charset="-122"/>
                </a:rPr>
                <a:t>端午节靓粽，购物满就送</a:t>
              </a:r>
              <a:endParaRPr lang="zh-CN" altLang="en-US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127" y="1274948"/>
              <a:ext cx="3145190" cy="2246202"/>
            </a:xfrm>
            <a:prstGeom prst="rect">
              <a:avLst/>
            </a:prstGeom>
          </p:spPr>
        </p:pic>
      </p:grpSp>
      <p:grpSp>
        <p:nvGrpSpPr>
          <p:cNvPr id="25" name="组合 24"/>
          <p:cNvGrpSpPr/>
          <p:nvPr/>
        </p:nvGrpSpPr>
        <p:grpSpPr>
          <a:xfrm>
            <a:off x="5003409" y="1370803"/>
            <a:ext cx="3145190" cy="4642288"/>
            <a:chOff x="2014127" y="1274948"/>
            <a:chExt cx="3145190" cy="4642288"/>
          </a:xfrm>
        </p:grpSpPr>
        <p:sp>
          <p:nvSpPr>
            <p:cNvPr id="28" name="îṩlïḓè"/>
            <p:cNvSpPr/>
            <p:nvPr/>
          </p:nvSpPr>
          <p:spPr>
            <a:xfrm>
              <a:off x="2279576" y="1437311"/>
              <a:ext cx="2614295" cy="4479925"/>
            </a:xfrm>
            <a:prstGeom prst="rect">
              <a:avLst/>
            </a:prstGeom>
            <a:solidFill>
              <a:srgbClr val="398753">
                <a:alpha val="80000"/>
              </a:srgbClr>
            </a:solidFill>
            <a:ln w="19050">
              <a:noFill/>
              <a:round/>
            </a:ln>
          </p:spPr>
          <p:txBody>
            <a:bodyPr vert="horz" wrap="none" lIns="91440" tIns="45720" rIns="91440" bIns="45720" numCol="1" rtlCol="0" anchor="ctr" anchorCtr="1" compatLnSpc="1"/>
            <a:lstStyle/>
            <a:p>
              <a:pPr algn="ctr"/>
              <a:endPara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2" name="îṩlïḓè"/>
            <p:cNvSpPr/>
            <p:nvPr/>
          </p:nvSpPr>
          <p:spPr>
            <a:xfrm>
              <a:off x="2585126" y="2200164"/>
              <a:ext cx="2003193" cy="3432724"/>
            </a:xfrm>
            <a:prstGeom prst="rect">
              <a:avLst/>
            </a:prstGeom>
            <a:solidFill>
              <a:schemeClr val="bg1">
                <a:alpha val="55000"/>
              </a:schemeClr>
            </a:solidFill>
            <a:ln w="19050">
              <a:noFill/>
              <a:round/>
            </a:ln>
          </p:spPr>
          <p:txBody>
            <a:bodyPr vert="horz" wrap="none" lIns="91440" tIns="45720" rIns="91440" bIns="45720" numCol="1" rtlCol="0" anchor="ctr" anchorCtr="1" compatLnSpc="1"/>
            <a:lstStyle/>
            <a:p>
              <a:pPr algn="ctr"/>
              <a:endPara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4" name="TextBox 20"/>
            <p:cNvSpPr txBox="1"/>
            <p:nvPr/>
          </p:nvSpPr>
          <p:spPr>
            <a:xfrm>
              <a:off x="2860923" y="3712628"/>
              <a:ext cx="1461995" cy="961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2000" dirty="0">
                  <a:latin typeface="思源宋体 CN ExtraLight" panose="02020200000000000000" pitchFamily="18" charset="-122"/>
                  <a:ea typeface="思源宋体 CN ExtraLight" panose="02020200000000000000" pitchFamily="18" charset="-122"/>
                  <a:cs typeface="+mn-ea"/>
                  <a:sym typeface="微软雅黑" panose="020B0503020204020204" pitchFamily="34" charset="-122"/>
                </a:rPr>
                <a:t>端午节靓粽，购物满就送</a:t>
              </a:r>
              <a:endParaRPr lang="zh-CN" altLang="en-US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endParaRPr>
            </a:p>
          </p:txBody>
        </p:sp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127" y="1274948"/>
              <a:ext cx="3145190" cy="2246202"/>
            </a:xfrm>
            <a:prstGeom prst="rect">
              <a:avLst/>
            </a:prstGeom>
          </p:spPr>
        </p:pic>
      </p:grpSp>
      <p:grpSp>
        <p:nvGrpSpPr>
          <p:cNvPr id="36" name="组合 35"/>
          <p:cNvGrpSpPr/>
          <p:nvPr/>
        </p:nvGrpSpPr>
        <p:grpSpPr>
          <a:xfrm>
            <a:off x="8301376" y="1370803"/>
            <a:ext cx="3145190" cy="4642288"/>
            <a:chOff x="2014127" y="1274948"/>
            <a:chExt cx="3145190" cy="4642288"/>
          </a:xfrm>
        </p:grpSpPr>
        <p:sp>
          <p:nvSpPr>
            <p:cNvPr id="37" name="îṩlïḓè"/>
            <p:cNvSpPr/>
            <p:nvPr/>
          </p:nvSpPr>
          <p:spPr>
            <a:xfrm>
              <a:off x="2279576" y="1437311"/>
              <a:ext cx="2614295" cy="4479925"/>
            </a:xfrm>
            <a:prstGeom prst="rect">
              <a:avLst/>
            </a:prstGeom>
            <a:solidFill>
              <a:srgbClr val="398753">
                <a:alpha val="80000"/>
              </a:srgbClr>
            </a:solidFill>
            <a:ln w="19050">
              <a:noFill/>
              <a:round/>
            </a:ln>
          </p:spPr>
          <p:txBody>
            <a:bodyPr vert="horz" wrap="none" lIns="91440" tIns="45720" rIns="91440" bIns="45720" numCol="1" rtlCol="0" anchor="ctr" anchorCtr="1" compatLnSpc="1"/>
            <a:lstStyle/>
            <a:p>
              <a:pPr algn="ctr"/>
              <a:endPara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8" name="îṩlïḓè"/>
            <p:cNvSpPr/>
            <p:nvPr/>
          </p:nvSpPr>
          <p:spPr>
            <a:xfrm>
              <a:off x="2585126" y="2200164"/>
              <a:ext cx="2003193" cy="3432724"/>
            </a:xfrm>
            <a:prstGeom prst="rect">
              <a:avLst/>
            </a:prstGeom>
            <a:solidFill>
              <a:schemeClr val="bg1">
                <a:alpha val="55000"/>
              </a:schemeClr>
            </a:solidFill>
            <a:ln w="19050">
              <a:noFill/>
              <a:round/>
            </a:ln>
          </p:spPr>
          <p:txBody>
            <a:bodyPr vert="horz" wrap="none" lIns="91440" tIns="45720" rIns="91440" bIns="45720" numCol="1" rtlCol="0" anchor="ctr" anchorCtr="1" compatLnSpc="1"/>
            <a:lstStyle/>
            <a:p>
              <a:pPr algn="ctr"/>
              <a:endPara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9" name="TextBox 20"/>
            <p:cNvSpPr txBox="1"/>
            <p:nvPr/>
          </p:nvSpPr>
          <p:spPr>
            <a:xfrm>
              <a:off x="2860923" y="3712628"/>
              <a:ext cx="1461995" cy="961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2000" dirty="0">
                  <a:latin typeface="思源宋体 CN ExtraLight" panose="02020200000000000000" pitchFamily="18" charset="-122"/>
                  <a:ea typeface="思源宋体 CN ExtraLight" panose="02020200000000000000" pitchFamily="18" charset="-122"/>
                  <a:cs typeface="+mn-ea"/>
                  <a:sym typeface="微软雅黑" panose="020B0503020204020204" pitchFamily="34" charset="-122"/>
                </a:rPr>
                <a:t>端午节靓粽，购物满就送</a:t>
              </a:r>
              <a:endParaRPr lang="zh-CN" altLang="en-US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endParaRPr>
            </a:p>
          </p:txBody>
        </p:sp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127" y="1274948"/>
              <a:ext cx="3145190" cy="224620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2000">
        <p15:prstTrans prst="peelOff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86"/>
          <a:stretch>
            <a:fillRect/>
          </a:stretch>
        </p:blipFill>
        <p:spPr>
          <a:xfrm>
            <a:off x="-1" y="0"/>
            <a:ext cx="12209133" cy="6858000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695400" y="692696"/>
            <a:ext cx="10873208" cy="5472608"/>
          </a:xfrm>
          <a:prstGeom prst="roundRect">
            <a:avLst>
              <a:gd name="adj" fmla="val 2303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思源宋体" panose="02020700000000000000" pitchFamily="18" charset="-122"/>
              <a:sym typeface="微软雅黑" panose="020B0503020204020204" pitchFamily="34" charset="-122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873243" y="906926"/>
            <a:ext cx="10517522" cy="5055604"/>
          </a:xfrm>
          <a:prstGeom prst="roundRect">
            <a:avLst>
              <a:gd name="adj" fmla="val 2303"/>
            </a:avLst>
          </a:prstGeom>
          <a:noFill/>
          <a:ln w="19050">
            <a:solidFill>
              <a:srgbClr val="00B050"/>
            </a:solidFill>
            <a:prstDash val="lgDashDot"/>
          </a:ln>
          <a:effectLst>
            <a:outerShdw blurRad="63500" sx="101000" sy="101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思源宋体" panose="02020700000000000000" pitchFamily="18" charset="-122"/>
              <a:sym typeface="微软雅黑" panose="020B0503020204020204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07703" y="3213055"/>
            <a:ext cx="537659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7500" dirty="0"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rPr>
              <a:t>商品促销</a:t>
            </a:r>
            <a:endParaRPr lang="zh-CN" altLang="en-US" sz="7500" dirty="0">
              <a:latin typeface="微软雅黑" panose="020B0503020204020204" pitchFamily="34" charset="-122"/>
              <a:ea typeface="思源宋体" panose="020207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3496625" y="4459550"/>
            <a:ext cx="53765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500" dirty="0"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rPr>
              <a:t>Lorem ipsum dolor sit amet, consectetuer adipiscing elit. Maecenas porttitor congue massa. </a:t>
            </a:r>
            <a:endParaRPr lang="zh-CN" altLang="en-US" sz="1500" dirty="0">
              <a:latin typeface="微软雅黑" panose="020B0503020204020204" pitchFamily="34" charset="-122"/>
              <a:ea typeface="思源宋体" panose="020207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380514" y="1507301"/>
            <a:ext cx="1502980" cy="1502980"/>
            <a:chOff x="8565284" y="1887450"/>
            <a:chExt cx="699068" cy="699068"/>
          </a:xfrm>
        </p:grpSpPr>
        <p:sp>
          <p:nvSpPr>
            <p:cNvPr id="12" name="椭圆 11"/>
            <p:cNvSpPr/>
            <p:nvPr/>
          </p:nvSpPr>
          <p:spPr>
            <a:xfrm>
              <a:off x="8565284" y="1887450"/>
              <a:ext cx="699068" cy="699068"/>
            </a:xfrm>
            <a:prstGeom prst="ellipse">
              <a:avLst/>
            </a:prstGeom>
            <a:solidFill>
              <a:srgbClr val="39875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TextBox 10"/>
            <p:cNvSpPr txBox="1"/>
            <p:nvPr/>
          </p:nvSpPr>
          <p:spPr>
            <a:xfrm>
              <a:off x="8663861" y="1903590"/>
              <a:ext cx="551141" cy="66678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zh-CN" altLang="en-US" sz="6500" dirty="0">
                  <a:solidFill>
                    <a:schemeClr val="bg1"/>
                  </a:solidFill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rPr>
                <a:t>贰</a:t>
              </a:r>
              <a:endParaRPr lang="en-US" altLang="zh-CN" sz="6500" dirty="0">
                <a:solidFill>
                  <a:schemeClr val="bg1"/>
                </a:solidFill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41" y="3545055"/>
            <a:ext cx="3173562" cy="317356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82514" y="1431101"/>
            <a:ext cx="5287516" cy="52875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2000">
        <p15:prstTrans prst="pageCurlDouble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51584" y="1191089"/>
            <a:ext cx="63367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600" b="1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《</a:t>
            </a:r>
            <a:r>
              <a:rPr lang="zh-CN" altLang="en-US" sz="2600" b="1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端午节靓粽， 购物满就送</a:t>
            </a:r>
            <a:r>
              <a:rPr lang="en-US" altLang="zh-CN" sz="2600" b="1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》</a:t>
            </a:r>
            <a:r>
              <a:rPr lang="zh-CN" altLang="en-US" sz="2600" b="1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活动</a:t>
            </a:r>
            <a:endParaRPr lang="zh-CN" altLang="en-US" sz="2600" b="1" dirty="0">
              <a:latin typeface="思源宋体 CN ExtraLight" panose="02020200000000000000" pitchFamily="18" charset="-122"/>
              <a:ea typeface="思源宋体 CN ExtraLight" panose="020202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95600" y="1968678"/>
            <a:ext cx="7776864" cy="1977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b="1" dirty="0">
                <a:solidFill>
                  <a:srgbClr val="398753"/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活动内容</a:t>
            </a:r>
            <a:r>
              <a:rPr lang="en-US" altLang="zh-CN" sz="2400" b="1" dirty="0">
                <a:solidFill>
                  <a:srgbClr val="398753"/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:</a:t>
            </a:r>
            <a:endParaRPr lang="en-US" altLang="zh-CN" sz="2400" b="1" dirty="0">
              <a:solidFill>
                <a:srgbClr val="398753"/>
              </a:solidFill>
              <a:latin typeface="思源宋体 CN ExtraLight" panose="02020200000000000000" pitchFamily="18" charset="-122"/>
              <a:ea typeface="思源宋体 CN ExtraLight" panose="02020200000000000000" pitchFamily="18" charset="-122"/>
              <a:cs typeface="+mn-ea"/>
              <a:sym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凡五月端午当天，在</a:t>
            </a:r>
            <a:r>
              <a:rPr lang="en-US" altLang="zh-CN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XX</a:t>
            </a:r>
            <a:r>
              <a:rPr lang="zh-CN" altLang="en-US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各连锁超市一次性购物满</a:t>
            </a:r>
            <a:r>
              <a:rPr lang="en-US" altLang="zh-CN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38</a:t>
            </a:r>
            <a:r>
              <a:rPr lang="zh-CN" altLang="en-US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元，即可凭电脑小票到服务中心免费领取靓粽一只，每店限送</a:t>
            </a:r>
            <a:r>
              <a:rPr lang="en-US" altLang="zh-CN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200</a:t>
            </a:r>
            <a:r>
              <a:rPr lang="zh-CN" altLang="en-US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只，数量有限，送完即止</a:t>
            </a:r>
            <a:r>
              <a:rPr lang="en-US" altLang="zh-CN" sz="20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..</a:t>
            </a:r>
            <a:endParaRPr lang="zh-CN" altLang="en-US" sz="2000" dirty="0">
              <a:latin typeface="思源宋体 CN ExtraLight" panose="02020200000000000000" pitchFamily="18" charset="-122"/>
              <a:ea typeface="思源宋体 CN ExtraLight" panose="020202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80036" y="738243"/>
            <a:ext cx="699068" cy="3455126"/>
            <a:chOff x="780036" y="738243"/>
            <a:chExt cx="699068" cy="3455126"/>
          </a:xfrm>
        </p:grpSpPr>
        <p:grpSp>
          <p:nvGrpSpPr>
            <p:cNvPr id="6" name="组合 5"/>
            <p:cNvGrpSpPr/>
            <p:nvPr/>
          </p:nvGrpSpPr>
          <p:grpSpPr>
            <a:xfrm>
              <a:off x="780036" y="738243"/>
              <a:ext cx="699068" cy="699068"/>
              <a:chOff x="8565284" y="1887450"/>
              <a:chExt cx="699068" cy="699068"/>
            </a:xfrm>
          </p:grpSpPr>
          <p:sp>
            <p:nvSpPr>
              <p:cNvPr id="10" name="椭圆 9"/>
              <p:cNvSpPr/>
              <p:nvPr/>
            </p:nvSpPr>
            <p:spPr>
              <a:xfrm>
                <a:off x="8565284" y="1887450"/>
                <a:ext cx="699068" cy="699068"/>
              </a:xfrm>
              <a:prstGeom prst="ellipse">
                <a:avLst/>
              </a:prstGeom>
              <a:solidFill>
                <a:srgbClr val="398753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8607041" y="1908446"/>
                <a:ext cx="615553" cy="66678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dist"/>
                <a:r>
                  <a:rPr lang="zh-CN" altLang="en-US" sz="28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思源宋体" panose="02020700000000000000" pitchFamily="18" charset="-122"/>
                    <a:cs typeface="+mn-ea"/>
                    <a:sym typeface="微软雅黑" panose="020B0503020204020204" pitchFamily="34" charset="-122"/>
                  </a:rPr>
                  <a:t>贰</a:t>
                </a:r>
                <a:endParaRPr lang="en-US" altLang="zh-CN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813570" y="1628800"/>
              <a:ext cx="641399" cy="2564569"/>
              <a:chOff x="8598818" y="2778007"/>
              <a:chExt cx="641399" cy="2564569"/>
            </a:xfrm>
          </p:grpSpPr>
          <p:sp>
            <p:nvSpPr>
              <p:cNvPr id="8" name="TextBox 10"/>
              <p:cNvSpPr txBox="1"/>
              <p:nvPr/>
            </p:nvSpPr>
            <p:spPr>
              <a:xfrm>
                <a:off x="8624664" y="2778007"/>
                <a:ext cx="615553" cy="2564569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dist"/>
                <a:r>
                  <a:rPr lang="zh-CN" altLang="en-US" sz="2800" dirty="0">
                    <a:latin typeface="微软雅黑" panose="020B0503020204020204" pitchFamily="34" charset="-122"/>
                    <a:ea typeface="思源宋体" panose="02020700000000000000" pitchFamily="18" charset="-122"/>
                    <a:cs typeface="+mn-ea"/>
                    <a:sym typeface="微软雅黑" panose="020B0503020204020204" pitchFamily="34" charset="-122"/>
                  </a:rPr>
                  <a:t>促销活动介绍</a:t>
                </a:r>
                <a:endParaRPr lang="en-US" altLang="zh-CN" sz="2800" dirty="0"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>
              <a:xfrm flipH="1">
                <a:off x="8598818" y="3313553"/>
                <a:ext cx="45719" cy="1493476"/>
              </a:xfrm>
              <a:prstGeom prst="rect">
                <a:avLst/>
              </a:prstGeom>
              <a:solidFill>
                <a:srgbClr val="398753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0" b="14301"/>
          <a:stretch>
            <a:fillRect/>
          </a:stretch>
        </p:blipFill>
        <p:spPr>
          <a:xfrm>
            <a:off x="5191373" y="3411818"/>
            <a:ext cx="4941168" cy="30610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2000">
        <p15:prstTrans prst="pageCurlDouble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>
            <a:off x="2692008" y="1808495"/>
            <a:ext cx="576064" cy="576064"/>
          </a:xfrm>
          <a:prstGeom prst="ellipse">
            <a:avLst/>
          </a:prstGeom>
          <a:solidFill>
            <a:srgbClr val="39875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rPr>
              <a:t>1</a:t>
            </a:r>
            <a:endParaRPr lang="zh-CN" altLang="en-US" sz="2400" dirty="0">
              <a:latin typeface="微软雅黑" panose="020B0503020204020204" pitchFamily="34" charset="-122"/>
              <a:ea typeface="思源宋体" panose="020207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75720" y="1770520"/>
            <a:ext cx="7488832" cy="787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采购部要求供应商或厂家，制作促销粽子的小木屋或小龙舟，每店一个</a:t>
            </a:r>
            <a:r>
              <a:rPr lang="en-US" altLang="zh-CN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; (</a:t>
            </a:r>
            <a:r>
              <a:rPr lang="zh-CN" altLang="en-US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因为便于厂家的销售</a:t>
            </a:r>
            <a:r>
              <a:rPr lang="en-US" altLang="zh-CN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,</a:t>
            </a:r>
            <a:r>
              <a:rPr lang="zh-CN" altLang="en-US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我们又免费提供位置</a:t>
            </a:r>
            <a:r>
              <a:rPr lang="en-US" altLang="zh-CN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,</a:t>
            </a:r>
            <a:r>
              <a:rPr lang="zh-CN" altLang="en-US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合作是可行。</a:t>
            </a:r>
            <a:r>
              <a:rPr lang="en-US" altLang="zh-CN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)</a:t>
            </a:r>
            <a:endParaRPr lang="en-US" altLang="zh-CN" sz="1600" dirty="0">
              <a:latin typeface="思源宋体 CN ExtraLight" panose="02020200000000000000" pitchFamily="18" charset="-122"/>
              <a:ea typeface="思源宋体 CN ExtraLight" panose="020202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2692008" y="3213719"/>
            <a:ext cx="576064" cy="576064"/>
          </a:xfrm>
          <a:prstGeom prst="ellipse">
            <a:avLst/>
          </a:prstGeom>
          <a:solidFill>
            <a:srgbClr val="39875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rPr>
              <a:t>2</a:t>
            </a:r>
            <a:endParaRPr lang="zh-CN" altLang="en-US" sz="2400" dirty="0">
              <a:latin typeface="微软雅黑" panose="020B0503020204020204" pitchFamily="34" charset="-122"/>
              <a:ea typeface="思源宋体" panose="020207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75720" y="3175744"/>
            <a:ext cx="7488832" cy="1156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促销期间，要求场外有地理条件的</a:t>
            </a:r>
            <a:r>
              <a:rPr lang="en-US" altLang="zh-CN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.</a:t>
            </a:r>
            <a:r>
              <a:rPr lang="zh-CN" altLang="en-US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将小木屋或小龙舟放在场外进行促销</a:t>
            </a:r>
            <a:r>
              <a:rPr lang="en-US" altLang="zh-CN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;</a:t>
            </a:r>
            <a:r>
              <a:rPr lang="zh-CN" altLang="en-US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无地理条件日勺门店要求放在本店主通道或客流较集中的地方，以便促进节日卖场气氛和商品销售（由采购部联系洽谈）</a:t>
            </a:r>
            <a:endParaRPr lang="en-US" altLang="zh-CN" sz="1600" dirty="0">
              <a:latin typeface="思源宋体 CN ExtraLight" panose="02020200000000000000" pitchFamily="18" charset="-122"/>
              <a:ea typeface="思源宋体 CN ExtraLight" panose="020202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692008" y="4853614"/>
            <a:ext cx="576064" cy="576064"/>
          </a:xfrm>
          <a:prstGeom prst="ellipse">
            <a:avLst/>
          </a:prstGeom>
          <a:solidFill>
            <a:srgbClr val="39875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微软雅黑" panose="020B0503020204020204" pitchFamily="34" charset="-122"/>
                <a:ea typeface="思源宋体" panose="02020700000000000000" pitchFamily="18" charset="-122"/>
                <a:cs typeface="+mn-ea"/>
                <a:sym typeface="微软雅黑" panose="020B0503020204020204" pitchFamily="34" charset="-122"/>
              </a:rPr>
              <a:t>3</a:t>
            </a:r>
            <a:endParaRPr lang="zh-CN" altLang="en-US" sz="2400" dirty="0">
              <a:latin typeface="微软雅黑" panose="020B0503020204020204" pitchFamily="34" charset="-122"/>
              <a:ea typeface="思源宋体" panose="020207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5720" y="4939350"/>
            <a:ext cx="7488832" cy="418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除小木屋或小龙舟促销之外， 各店在促销期间，应在主通道摆放</a:t>
            </a:r>
            <a:r>
              <a:rPr lang="en-US" altLang="zh-CN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4-6</a:t>
            </a:r>
            <a:r>
              <a:rPr lang="zh-CN" altLang="en-US" sz="1600" dirty="0">
                <a:latin typeface="思源宋体 CN ExtraLight" panose="02020200000000000000" pitchFamily="18" charset="-122"/>
                <a:ea typeface="思源宋体 CN ExtraLight" panose="02020200000000000000" pitchFamily="18" charset="-122"/>
                <a:cs typeface="+mn-ea"/>
                <a:sym typeface="微软雅黑" panose="020B0503020204020204" pitchFamily="34" charset="-122"/>
              </a:rPr>
              <a:t>个粽子堆头；</a:t>
            </a:r>
            <a:endParaRPr lang="en-US" altLang="zh-CN" sz="1600" dirty="0">
              <a:latin typeface="思源宋体 CN ExtraLight" panose="02020200000000000000" pitchFamily="18" charset="-122"/>
              <a:ea typeface="思源宋体 CN ExtraLight" panose="02020200000000000000" pitchFamily="18" charset="-122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80036" y="738243"/>
            <a:ext cx="699068" cy="3455126"/>
            <a:chOff x="780036" y="738243"/>
            <a:chExt cx="699068" cy="3455126"/>
          </a:xfrm>
        </p:grpSpPr>
        <p:grpSp>
          <p:nvGrpSpPr>
            <p:cNvPr id="15" name="组合 14"/>
            <p:cNvGrpSpPr/>
            <p:nvPr/>
          </p:nvGrpSpPr>
          <p:grpSpPr>
            <a:xfrm>
              <a:off x="780036" y="738243"/>
              <a:ext cx="699068" cy="699068"/>
              <a:chOff x="8565284" y="1887450"/>
              <a:chExt cx="699068" cy="699068"/>
            </a:xfrm>
          </p:grpSpPr>
          <p:sp>
            <p:nvSpPr>
              <p:cNvPr id="19" name="椭圆 18"/>
              <p:cNvSpPr/>
              <p:nvPr/>
            </p:nvSpPr>
            <p:spPr>
              <a:xfrm>
                <a:off x="8565284" y="1887450"/>
                <a:ext cx="699068" cy="699068"/>
              </a:xfrm>
              <a:prstGeom prst="ellipse">
                <a:avLst/>
              </a:prstGeom>
              <a:solidFill>
                <a:srgbClr val="398753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TextBox 10"/>
              <p:cNvSpPr txBox="1"/>
              <p:nvPr/>
            </p:nvSpPr>
            <p:spPr>
              <a:xfrm>
                <a:off x="8607041" y="1908446"/>
                <a:ext cx="615553" cy="66678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dist"/>
                <a:r>
                  <a:rPr lang="zh-CN" altLang="en-US" sz="28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思源宋体" panose="02020700000000000000" pitchFamily="18" charset="-122"/>
                    <a:cs typeface="+mn-ea"/>
                    <a:sym typeface="微软雅黑" panose="020B0503020204020204" pitchFamily="34" charset="-122"/>
                  </a:rPr>
                  <a:t>贰</a:t>
                </a:r>
                <a:endParaRPr lang="en-US" altLang="zh-CN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813570" y="1628800"/>
              <a:ext cx="641399" cy="2564569"/>
              <a:chOff x="8598818" y="2778007"/>
              <a:chExt cx="641399" cy="2564569"/>
            </a:xfrm>
          </p:grpSpPr>
          <p:sp>
            <p:nvSpPr>
              <p:cNvPr id="17" name="TextBox 10"/>
              <p:cNvSpPr txBox="1"/>
              <p:nvPr/>
            </p:nvSpPr>
            <p:spPr>
              <a:xfrm>
                <a:off x="8624664" y="2778007"/>
                <a:ext cx="615553" cy="2564569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dist"/>
                <a:r>
                  <a:rPr lang="zh-CN" altLang="en-US" sz="2800" dirty="0">
                    <a:latin typeface="微软雅黑" panose="020B0503020204020204" pitchFamily="34" charset="-122"/>
                    <a:ea typeface="思源宋体" panose="02020700000000000000" pitchFamily="18" charset="-122"/>
                    <a:cs typeface="+mn-ea"/>
                    <a:sym typeface="微软雅黑" panose="020B0503020204020204" pitchFamily="34" charset="-122"/>
                  </a:rPr>
                  <a:t>商品陈列</a:t>
                </a:r>
                <a:endParaRPr lang="en-US" altLang="zh-CN" sz="2800" dirty="0">
                  <a:latin typeface="微软雅黑" panose="020B0503020204020204" pitchFamily="34" charset="-122"/>
                  <a:ea typeface="思源宋体" panose="02020700000000000000" pitchFamily="18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8" name="矩形 17"/>
              <p:cNvSpPr/>
              <p:nvPr/>
            </p:nvSpPr>
            <p:spPr>
              <a:xfrm flipH="1">
                <a:off x="8598818" y="3313553"/>
                <a:ext cx="45719" cy="1493476"/>
              </a:xfrm>
              <a:prstGeom prst="rect">
                <a:avLst/>
              </a:prstGeom>
              <a:solidFill>
                <a:srgbClr val="398753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2000">
        <p15:prstTrans prst="pageCurlDouble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2361</Words>
  <Application>WPS 演示</Application>
  <PresentationFormat>宽屏</PresentationFormat>
  <Paragraphs>277</Paragraphs>
  <Slides>24</Slides>
  <Notes>22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6" baseType="lpstr">
      <vt:lpstr>Arial</vt:lpstr>
      <vt:lpstr>宋体</vt:lpstr>
      <vt:lpstr>Wingdings</vt:lpstr>
      <vt:lpstr>微软雅黑</vt:lpstr>
      <vt:lpstr>思源宋体</vt:lpstr>
      <vt:lpstr>字体视界-NEW魏碑体</vt:lpstr>
      <vt:lpstr>思源宋体 CN ExtraLight</vt:lpstr>
      <vt:lpstr>Calibri</vt:lpstr>
      <vt:lpstr>Arial Unicode MS</vt:lpstr>
      <vt:lpstr>等线</vt:lpstr>
      <vt:lpstr>字体视界-过端午体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www.xqppt.com</dc:title>
  <dc:creator>小Q办公</dc:creator>
  <cp:lastModifiedBy> </cp:lastModifiedBy>
  <cp:revision>40</cp:revision>
  <dcterms:created xsi:type="dcterms:W3CDTF">2020-05-01T05:38:00Z</dcterms:created>
  <dcterms:modified xsi:type="dcterms:W3CDTF">2020-06-12T08:44:36Z</dcterms:modified>
  <cp:category/>
  <dc:description/>
  <cp:contentStatus/>
  <dc:identifier/>
  <cp:keywords/>
  <dc:language>utf-8</dc:language>
  <dc:subject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2052-11.1.0.9740</vt:lpwstr>
  </property>
</Properties>
</file>