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7" r:id="rId2"/>
    <p:sldId id="258" r:id="rId3"/>
    <p:sldId id="315" r:id="rId4"/>
    <p:sldId id="282" r:id="rId5"/>
    <p:sldId id="316" r:id="rId6"/>
    <p:sldId id="317" r:id="rId7"/>
    <p:sldId id="332" r:id="rId8"/>
    <p:sldId id="274" r:id="rId9"/>
    <p:sldId id="288" r:id="rId10"/>
    <p:sldId id="293" r:id="rId11"/>
    <p:sldId id="312" r:id="rId12"/>
    <p:sldId id="295" r:id="rId13"/>
    <p:sldId id="297" r:id="rId14"/>
    <p:sldId id="333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 descr="37_015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2115740" y="2893035"/>
            <a:ext cx="4912519" cy="323945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0" y="419391"/>
            <a:ext cx="9144000" cy="2399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Unit </a:t>
            </a:r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1</a:t>
            </a:r>
            <a:endParaRPr lang="en-US" altLang="zh-CN" sz="3600" b="1" dirty="0" smtClean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How </a:t>
            </a: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can we become good learners?</a:t>
            </a:r>
          </a:p>
          <a:p>
            <a:pPr algn="ctr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Section A (</a:t>
            </a:r>
            <a:r>
              <a:rPr lang="zh-CN" altLang="en-US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第</a:t>
            </a: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课时</a:t>
            </a:r>
            <a:r>
              <a:rPr lang="en-US" altLang="zh-CN" sz="2800" b="1" dirty="0" smtClean="0"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)</a:t>
            </a:r>
            <a:endParaRPr lang="en-US" altLang="zh-CN" sz="2800" b="1" dirty="0"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623008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00551" y="981551"/>
            <a:ext cx="8036719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a piece of cake</a:t>
            </a:r>
            <a:r>
              <a:rPr sz="24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anose="02020603050405020304" pitchFamily="18" charset="0"/>
              </a:rPr>
              <a:t>a piece of </a:t>
            </a:r>
            <a:r>
              <a:rPr lang="en-US" sz="2400" dirty="0" err="1">
                <a:latin typeface="Times New Roman" panose="02020603050405020304" pitchFamily="18" charset="0"/>
              </a:rPr>
              <a:t>cake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表示事情非常简单、易于解决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相当于汉语的“小菜一碟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;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小事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一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桩”</a:t>
            </a:r>
            <a:r>
              <a:rPr 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</a:pP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4.look</a:t>
            </a:r>
            <a:r>
              <a:rPr 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相关短语总结</a:t>
            </a:r>
          </a:p>
          <a:p>
            <a:pPr>
              <a:lnSpc>
                <a:spcPct val="150000"/>
              </a:lnSpc>
            </a:pP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sz="2400" dirty="0">
                <a:latin typeface="Times New Roman" panose="02020603050405020304" pitchFamily="18" charset="0"/>
              </a:rPr>
              <a:t>look up 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在词典、参考书中或通过电脑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查阅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;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抬头看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sz="2400" dirty="0">
                <a:latin typeface="Times New Roman" panose="02020603050405020304" pitchFamily="18" charset="0"/>
              </a:rPr>
              <a:t>   look after 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照顾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sz="2400" dirty="0">
                <a:latin typeface="Times New Roman" panose="02020603050405020304" pitchFamily="18" charset="0"/>
              </a:rPr>
              <a:t>   look like 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看起来像</a:t>
            </a:r>
            <a:r>
              <a:rPr sz="2400" dirty="0">
                <a:latin typeface="Times New Roman" panose="02020603050405020304" pitchFamily="18" charset="0"/>
              </a:rPr>
              <a:t>   look out 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当心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,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小心</a:t>
            </a:r>
            <a:r>
              <a:rPr sz="2400" dirty="0"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sz="2400" dirty="0">
                <a:latin typeface="Times New Roman" panose="02020603050405020304" pitchFamily="18" charset="0"/>
              </a:rPr>
              <a:t>   look through 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浏览</a:t>
            </a:r>
            <a:r>
              <a:rPr sz="2400" dirty="0">
                <a:latin typeface="Times New Roman" panose="02020603050405020304" pitchFamily="18" charset="0"/>
              </a:rPr>
              <a:t>   look for 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寻找</a:t>
            </a:r>
            <a:r>
              <a:rPr sz="2400" dirty="0">
                <a:latin typeface="Times New Roman" panose="02020603050405020304" pitchFamily="18" charset="0"/>
              </a:rPr>
              <a:t>   look forward to 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期待</a:t>
            </a:r>
            <a:r>
              <a:rPr sz="2400" dirty="0"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sz="2400" dirty="0">
                <a:latin typeface="Times New Roman" panose="02020603050405020304" pitchFamily="18" charset="0"/>
              </a:rPr>
              <a:t>   look around 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向四周看</a:t>
            </a:r>
            <a:r>
              <a:rPr sz="2400" dirty="0">
                <a:latin typeface="Times New Roman" panose="02020603050405020304" pitchFamily="18" charset="0"/>
              </a:rPr>
              <a:t>  have/take a look 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看一看</a:t>
            </a:r>
            <a:r>
              <a:rPr sz="2400" dirty="0">
                <a:latin typeface="Times New Roman" panose="02020603050405020304" pitchFamily="18" charset="0"/>
              </a:rPr>
              <a:t>  look ove</a:t>
            </a:r>
            <a:r>
              <a:rPr lang="en-US" sz="2400" dirty="0">
                <a:latin typeface="Times New Roman" panose="02020603050405020304" pitchFamily="18" charset="0"/>
              </a:rPr>
              <a:t>r</a:t>
            </a:r>
            <a:r>
              <a:rPr sz="2400" dirty="0">
                <a:latin typeface="Times New Roman" panose="02020603050405020304" pitchFamily="18" charset="0"/>
              </a:rPr>
              <a:t> </a:t>
            </a:r>
            <a:r>
              <a:rPr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检查</a:t>
            </a:r>
            <a:r>
              <a:rPr sz="2400" dirty="0">
                <a:latin typeface="Times New Roman" panose="02020603050405020304" pitchFamily="18" charset="0"/>
              </a:rPr>
              <a:t>  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896303" y="1613059"/>
            <a:ext cx="8036719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发现做某事很难 </a:t>
            </a:r>
            <a:r>
              <a:rPr lang="zh-CN" altLang="en-US" sz="2400" dirty="0">
                <a:latin typeface="Times New Roman" panose="02020603050405020304" pitchFamily="18" charset="0"/>
              </a:rPr>
              <a:t>      </a:t>
            </a:r>
            <a:r>
              <a:rPr lang="en-US" altLang="zh-CN" sz="2400" dirty="0">
                <a:latin typeface="Times New Roman" panose="02020603050405020304" pitchFamily="18" charset="0"/>
              </a:rPr>
              <a:t>find it difficult to do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语言学习的秘密</a:t>
            </a:r>
            <a:r>
              <a:rPr lang="zh-CN" altLang="en-US" sz="2400" dirty="0">
                <a:latin typeface="Times New Roman" panose="02020603050405020304" pitchFamily="18" charset="0"/>
              </a:rPr>
              <a:t>       </a:t>
            </a:r>
            <a:r>
              <a:rPr lang="en-US" altLang="zh-CN" sz="2400" dirty="0">
                <a:latin typeface="Times New Roman" panose="02020603050405020304" pitchFamily="18" charset="0"/>
              </a:rPr>
              <a:t>the secret to language learning 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害怕去做某事</a:t>
            </a:r>
            <a:r>
              <a:rPr lang="zh-CN" altLang="en-US" sz="2400" dirty="0">
                <a:latin typeface="Times New Roman" panose="02020603050405020304" pitchFamily="18" charset="0"/>
              </a:rPr>
              <a:t>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be afraid to do </a:t>
            </a:r>
            <a:r>
              <a:rPr lang="en-US" altLang="zh-CN" sz="24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400" dirty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爱上</a:t>
            </a:r>
            <a:r>
              <a:rPr lang="zh-CN" altLang="en-US" sz="2400" dirty="0">
                <a:latin typeface="Times New Roman" panose="02020603050405020304" pitchFamily="18" charset="0"/>
              </a:rPr>
              <a:t>        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fall in love with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肢体语言</a:t>
            </a:r>
            <a:r>
              <a:rPr lang="zh-CN" altLang="en-US" sz="2400" dirty="0">
                <a:latin typeface="Times New Roman" panose="02020603050405020304" pitchFamily="18" charset="0"/>
              </a:rPr>
              <a:t>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body language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脸上的表情</a:t>
            </a:r>
            <a:r>
              <a:rPr lang="zh-CN" altLang="en-US" sz="2400" dirty="0">
                <a:latin typeface="Times New Roman" panose="02020603050405020304" pitchFamily="18" charset="0"/>
              </a:rPr>
              <a:t>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the expressions on the face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关键词</a:t>
            </a:r>
            <a:r>
              <a:rPr lang="zh-CN" altLang="en-US" sz="2400" dirty="0">
                <a:latin typeface="Times New Roman" panose="02020603050405020304" pitchFamily="18" charset="0"/>
              </a:rPr>
              <a:t>        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key words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对</a:t>
            </a:r>
            <a:r>
              <a:rPr sz="24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……</a:t>
            </a:r>
            <a:r>
              <a:rPr lang="zh-CN" sz="24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感兴趣  </a:t>
            </a:r>
            <a:r>
              <a:rPr lang="zh-CN" sz="2400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be interested in 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在词典中查阅单词</a:t>
            </a:r>
            <a:r>
              <a:rPr lang="zh-CN" altLang="en-US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400" dirty="0">
                <a:latin typeface="Times New Roman" panose="02020603050405020304" pitchFamily="18" charset="0"/>
                <a:ea typeface="宋体" panose="02010600030101010101" pitchFamily="2" charset="-122"/>
              </a:rPr>
              <a:t>look up the word in the dictionary</a:t>
            </a:r>
          </a:p>
        </p:txBody>
      </p:sp>
      <p:sp>
        <p:nvSpPr>
          <p:cNvPr id="3" name="矩形 2"/>
          <p:cNvSpPr/>
          <p:nvPr/>
        </p:nvSpPr>
        <p:spPr>
          <a:xfrm>
            <a:off x="3152458" y="614045"/>
            <a:ext cx="3079115" cy="92202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</a:rPr>
              <a:t>Summary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720090" y="1784033"/>
            <a:ext cx="77038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根据句意，从方框中选择恰当的短语并用其适当形式填空，每词限用一次。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889760" y="2491105"/>
            <a:ext cx="5850255" cy="46037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</a:rPr>
              <a:t>fall in love with,be afraid to,at first,look up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46296" y="3070384"/>
            <a:ext cx="7565708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1. ______________, she was a little nervous, but a few minutes later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   she felt relaxed.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2.Jack ______________ speak in class.He</a:t>
            </a:r>
            <a:r>
              <a:rPr lang="en-US" altLang="zh-CN" sz="2000" dirty="0">
                <a:latin typeface="Times New Roman" panose="02020603050405020304" pitchFamily="18" charset="0"/>
              </a:rPr>
              <a:t>’</a:t>
            </a:r>
            <a:r>
              <a:rPr lang="zh-CN" altLang="en-US" sz="2000" dirty="0">
                <a:latin typeface="Times New Roman" panose="02020603050405020304" pitchFamily="18" charset="0"/>
              </a:rPr>
              <a:t>s too shy.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3.They ______________ the village when they first went there.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4.When I called Tom, he was ______________ new words in the dictionary.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642586" y="4058603"/>
            <a:ext cx="18821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afraid to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3931444" y="4973955"/>
            <a:ext cx="176641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looking up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130141" y="3163253"/>
            <a:ext cx="18173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At first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1451610" y="4530566"/>
            <a:ext cx="234553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fell in love with</a:t>
            </a:r>
          </a:p>
        </p:txBody>
      </p:sp>
      <p:sp>
        <p:nvSpPr>
          <p:cNvPr id="3" name="矩形 2"/>
          <p:cNvSpPr/>
          <p:nvPr/>
        </p:nvSpPr>
        <p:spPr>
          <a:xfrm>
            <a:off x="2839403" y="347980"/>
            <a:ext cx="346519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/>
            <a:r>
              <a:rPr lang="en-US" altLang="zh-CN" sz="7200" b="1" dirty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latin typeface="Times New Roman" panose="02020603050405020304" pitchFamily="18" charset="0"/>
              </a:rPr>
              <a:t>Exercise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610870" y="3083113"/>
            <a:ext cx="8236568" cy="250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>
              <a:lnSpc>
                <a:spcPct val="120000"/>
              </a:lnSpc>
              <a:spcBef>
                <a:spcPct val="10000"/>
              </a:spcBef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*Recite the important sentences in the passage on page 3.</a:t>
            </a:r>
          </a:p>
          <a:p>
            <a:pPr lvl="0" eaLnBrk="1" hangingPunct="1">
              <a:lnSpc>
                <a:spcPct val="120000"/>
              </a:lnSpc>
              <a:spcBef>
                <a:spcPct val="10000"/>
              </a:spcBef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*Rememeber the words and phrases in this   lesson. </a:t>
            </a:r>
            <a:r>
              <a:rPr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                        </a:t>
            </a:r>
          </a:p>
        </p:txBody>
      </p:sp>
      <p:sp>
        <p:nvSpPr>
          <p:cNvPr id="4" name="矩形 3"/>
          <p:cNvSpPr/>
          <p:nvPr/>
        </p:nvSpPr>
        <p:spPr>
          <a:xfrm>
            <a:off x="2026285" y="988695"/>
            <a:ext cx="485775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Homework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05990" y="2829560"/>
            <a:ext cx="473202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altLang="zh-CN" sz="7200" b="1">
                <a:solidFill>
                  <a:schemeClr val="accent4"/>
                </a:solidFill>
                <a:effectLst/>
                <a:latin typeface="Times New Roman" panose="02020603050405020304" pitchFamily="18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女孩思考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DFDFF">
                  <a:alpha val="100000"/>
                </a:srgbClr>
              </a:clrFrom>
              <a:clrTo>
                <a:srgbClr val="FDFD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82628" y="3550920"/>
            <a:ext cx="3373279" cy="2435066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37351" y="1349851"/>
            <a:ext cx="3268504" cy="504825"/>
          </a:xfrm>
        </p:spPr>
        <p:txBody>
          <a:bodyPr/>
          <a:lstStyle/>
          <a:p>
            <a:r>
              <a:rPr lang="en-US" altLang="zh-CN" sz="4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Free talk</a:t>
            </a:r>
          </a:p>
        </p:txBody>
      </p:sp>
      <p:sp>
        <p:nvSpPr>
          <p:cNvPr id="3" name="矩形 2"/>
          <p:cNvSpPr/>
          <p:nvPr/>
        </p:nvSpPr>
        <p:spPr>
          <a:xfrm>
            <a:off x="1150620" y="2734945"/>
            <a:ext cx="6309360" cy="95313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A:How do you study English?</a:t>
            </a:r>
            <a:endParaRPr lang="en-US" altLang="zh-CN" sz="3200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altLang="zh-CN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B:I study by_____________.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rcRect r="3434"/>
          <a:stretch>
            <a:fillRect/>
          </a:stretch>
        </p:blipFill>
        <p:spPr>
          <a:xfrm>
            <a:off x="6688454" y="2090420"/>
            <a:ext cx="2005489" cy="269271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32448" y="2229803"/>
            <a:ext cx="594360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1.Why did Wei Fen find it difficult to learn English?</a:t>
            </a:r>
          </a:p>
          <a:p>
            <a:r>
              <a:rPr lang="en-US" altLang="zh-C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2.What did </a:t>
            </a:r>
            <a:r>
              <a:rPr lang="en-US" altLang="zh-CN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she </a:t>
            </a:r>
            <a:r>
              <a:rPr lang="en-US" altLang="zh-C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do in English class?</a:t>
            </a:r>
          </a:p>
          <a:p>
            <a:r>
              <a:rPr lang="en-US" altLang="zh-CN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3.What is the secret to language learning?</a:t>
            </a:r>
          </a:p>
        </p:txBody>
      </p:sp>
      <p:sp>
        <p:nvSpPr>
          <p:cNvPr id="227" name=" 227"/>
          <p:cNvSpPr/>
          <p:nvPr/>
        </p:nvSpPr>
        <p:spPr>
          <a:xfrm>
            <a:off x="552450" y="893445"/>
            <a:ext cx="803275" cy="665480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3a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62405" y="749617"/>
            <a:ext cx="740537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Read the passage about Wei Fen and answer the questions.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4869" y="1167765"/>
            <a:ext cx="7869079" cy="459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lnSpc>
                <a:spcPct val="150000"/>
              </a:lnSpc>
            </a:pPr>
            <a:r>
              <a:rPr lang="zh-CN" altLang="en-US" sz="27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How I Learned to Learn English</a:t>
            </a:r>
            <a:r>
              <a:rPr lang="zh-CN" altLang="en-US" sz="2100" b="1" dirty="0">
                <a:latin typeface="Times New Roman" panose="02020603050405020304" pitchFamily="18" charset="0"/>
              </a:rPr>
              <a:t> 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Last year, I did not like my English class.</a:t>
            </a:r>
            <a:r>
              <a:rPr lang="zh-CN" alt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Every class was like a bad dream. </a:t>
            </a:r>
            <a:r>
              <a:rPr lang="zh-CN" altLang="en-US" sz="2400" b="1" dirty="0">
                <a:latin typeface="Times New Roman" panose="02020603050405020304" pitchFamily="18" charset="0"/>
              </a:rPr>
              <a:t>The teacher spoke </a:t>
            </a:r>
            <a:r>
              <a:rPr lang="en-US" altLang="zh-CN" sz="2400" b="1" dirty="0">
                <a:latin typeface="Times New Roman" panose="02020603050405020304" pitchFamily="18" charset="0"/>
              </a:rPr>
              <a:t>so</a:t>
            </a:r>
            <a:r>
              <a:rPr lang="zh-CN" altLang="en-US" sz="2400" b="1" dirty="0">
                <a:latin typeface="Times New Roman" panose="02020603050405020304" pitchFamily="18" charset="0"/>
              </a:rPr>
              <a:t> quickly </a:t>
            </a:r>
            <a:r>
              <a:rPr lang="en-US" altLang="zh-CN" sz="2400" b="1" dirty="0">
                <a:latin typeface="Times New Roman" panose="02020603050405020304" pitchFamily="18" charset="0"/>
              </a:rPr>
              <a:t>that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I did not understand her most of the time.</a:t>
            </a:r>
            <a:r>
              <a:rPr lang="zh-CN" altLang="en-US" sz="2400" b="1" dirty="0">
                <a:latin typeface="Times New Roman" panose="02020603050405020304" pitchFamily="18" charset="0"/>
              </a:rPr>
              <a:t>I </a:t>
            </a:r>
            <a:r>
              <a:rPr lang="zh-CN" altLang="en-US" sz="2400" b="1" u="sng" dirty="0">
                <a:solidFill>
                  <a:schemeClr val="accent2"/>
                </a:solidFill>
                <a:latin typeface="Times New Roman" panose="02020603050405020304" pitchFamily="18" charset="0"/>
              </a:rPr>
              <a:t>was afraid to</a:t>
            </a:r>
            <a:r>
              <a:rPr lang="zh-CN" altLang="en-US" sz="2400" b="1" dirty="0">
                <a:latin typeface="Times New Roman" panose="02020603050405020304" pitchFamily="18" charset="0"/>
              </a:rPr>
              <a:t> ask questions </a:t>
            </a:r>
            <a:r>
              <a:rPr lang="zh-CN" altLang="en-US" sz="2400" b="1" u="sng" dirty="0">
                <a:solidFill>
                  <a:schemeClr val="accent2"/>
                </a:solidFill>
                <a:latin typeface="Times New Roman" panose="02020603050405020304" pitchFamily="18" charset="0"/>
              </a:rPr>
              <a:t>because </a:t>
            </a:r>
            <a:r>
              <a:rPr lang="en-US" altLang="zh-CN" sz="2400" b="1" u="sng" dirty="0">
                <a:solidFill>
                  <a:schemeClr val="accent2"/>
                </a:solidFill>
                <a:latin typeface="Times New Roman" panose="02020603050405020304" pitchFamily="18" charset="0"/>
              </a:rPr>
              <a:t>of</a:t>
            </a:r>
            <a:r>
              <a:rPr lang="zh-CN" altLang="en-US" sz="2400" b="1" dirty="0">
                <a:latin typeface="Times New Roman" panose="02020603050405020304" pitchFamily="18" charset="0"/>
              </a:rPr>
              <a:t> my </a:t>
            </a:r>
            <a:r>
              <a:rPr lang="en-US" altLang="zh-CN" sz="2400" b="1" dirty="0">
                <a:latin typeface="Times New Roman" panose="02020603050405020304" pitchFamily="18" charset="0"/>
              </a:rPr>
              <a:t>poor</a:t>
            </a:r>
            <a:r>
              <a:rPr lang="zh-CN" altLang="en-US" sz="2400" b="1" dirty="0">
                <a:latin typeface="Times New Roman" panose="02020603050405020304" pitchFamily="18" charset="0"/>
              </a:rPr>
              <a:t> pronunciation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</a:rPr>
              <a:t>I just hid behind my textbook and never said anything.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Then one day I watched an English movie called </a:t>
            </a:r>
            <a:r>
              <a:rPr lang="zh-CN" altLang="en-US" sz="2400" b="1" i="1" dirty="0">
                <a:latin typeface="Times New Roman" panose="02020603050405020304" pitchFamily="18" charset="0"/>
              </a:rPr>
              <a:t>Toy Story</a:t>
            </a:r>
            <a:r>
              <a:rPr lang="zh-CN" altLang="en-US" sz="2400" b="1" dirty="0">
                <a:latin typeface="Times New Roman" panose="02020603050405020304" pitchFamily="18" charset="0"/>
              </a:rPr>
              <a:t>. I </a:t>
            </a:r>
            <a:r>
              <a:rPr lang="zh-CN" altLang="en-US" sz="2400" b="1" u="sng" dirty="0">
                <a:solidFill>
                  <a:schemeClr val="accent2"/>
                </a:solidFill>
                <a:latin typeface="Times New Roman" panose="02020603050405020304" pitchFamily="18" charset="0"/>
              </a:rPr>
              <a:t>fell in love with</a:t>
            </a:r>
            <a:r>
              <a:rPr lang="zh-CN" altLang="en-US" sz="2400" b="1" dirty="0">
                <a:latin typeface="Times New Roman" panose="02020603050405020304" pitchFamily="18" charset="0"/>
              </a:rPr>
              <a:t> this exciting and funny movie! So I began 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26306" y="840581"/>
            <a:ext cx="7666673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sym typeface="+mn-ea"/>
              </a:rPr>
              <a:t>to watch other English movies</a:t>
            </a:r>
            <a:r>
              <a:rPr lang="en-US" altLang="zh-CN" sz="2400" b="1" dirty="0">
                <a:latin typeface="Times New Roman" panose="02020603050405020304" pitchFamily="18" charset="0"/>
                <a:sym typeface="+mn-ea"/>
              </a:rPr>
              <a:t>,too</a:t>
            </a:r>
            <a:r>
              <a:rPr lang="zh-CN" altLang="en-US" sz="2400" b="1" dirty="0">
                <a:latin typeface="Times New Roman" panose="02020603050405020304" pitchFamily="18" charset="0"/>
                <a:sym typeface="+mn-ea"/>
              </a:rPr>
              <a:t>. Although I could not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just"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understand everything the characters said, their body</a:t>
            </a:r>
          </a:p>
          <a:p>
            <a:pPr algn="just"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language and the </a:t>
            </a:r>
            <a:r>
              <a:rPr lang="zh-C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expressions</a:t>
            </a:r>
            <a:r>
              <a:rPr lang="zh-CN" altLang="en-US" sz="2400" b="1" dirty="0">
                <a:latin typeface="Times New Roman" panose="02020603050405020304" pitchFamily="18" charset="0"/>
              </a:rPr>
              <a:t> on their faces helped me to get the meaning. </a:t>
            </a:r>
            <a:r>
              <a:rPr lang="zh-CN" alt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I also realized I could get the </a:t>
            </a:r>
            <a:r>
              <a:rPr lang="en-US" altLang="zh-CN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meaning by listening for</a:t>
            </a:r>
            <a:r>
              <a:rPr lang="zh-CN" alt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just the key </a:t>
            </a:r>
            <a:r>
              <a:rPr lang="en-US" altLang="zh-CN" sz="2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words.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My</a:t>
            </a:r>
            <a:r>
              <a:rPr lang="en-US" altLang="zh-CN" sz="2400" b="1" dirty="0">
                <a:latin typeface="Times New Roman" panose="02020603050405020304" pitchFamily="18" charset="0"/>
              </a:rPr>
              <a:t> pronunciation improved as well</a:t>
            </a:r>
            <a:r>
              <a:rPr lang="zh-CN" altLang="en-US" sz="2400" b="1" dirty="0">
                <a:latin typeface="Times New Roman" panose="02020603050405020304" pitchFamily="18" charset="0"/>
              </a:rPr>
              <a:t>  by listening t</a:t>
            </a:r>
            <a:r>
              <a:rPr lang="en-US" altLang="zh-CN" sz="2400" b="1" dirty="0">
                <a:latin typeface="Times New Roman" panose="02020603050405020304" pitchFamily="18" charset="0"/>
              </a:rPr>
              <a:t>o the </a:t>
            </a:r>
            <a:r>
              <a:rPr lang="en-US" sz="2400" b="1" dirty="0" err="1">
                <a:latin typeface="Times New Roman" panose="02020603050405020304" pitchFamily="18" charset="0"/>
              </a:rPr>
              <a:t>coversations</a:t>
            </a:r>
            <a:r>
              <a:rPr lang="en-US" sz="2400" b="1" dirty="0">
                <a:latin typeface="Times New Roman" panose="02020603050405020304" pitchFamily="18" charset="0"/>
              </a:rPr>
              <a:t> in English </a:t>
            </a:r>
            <a:r>
              <a:rPr lang="en-US" sz="2400" b="1" dirty="0" err="1">
                <a:latin typeface="Times New Roman" panose="02020603050405020304" pitchFamily="18" charset="0"/>
              </a:rPr>
              <a:t>movies.</a:t>
            </a: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discovered that listening</a:t>
            </a:r>
            <a:r>
              <a:rPr lang="en-US" altLang="zh-CN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to something </a:t>
            </a:r>
            <a:r>
              <a:rPr lang="en-US" altLang="zh-CN" sz="2400" b="1" dirty="0" err="1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intereting</a:t>
            </a:r>
            <a:r>
              <a:rPr lang="en-US" altLang="zh-CN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is </a:t>
            </a:r>
            <a:r>
              <a:rPr lang="zh-CN" altLang="en-US" sz="2400" b="1" u="sng" dirty="0">
                <a:solidFill>
                  <a:schemeClr val="accent2"/>
                </a:solidFill>
                <a:latin typeface="Times New Roman" panose="02020603050405020304" pitchFamily="18" charset="0"/>
              </a:rPr>
              <a:t>the secret to</a:t>
            </a:r>
            <a:r>
              <a:rPr lang="zh-CN" altLang="en-US" sz="24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</a:rPr>
              <a:t> language learning.</a:t>
            </a:r>
            <a:r>
              <a:rPr lang="zh-CN" altLang="en-US" sz="2400" b="1" dirty="0">
                <a:latin typeface="Times New Roman" panose="02020603050405020304" pitchFamily="18" charset="0"/>
              </a:rPr>
              <a:t> I also learned useful sentences like “It</a:t>
            </a:r>
            <a:r>
              <a:rPr lang="en-US" altLang="zh-CN" sz="2400" b="1" dirty="0">
                <a:latin typeface="Times New Roman" panose="02020603050405020304" pitchFamily="18" charset="0"/>
              </a:rPr>
              <a:t>’</a:t>
            </a:r>
            <a:r>
              <a:rPr lang="zh-CN" altLang="en-US" sz="2400" b="1" dirty="0">
                <a:latin typeface="Times New Roman" panose="02020603050405020304" pitchFamily="18" charset="0"/>
              </a:rPr>
              <a:t>s a piece of cake” or “It serves you right”</a:t>
            </a:r>
            <a:r>
              <a:rPr lang="zh-CN" altLang="en-US" sz="2400" b="1" dirty="0">
                <a:latin typeface="Times New Roman" panose="02020603050405020304" pitchFamily="18" charset="0"/>
                <a:sym typeface="+mn-ea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sym typeface="+mn-ea"/>
              </a:rPr>
              <a:t>I did not understand these 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33450" y="1854041"/>
            <a:ext cx="7666673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sym typeface="+mn-ea"/>
              </a:rPr>
              <a:t>sentences at first.But because I wanted to understand the story,I </a:t>
            </a:r>
            <a:r>
              <a:rPr lang="zh-CN" altLang="en-US" sz="2400" b="1" u="sng" dirty="0">
                <a:solidFill>
                  <a:schemeClr val="accent2"/>
                </a:solidFill>
                <a:latin typeface="Times New Roman" panose="02020603050405020304" pitchFamily="18" charset="0"/>
                <a:sym typeface="+mn-ea"/>
              </a:rPr>
              <a:t>looked </a:t>
            </a:r>
            <a:r>
              <a:rPr lang="en-US" altLang="zh-CN" sz="2400" b="1" u="sng" dirty="0">
                <a:solidFill>
                  <a:schemeClr val="accent2"/>
                </a:solidFill>
                <a:latin typeface="Times New Roman" panose="02020603050405020304" pitchFamily="18" charset="0"/>
              </a:rPr>
              <a:t>them</a:t>
            </a:r>
            <a:r>
              <a:rPr lang="zh-CN" altLang="en-US" sz="2400" b="1" u="sng" dirty="0">
                <a:solidFill>
                  <a:schemeClr val="accent2"/>
                </a:solidFill>
                <a:latin typeface="Times New Roman" panose="02020603050405020304" pitchFamily="18" charset="0"/>
              </a:rPr>
              <a:t> up</a:t>
            </a:r>
            <a:r>
              <a:rPr lang="zh-CN" altLang="en-US" sz="2400" b="1" dirty="0">
                <a:latin typeface="Times New Roman" panose="02020603050405020304" pitchFamily="18" charset="0"/>
              </a:rPr>
              <a:t> in a dictionary. </a:t>
            </a:r>
          </a:p>
          <a:p>
            <a:pPr fontAlgn="auto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</a:rPr>
              <a:t>Now I really enjoy my English class. I want to learn new words and more </a:t>
            </a:r>
            <a:r>
              <a:rPr lang="zh-C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grammar</a:t>
            </a:r>
            <a:r>
              <a:rPr lang="zh-CN" altLang="en-US" sz="2400" b="1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so that </a:t>
            </a:r>
            <a:r>
              <a:rPr lang="zh-CN" altLang="en-US" sz="2400" b="1" dirty="0">
                <a:latin typeface="Times New Roman" panose="02020603050405020304" pitchFamily="18" charset="0"/>
              </a:rPr>
              <a:t>I can have a better understanding of English movies.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26770" y="1202690"/>
            <a:ext cx="7583805" cy="396938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 sz="28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1.Why did Wei Fen find it difficult to learn English?</a:t>
            </a:r>
          </a:p>
          <a:p>
            <a:endParaRPr lang="en-US" altLang="zh-CN" sz="28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en-US" altLang="zh-CN" sz="28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altLang="zh-CN" sz="28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2.What did she do in English class?</a:t>
            </a:r>
          </a:p>
          <a:p>
            <a:endParaRPr lang="en-US" altLang="zh-CN" sz="28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en-US" altLang="zh-CN" sz="28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r>
              <a:rPr lang="en-US" altLang="zh-CN" sz="280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3.What is the secret to language learning?</a:t>
            </a:r>
          </a:p>
          <a:p>
            <a:endParaRPr lang="en-US" altLang="zh-CN" sz="28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endParaRPr lang="en-US" altLang="zh-CN" sz="280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902335" y="1640205"/>
            <a:ext cx="756475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Because the teacher spoke so quickly that she didn't understand her.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2350" y="2947670"/>
            <a:ext cx="68313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She just hid behind her textbook and never said anything.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5690" y="4268470"/>
            <a:ext cx="625729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Listening to something interesting is the secret to language learning.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9691" y="695801"/>
            <a:ext cx="7277087" cy="952976"/>
          </a:xfrm>
        </p:spPr>
        <p:txBody>
          <a:bodyPr/>
          <a:lstStyle/>
          <a:p>
            <a:r>
              <a:rPr lang="en-US" altLang="zh-CN" sz="2400" b="1" dirty="0">
                <a:latin typeface="Times New Roman" panose="02020603050405020304" pitchFamily="18" charset="0"/>
              </a:rPr>
              <a:t>Complete the sentences with what Wei Fen learned from watching 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movies.Use</a:t>
            </a:r>
            <a:r>
              <a:rPr lang="en-US" altLang="zh-CN" sz="2400" b="1" dirty="0">
                <a:latin typeface="Times New Roman" panose="02020603050405020304" pitchFamily="18" charset="0"/>
              </a:rPr>
              <a:t> words and phrases from </a:t>
            </a:r>
            <a:br>
              <a:rPr lang="en-US" altLang="zh-CN" sz="2400" b="1" dirty="0">
                <a:latin typeface="Times New Roman" panose="02020603050405020304" pitchFamily="18" charset="0"/>
              </a:rPr>
            </a:br>
            <a:r>
              <a:rPr lang="en-US" altLang="zh-CN" sz="2400" b="1" dirty="0">
                <a:latin typeface="Times New Roman" panose="02020603050405020304" pitchFamily="18" charset="0"/>
              </a:rPr>
              <a:t>the passage.  </a:t>
            </a:r>
          </a:p>
        </p:txBody>
      </p:sp>
      <p:sp>
        <p:nvSpPr>
          <p:cNvPr id="20" name="矩形 19"/>
          <p:cNvSpPr/>
          <p:nvPr/>
        </p:nvSpPr>
        <p:spPr>
          <a:xfrm>
            <a:off x="4417060" y="3057525"/>
            <a:ext cx="309880" cy="714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41275">
            <a:solidFill>
              <a:srgbClr val="00B0F0"/>
            </a:solidFill>
          </a:ln>
        </p:spPr>
        <p:txBody>
          <a:bodyPr wrap="none" rtlCol="0" anchor="b" anchorCtr="0">
            <a:spAutoFit/>
          </a:bodyPr>
          <a:lstStyle/>
          <a:p>
            <a:pPr algn="ctr"/>
            <a:endParaRPr lang="en-US" altLang="zh-CN" sz="405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/>
          <p:nvPr/>
        </p:nvGraphicFramePr>
        <p:xfrm>
          <a:off x="662940" y="2228215"/>
          <a:ext cx="7960995" cy="372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442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1.I can understand the meaning by watching their</a:t>
                      </a:r>
                    </a:p>
                    <a:p>
                      <a:pPr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   _____________and the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_____________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on their faces.</a:t>
                      </a:r>
                    </a:p>
                    <a:p>
                      <a:pPr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2.I can get the meaning by listening for just the</a:t>
                      </a:r>
                    </a:p>
                    <a:p>
                      <a:pPr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  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_____________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3.My pronunciation improved by listening to the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_____________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in English movies.</a:t>
                      </a:r>
                    </a:p>
                    <a:p>
                      <a:pPr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4.I learned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_____________ 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sentences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like"It's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a piece of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cake"by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watching the movies.</a:t>
                      </a:r>
                    </a:p>
                    <a:p>
                      <a:pPr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5.I can find the meaning of new words by looking them up in </a:t>
                      </a:r>
                    </a:p>
                    <a:p>
                      <a:pPr algn="l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   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sym typeface="+mn-ea"/>
                        </a:rPr>
                        <a:t>_____________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34290" marB="3429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083151" y="2606358"/>
            <a:ext cx="199072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body language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124008" y="2606834"/>
            <a:ext cx="139017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expressions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278255" y="3363436"/>
            <a:ext cx="128111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key words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259840" y="4090194"/>
            <a:ext cx="203787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conversations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466181" y="4477861"/>
            <a:ext cx="111490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useful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430814" y="5567998"/>
            <a:ext cx="1295876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dictionary</a:t>
            </a:r>
          </a:p>
        </p:txBody>
      </p:sp>
      <p:sp>
        <p:nvSpPr>
          <p:cNvPr id="227" name=" 227"/>
          <p:cNvSpPr/>
          <p:nvPr/>
        </p:nvSpPr>
        <p:spPr>
          <a:xfrm>
            <a:off x="552450" y="893445"/>
            <a:ext cx="803275" cy="665480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3b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19601" y="1781175"/>
            <a:ext cx="834009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1. find</a:t>
            </a:r>
            <a:r>
              <a:rPr lang="zh-CN" alt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用法归纳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    find sb. doing sth.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发现某人做某事 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    find it +</a:t>
            </a:r>
            <a:r>
              <a:rPr lang="zh-CN" altLang="en-US" sz="2000" i="1" dirty="0">
                <a:latin typeface="Times New Roman" panose="02020603050405020304" pitchFamily="18" charset="0"/>
              </a:rPr>
              <a:t> adj.</a:t>
            </a:r>
            <a:r>
              <a:rPr lang="zh-CN" altLang="en-US" sz="2000" dirty="0">
                <a:latin typeface="Times New Roman" panose="02020603050405020304" pitchFamily="18" charset="0"/>
              </a:rPr>
              <a:t> + to do sth.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发现做某事很</a:t>
            </a:r>
            <a:r>
              <a:rPr sz="20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……</a:t>
            </a:r>
            <a:endParaRPr lang="zh-CN" altLang="en-US" sz="2400" dirty="0"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    find it + </a:t>
            </a:r>
            <a:r>
              <a:rPr lang="zh-CN" altLang="en-US" sz="2000" i="1" dirty="0">
                <a:latin typeface="Times New Roman" panose="02020603050405020304" pitchFamily="18" charset="0"/>
              </a:rPr>
              <a:t>adj.</a:t>
            </a:r>
            <a:r>
              <a:rPr lang="zh-CN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</a:rPr>
              <a:t>+</a:t>
            </a:r>
            <a:r>
              <a:rPr lang="zh-CN" altLang="en-US" sz="2000" dirty="0">
                <a:latin typeface="Times New Roman" panose="02020603050405020304" pitchFamily="18" charset="0"/>
              </a:rPr>
              <a:t>to do sth.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中的it是形式宾语，</a:t>
            </a:r>
            <a:r>
              <a:rPr lang="zh-CN" altLang="en-US" sz="2000" i="1" dirty="0">
                <a:latin typeface="Times New Roman" panose="02020603050405020304" pitchFamily="18" charset="0"/>
              </a:rPr>
              <a:t>adj.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作宾补，</a:t>
            </a:r>
            <a:r>
              <a:rPr lang="zh-CN" altLang="en-US" sz="2000" dirty="0">
                <a:latin typeface="Times New Roman" panose="02020603050405020304" pitchFamily="18" charset="0"/>
              </a:rPr>
              <a:t>to do sth.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是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   真正的宾语。同类的动词还有</a:t>
            </a:r>
            <a:r>
              <a:rPr lang="zh-CN" altLang="en-US" sz="2000" dirty="0">
                <a:latin typeface="Times New Roman" panose="02020603050405020304" pitchFamily="18" charset="0"/>
              </a:rPr>
              <a:t>think,feel</a:t>
            </a:r>
            <a:r>
              <a:rPr lang="en-US" altLang="zh-CN" sz="2000" dirty="0">
                <a:latin typeface="Times New Roman" panose="02020603050405020304" pitchFamily="18" charset="0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</a:rPr>
              <a:t>consider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等</a:t>
            </a:r>
            <a:r>
              <a:rPr lang="zh-CN" altLang="en-US" sz="2000" dirty="0">
                <a:latin typeface="Times New Roman" panose="02020603050405020304" pitchFamily="18" charset="0"/>
              </a:rPr>
              <a:t>。</a:t>
            </a:r>
            <a:endParaRPr lang="zh-CN" altLang="en-US" sz="20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69390" y="508000"/>
            <a:ext cx="671195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</a:rPr>
              <a:t>Language Points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40410" y="4043045"/>
            <a:ext cx="7680325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defTabSz="685800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sym typeface="+mn-ea"/>
              </a:rPr>
              <a:t>2. afraid用法归纳</a:t>
            </a:r>
          </a:p>
          <a:p>
            <a:pPr algn="l" defTabSz="68580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sym typeface="+mn-ea"/>
              </a:rPr>
              <a:t>be afraid of sth./doing sth.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害怕做某事(担心出现某种不良后果)</a:t>
            </a:r>
          </a:p>
          <a:p>
            <a:pPr algn="l" defTabSz="68580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sym typeface="+mn-ea"/>
              </a:rPr>
              <a:t>be afraid to do sth.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害怕去做某事(“怕</a:t>
            </a:r>
            <a:r>
              <a:rPr lang="en-US" altLang="zh-CN" sz="20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”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或“不敢”去做某事)    </a:t>
            </a:r>
          </a:p>
          <a:p>
            <a:pPr algn="l" defTabSz="685800"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  <a:sym typeface="+mn-ea"/>
              </a:rPr>
              <a:t>be afraid +that 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恐怕</a:t>
            </a:r>
            <a:r>
              <a:rPr sz="20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……</a:t>
            </a:r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(礼貌地说出令人不快、失望或感到遗憾的事)   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685"/>
  <p:tag name="KSO_WM_TAG_VERSION" val="1.0"/>
  <p:tag name="KSO_WM_TEMPLATE_THUMBS_INDEX" val="1、6、7、9、10、11、13、17、18、20、21、23、27、29、30、31、35、37、39、41、42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685"/>
  <p:tag name="KSO_WM_TAG_VERSION" val="1.0"/>
  <p:tag name="KSO_WM_TEMPLATE_THUMBS_INDEX" val="1、6、7、9、10、11、13、17、18、20、21、23、27、29、30、31、35、37、39、41、42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4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basetag"/>
  <p:tag name="KSO_WM_TEMPLATE_INDEX" val="20164475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890</Words>
  <Application>Microsoft Office PowerPoint</Application>
  <PresentationFormat>全屏显示(4:3)</PresentationFormat>
  <Paragraphs>89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黑体</vt:lpstr>
      <vt:lpstr>宋体</vt:lpstr>
      <vt:lpstr>微软雅黑</vt:lpstr>
      <vt:lpstr>Arial</vt:lpstr>
      <vt:lpstr>Calibri</vt:lpstr>
      <vt:lpstr>Times New Roman</vt:lpstr>
      <vt:lpstr>WWW.2PPT.COM</vt:lpstr>
      <vt:lpstr>PowerPoint 演示文稿</vt:lpstr>
      <vt:lpstr>Free talk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Complete the sentences with what Wei Fen learned from watching movies.Use words and phrases from  the passage.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2016-01-11T06:31:00Z</dcterms:created>
  <dcterms:modified xsi:type="dcterms:W3CDTF">2023-01-16T15:17:21Z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6E8C7ED18D124A15950D6AA6DFD5631E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