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9" r:id="rId2"/>
    <p:sldId id="260" r:id="rId3"/>
    <p:sldId id="264" r:id="rId4"/>
    <p:sldId id="306" r:id="rId5"/>
    <p:sldId id="325" r:id="rId6"/>
    <p:sldId id="330" r:id="rId7"/>
    <p:sldId id="308" r:id="rId8"/>
    <p:sldId id="329" r:id="rId9"/>
    <p:sldId id="326" r:id="rId10"/>
    <p:sldId id="327" r:id="rId11"/>
    <p:sldId id="328" r:id="rId12"/>
    <p:sldId id="270" r:id="rId13"/>
    <p:sldId id="324" r:id="rId14"/>
    <p:sldId id="331" r:id="rId15"/>
    <p:sldId id="323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72D4F-2837-4F2F-BD4E-FE8E7CFAD8A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B383C-9CB0-4044-9B47-802098D568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465388"/>
            <a:ext cx="7772400" cy="1252537"/>
          </a:xfrm>
        </p:spPr>
        <p:txBody>
          <a:bodyPr/>
          <a:lstStyle>
            <a:lvl1pPr algn="ctr">
              <a:defRPr sz="39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98425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46"/>
          <p:cNvSpPr/>
          <p:nvPr/>
        </p:nvSpPr>
        <p:spPr bwMode="auto">
          <a:xfrm>
            <a:off x="0" y="1108075"/>
            <a:ext cx="9174163" cy="5749925"/>
          </a:xfrm>
          <a:custGeom>
            <a:avLst/>
            <a:gdLst>
              <a:gd name="T0" fmla="*/ 0 w 5780"/>
              <a:gd name="T1" fmla="*/ 0 h 3622"/>
              <a:gd name="T2" fmla="*/ 5780 w 5780"/>
              <a:gd name="T3" fmla="*/ 3622 h 3622"/>
            </a:gdLst>
            <a:ahLst/>
            <a:cxnLst/>
            <a:rect l="T0" t="T1" r="T2" b="T3"/>
            <a:pathLst/>
          </a:custGeom>
          <a:solidFill>
            <a:srgbClr val="FFFFFF">
              <a:alpha val="50000"/>
            </a:srgbClr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051" name="Freeform 73"/>
          <p:cNvSpPr/>
          <p:nvPr/>
        </p:nvSpPr>
        <p:spPr bwMode="auto">
          <a:xfrm>
            <a:off x="3175" y="685800"/>
            <a:ext cx="9131300" cy="685800"/>
          </a:xfrm>
          <a:custGeom>
            <a:avLst/>
            <a:gdLst>
              <a:gd name="T0" fmla="*/ 0 w 5752"/>
              <a:gd name="T1" fmla="*/ 0 h 444"/>
              <a:gd name="T2" fmla="*/ 5752 w 5752"/>
              <a:gd name="T3" fmla="*/ 444 h 444"/>
            </a:gdLst>
            <a:ahLst/>
            <a:cxnLst/>
            <a:rect l="T0" t="T1" r="T2" b="T3"/>
            <a:pathLst/>
          </a:custGeom>
          <a:solidFill>
            <a:srgbClr val="FFFFFF">
              <a:alpha val="50000"/>
            </a:srgbClr>
          </a:solidFill>
          <a:ln w="9525">
            <a:noFill/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ctr" anchorCtr="0" compatLnSpc="1"/>
          <a:lstStyle/>
          <a:p>
            <a:pPr lvl="0"/>
            <a:r>
              <a:rPr 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/>
          <a:lstStyle/>
          <a:p>
            <a:pPr lvl="0"/>
            <a:r>
              <a:rPr 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  <p:txStyles>
    <p:titleStyle>
      <a:lvl1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defTabSz="1008380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77825" indent="-377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819150" indent="-3143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260475" indent="-25273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764030" indent="-25273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2669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7241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6pPr>
      <a:lvl7pPr marL="31813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7pPr>
      <a:lvl8pPr marL="36385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8pPr>
      <a:lvl9pPr marL="4095750" indent="-250825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460917" y="2562699"/>
            <a:ext cx="8203747" cy="98834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4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0" y="13702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4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After­School Activities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15543" y="54347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173846"/>
            <a:ext cx="8186057" cy="279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everybody</a:t>
            </a:r>
            <a:r>
              <a:rPr lang="zh-CN" altLang="en-US" sz="2400" dirty="0" smtClean="0"/>
              <a:t>作主语时，谓语动词用</a:t>
            </a:r>
            <a:r>
              <a:rPr lang="en-US" altLang="zh-CN" sz="2400" dirty="0" smtClean="0"/>
              <a:t>____________(</a:t>
            </a:r>
            <a:r>
              <a:rPr lang="zh-CN" altLang="en-US" sz="2400" dirty="0" smtClean="0"/>
              <a:t>第三人称单数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复数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形式。如：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Everybody gets new books when the new term begins.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当新学期开始的时候，每个人都会得到新书。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everyone pron.</a:t>
            </a:r>
            <a:r>
              <a:rPr lang="zh-CN" altLang="en-US" sz="2400" dirty="0" smtClean="0"/>
              <a:t>每人；人人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相当于</a:t>
            </a:r>
            <a:r>
              <a:rPr lang="en-US" altLang="zh-CN" sz="2400" dirty="0" smtClean="0"/>
              <a:t>everybody)</a:t>
            </a:r>
            <a:endParaRPr lang="zh-CN" altLang="zh-CN" sz="2400" dirty="0"/>
          </a:p>
        </p:txBody>
      </p:sp>
      <p:sp>
        <p:nvSpPr>
          <p:cNvPr id="3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03274" y="1157486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第三人称单数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39" y="1114121"/>
            <a:ext cx="8196629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2.  ________  may have a chance to be successful if he tries his best.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A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None</a:t>
            </a:r>
            <a:r>
              <a:rPr lang="zh-CN" altLang="en-US" sz="2800" dirty="0" smtClean="0"/>
              <a:t>　　               </a:t>
            </a:r>
            <a:r>
              <a:rPr lang="en-US" altLang="zh-CN" sz="2800" dirty="0" smtClean="0"/>
              <a:t>B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Nobody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C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Somebody              D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Everybody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1152" y="134645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three hours away from my house.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从我家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到那座山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有三个小时的路程。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5685" y="3341571"/>
            <a:ext cx="9165773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“It's…away from…”</a:t>
            </a:r>
            <a:r>
              <a:rPr lang="zh-CN" altLang="en-US" sz="2400" dirty="0" smtClean="0"/>
              <a:t>意为“</a:t>
            </a:r>
            <a:r>
              <a:rPr lang="en-US" altLang="zh-CN" sz="2400" dirty="0" smtClean="0"/>
              <a:t>_____________________________”</a:t>
            </a:r>
            <a:r>
              <a:rPr lang="zh-CN" altLang="en-US" sz="2400" dirty="0" smtClean="0"/>
              <a:t>。如：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It's two kilometres away from my home to the school.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从我家到学校有两千米远。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75790" y="4001110"/>
            <a:ext cx="4458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</a:rPr>
              <a:t>从</a:t>
            </a:r>
            <a:r>
              <a:rPr lang="en-US" altLang="zh-CN" sz="2000" dirty="0" smtClean="0">
                <a:solidFill>
                  <a:srgbClr val="FF0000"/>
                </a:solidFill>
              </a:rPr>
              <a:t>……</a:t>
            </a:r>
            <a:r>
              <a:rPr lang="zh-CN" altLang="en-US" sz="2000" dirty="0" smtClean="0">
                <a:solidFill>
                  <a:srgbClr val="FF0000"/>
                </a:solidFill>
              </a:rPr>
              <a:t>到</a:t>
            </a:r>
            <a:r>
              <a:rPr lang="en-US" altLang="zh-CN" sz="2000" dirty="0" smtClean="0">
                <a:solidFill>
                  <a:srgbClr val="FF0000"/>
                </a:solidFill>
              </a:rPr>
              <a:t>……</a:t>
            </a:r>
            <a:r>
              <a:rPr lang="zh-CN" altLang="en-US" sz="2000" dirty="0" smtClean="0">
                <a:solidFill>
                  <a:srgbClr val="FF0000"/>
                </a:solidFill>
              </a:rPr>
              <a:t>有多长时间</a:t>
            </a:r>
            <a:r>
              <a:rPr lang="en-US" altLang="zh-CN" sz="2000" dirty="0" smtClean="0">
                <a:solidFill>
                  <a:srgbClr val="FF0000"/>
                </a:solidFill>
              </a:rPr>
              <a:t>(</a:t>
            </a:r>
            <a:r>
              <a:rPr lang="zh-CN" altLang="en-US" sz="2000" dirty="0" smtClean="0">
                <a:solidFill>
                  <a:srgbClr val="FF0000"/>
                </a:solidFill>
              </a:rPr>
              <a:t>或多远距离</a:t>
            </a:r>
            <a:r>
              <a:rPr lang="en-US" altLang="zh-CN" sz="2000" dirty="0" smtClean="0">
                <a:solidFill>
                  <a:srgbClr val="FF0000"/>
                </a:solidFill>
              </a:rPr>
              <a:t>)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511287"/>
            <a:ext cx="8405362" cy="33504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far from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away from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(1)</a:t>
            </a:r>
            <a:r>
              <a:rPr lang="zh-CN" altLang="en-US" sz="2400" dirty="0" smtClean="0"/>
              <a:t>在</a:t>
            </a:r>
            <a:r>
              <a:rPr lang="en-US" altLang="zh-CN" sz="2400" dirty="0" smtClean="0"/>
              <a:t>far from</a:t>
            </a:r>
            <a:r>
              <a:rPr lang="zh-CN" altLang="en-US" sz="2400" dirty="0" smtClean="0"/>
              <a:t>短语中，</a:t>
            </a:r>
            <a:r>
              <a:rPr lang="en-US" altLang="zh-CN" sz="2400" dirty="0" smtClean="0"/>
              <a:t>far</a:t>
            </a:r>
            <a:r>
              <a:rPr lang="zh-CN" altLang="en-US" sz="2400" dirty="0" smtClean="0"/>
              <a:t>是虚指，其前不能有具体的数字。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(2)away from</a:t>
            </a:r>
            <a:r>
              <a:rPr lang="zh-CN" altLang="en-US" sz="2400" dirty="0" smtClean="0"/>
              <a:t>用于表示确切的距离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此时不用</a:t>
            </a:r>
            <a:r>
              <a:rPr lang="en-US" altLang="zh-CN" sz="2400" dirty="0" smtClean="0"/>
              <a:t>far)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away</a:t>
            </a:r>
            <a:r>
              <a:rPr lang="zh-CN" altLang="en-US" sz="2400" dirty="0" smtClean="0"/>
              <a:t>可省略；如果句子不带</a:t>
            </a:r>
            <a:r>
              <a:rPr lang="en-US" altLang="zh-CN" sz="2400" dirty="0" smtClean="0"/>
              <a:t>from</a:t>
            </a:r>
            <a:r>
              <a:rPr lang="zh-CN" altLang="en-US" sz="2400" dirty="0" smtClean="0"/>
              <a:t>，则不能省略。如：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He lives two miles (away) from here.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他住的地方离这里有两英里远。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511287"/>
            <a:ext cx="8405362" cy="33504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dirty="0" smtClean="0"/>
              <a:t>对“</a:t>
            </a:r>
            <a:r>
              <a:rPr lang="en-US" altLang="zh-CN" sz="2400" dirty="0" smtClean="0"/>
              <a:t>It's…away from…” </a:t>
            </a:r>
            <a:r>
              <a:rPr lang="zh-CN" altLang="en-US" sz="2400" dirty="0" smtClean="0"/>
              <a:t>中的距离或时间提问时，用“</a:t>
            </a:r>
            <a:r>
              <a:rPr lang="en-US" altLang="zh-CN" sz="2400" dirty="0" smtClean="0"/>
              <a:t>How far is it from…to…</a:t>
            </a:r>
            <a:r>
              <a:rPr lang="zh-CN" altLang="en-US" sz="2400" dirty="0" smtClean="0"/>
              <a:t>？”。如：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—How far is it from your house to the bookstore?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从你家到书店有多远？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—It's about 500 metres.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约有</a:t>
            </a:r>
            <a:r>
              <a:rPr lang="en-US" altLang="zh-CN" sz="2400" dirty="0" smtClean="0"/>
              <a:t>500</a:t>
            </a:r>
            <a:r>
              <a:rPr lang="zh-CN" altLang="en-US" sz="2400" dirty="0" smtClean="0"/>
              <a:t>米远。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1725529"/>
            <a:ext cx="848991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200" dirty="0" smtClean="0"/>
              <a:t>(1)My hometown is about 305 kilometres ________ Shanghai.</a:t>
            </a:r>
          </a:p>
          <a:p>
            <a:pPr>
              <a:lnSpc>
                <a:spcPct val="150000"/>
              </a:lnSpc>
            </a:pPr>
            <a:r>
              <a:rPr lang="en-US" altLang="en-US" sz="2200" dirty="0" smtClean="0"/>
              <a:t>A．away to　 　B．away from          C．far from         D．far to</a:t>
            </a:r>
          </a:p>
          <a:p>
            <a:pPr>
              <a:lnSpc>
                <a:spcPct val="150000"/>
              </a:lnSpc>
            </a:pPr>
            <a:r>
              <a:rPr lang="en-US" altLang="en-US" sz="2200" dirty="0" smtClean="0"/>
              <a:t>(2)—________ is it from the Children's Palace to Nanjing South Railway Station, Tom?</a:t>
            </a:r>
          </a:p>
          <a:p>
            <a:pPr>
              <a:lnSpc>
                <a:spcPct val="150000"/>
              </a:lnSpc>
            </a:pPr>
            <a:r>
              <a:rPr lang="en-US" altLang="en-US" sz="2200" dirty="0" smtClean="0"/>
              <a:t>—About 10 minutes' ride by bus.</a:t>
            </a:r>
          </a:p>
          <a:p>
            <a:pPr>
              <a:lnSpc>
                <a:spcPct val="150000"/>
              </a:lnSpc>
            </a:pPr>
            <a:r>
              <a:rPr lang="en-US" altLang="en-US" sz="2200" dirty="0" smtClean="0"/>
              <a:t>A．How soon       B．How long</a:t>
            </a:r>
          </a:p>
          <a:p>
            <a:pPr>
              <a:lnSpc>
                <a:spcPct val="150000"/>
              </a:lnSpc>
            </a:pPr>
            <a:r>
              <a:rPr lang="en-US" altLang="en-US" sz="2200" dirty="0" smtClean="0"/>
              <a:t>C．How far           D．How much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486" y="1959432"/>
            <a:ext cx="33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3114" y="3338289"/>
            <a:ext cx="33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9092" y="1107532"/>
            <a:ext cx="2339369" cy="523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93547"/>
          <a:ext cx="7680844" cy="3854725"/>
        </p:xfrm>
        <a:graphic>
          <a:graphicData uri="http://schemas.openxmlformats.org/drawingml/2006/table">
            <a:tbl>
              <a:tblPr/>
              <a:tblGrid>
                <a:gridCol w="171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70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每人；人人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</a:t>
                      </a:r>
                      <a:r>
                        <a:rPr 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evrɪbɒdɪ] pron. ________</a:t>
                      </a:r>
                      <a:endParaRPr lang="zh-CN" sz="2400" b="0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77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周末玩得愉快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_____________________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．乘公共汽车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   climb a mountain________________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on the bus________________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6135718" y="2352612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everybody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593273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06360" y="3770275"/>
            <a:ext cx="37265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a great/good weekend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49439" y="4231940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 a bus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931181" y="480280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爬山</a:t>
            </a:r>
          </a:p>
        </p:txBody>
      </p:sp>
      <p:sp>
        <p:nvSpPr>
          <p:cNvPr id="13" name="矩形 12"/>
          <p:cNvSpPr/>
          <p:nvPr/>
        </p:nvSpPr>
        <p:spPr>
          <a:xfrm>
            <a:off x="4603124" y="5394266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在公共汽车上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78936" y="954264"/>
          <a:ext cx="8275209" cy="5562650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2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从我家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到那座山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有三个小时的路程。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It's ________  ________  ________ from my house.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2．……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我将给大家带一些面包圈。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am going to ________ some donuts for ________.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你周末玩得愉快吗？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 you ________  ________  ________  ________？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你周末过得怎么样？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your weekend?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1469328" y="2043278"/>
            <a:ext cx="424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three          hours         away</a:t>
            </a:r>
          </a:p>
        </p:txBody>
      </p:sp>
      <p:sp>
        <p:nvSpPr>
          <p:cNvPr id="4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00268" y="3264290"/>
            <a:ext cx="5551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rgbClr val="FF0000"/>
                </a:solidFill>
              </a:rPr>
              <a:t>ring                                  everybody</a:t>
            </a:r>
          </a:p>
        </p:txBody>
      </p:sp>
      <p:sp>
        <p:nvSpPr>
          <p:cNvPr id="6" name="矩形 5"/>
          <p:cNvSpPr/>
          <p:nvPr/>
        </p:nvSpPr>
        <p:spPr>
          <a:xfrm>
            <a:off x="2190618" y="4323834"/>
            <a:ext cx="6082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have              a             good       weekend</a:t>
            </a:r>
          </a:p>
        </p:txBody>
      </p:sp>
      <p:sp>
        <p:nvSpPr>
          <p:cNvPr id="7" name="矩形 6"/>
          <p:cNvSpPr/>
          <p:nvPr/>
        </p:nvSpPr>
        <p:spPr>
          <a:xfrm>
            <a:off x="1141505" y="5402879"/>
            <a:ext cx="2265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         was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4555" y="1103369"/>
            <a:ext cx="2351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37457" y="2380343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a bus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乘公共汽车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13659" y="3002648"/>
            <a:ext cx="8186057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We are going to </a:t>
            </a:r>
            <a:r>
              <a:rPr lang="en-US" altLang="zh-CN" sz="2400" i="1" dirty="0" smtClean="0"/>
              <a:t>take a bus </a:t>
            </a:r>
            <a:r>
              <a:rPr lang="en-US" altLang="zh-CN" sz="2400" dirty="0" smtClean="0"/>
              <a:t>there.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我们打算乘公共汽车去那儿。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Do you usually go to school by bus? </a:t>
            </a:r>
            <a:r>
              <a:rPr lang="zh-CN" altLang="en-US" sz="2400" dirty="0" smtClean="0"/>
              <a:t>你通常乘公共汽车去上学吗？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We are going to sing songs and play games on the bus.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我们将在公共汽车上唱歌、做游戏。</a:t>
            </a:r>
            <a:endParaRPr lang="zh-CN" altLang="zh-CN" sz="2400" dirty="0"/>
          </a:p>
        </p:txBody>
      </p:sp>
      <p:sp>
        <p:nvSpPr>
          <p:cNvPr id="11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658" y="927102"/>
            <a:ext cx="81860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/>
              <a:t>交通方式常用表达：</a:t>
            </a:r>
            <a:endParaRPr lang="zh-CN" altLang="zh-CN" sz="3000" b="1" dirty="0"/>
          </a:p>
        </p:txBody>
      </p:sp>
      <p:sp>
        <p:nvSpPr>
          <p:cNvPr id="3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46314" y="1712689"/>
          <a:ext cx="8131629" cy="4833255"/>
        </p:xfrm>
        <a:graphic>
          <a:graphicData uri="http://schemas.openxmlformats.org/drawingml/2006/table">
            <a:tbl>
              <a:tblPr/>
              <a:tblGrid>
                <a:gridCol w="428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4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动词</a:t>
                      </a: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0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短语</a:t>
                      </a: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>
                          <a:latin typeface="+mn-lt"/>
                          <a:ea typeface="+mn-ea"/>
                          <a:cs typeface="Times New Roman" panose="02020603050405020304"/>
                        </a:rPr>
                        <a:t>介词短语</a:t>
                      </a:r>
                      <a:endParaRPr lang="zh-CN" sz="2000" b="0" kern="10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34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 a bike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by </a:t>
                      </a:r>
                      <a:r>
                        <a:rPr lang="en-US" sz="20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bike</a:t>
                      </a:r>
                      <a:r>
                        <a:rPr lang="en-US" sz="2000" b="0" kern="100" baseline="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      </a:t>
                      </a:r>
                      <a:r>
                        <a:rPr lang="en-US" sz="20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on </a:t>
                      </a: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 bike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9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 a bus/train/plane/ship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by bus/train/plane/ship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on a bus/train/plane/ship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0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________/take a </a:t>
                      </a:r>
                      <a:r>
                        <a:rPr lang="en-US" sz="20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car</a:t>
                      </a:r>
                      <a:r>
                        <a:rPr lang="en-US" sz="2000" b="0" kern="100" baseline="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   </a:t>
                      </a:r>
                      <a:r>
                        <a:rPr lang="en-US" sz="20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take </a:t>
                      </a: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 taxi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by </a:t>
                      </a:r>
                      <a:r>
                        <a:rPr lang="en-US" sz="20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car/taxi</a:t>
                      </a:r>
                      <a:r>
                        <a:rPr lang="en-US" sz="2000" b="0" kern="100" baseline="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    </a:t>
                      </a:r>
                      <a:r>
                        <a:rPr lang="en-US" sz="20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in </a:t>
                      </a: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a car/taxi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9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walk</a:t>
                      </a:r>
                      <a:endParaRPr lang="zh-CN" sz="2000" b="0" kern="10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on foot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>
                          <a:latin typeface="+mn-lt"/>
                          <a:ea typeface="+mn-ea"/>
                          <a:cs typeface="Times New Roman" panose="02020603050405020304"/>
                        </a:rPr>
                        <a:t>多位于句中，常作谓语。</a:t>
                      </a:r>
                      <a:endParaRPr lang="zh-CN" sz="2000" b="0" kern="10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多位于句尾，常作状语。</a:t>
                      </a:r>
                      <a:endParaRPr lang="zh-CN" sz="20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8696" y="2373449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ride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03430" y="3406232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5930" y="4524802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drive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691" y="2027920"/>
            <a:ext cx="8186057" cy="335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dirty="0" smtClean="0"/>
              <a:t>表示“交通方式”的介词短语和动词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短语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的转换：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go to</a:t>
            </a:r>
            <a:r>
              <a:rPr lang="zh-CN" altLang="en-US" sz="2400" dirty="0" smtClean="0"/>
              <a:t>＋地点名词＋介词短语＝动词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短语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＋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＋地点名词。如：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My brother goes to work by car/in a car.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＝</a:t>
            </a:r>
            <a:r>
              <a:rPr lang="en-US" altLang="zh-CN" sz="2400" dirty="0" smtClean="0"/>
              <a:t>My brother drives a car to work.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我哥哥开车去上班。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5"/>
            <a:ext cx="7899888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1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(1)—Will you get there by  ________ train?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—No, I'll take  ________ bus.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/; a</a:t>
            </a:r>
            <a:r>
              <a:rPr lang="zh-CN" altLang="en-US" sz="2400" dirty="0" smtClean="0"/>
              <a:t>　　　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a; the            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/; /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the;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2156" y="177957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6162" y="3991722"/>
            <a:ext cx="834829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by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后直接加交通工具，中间不能加其他任何成分，故可以排除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、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两项；“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take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＋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a/an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＋交通工具”表示“乘坐某种交通工具”，故选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A</a:t>
            </a:r>
            <a:r>
              <a:rPr lang="zh-CN" altLang="en-US" sz="2600" b="1" dirty="0" smtClean="0">
                <a:ea typeface="仿宋" panose="02010609060101010101" pitchFamily="49" charset="-122"/>
              </a:rPr>
              <a:t>。</a:t>
            </a:r>
            <a:endParaRPr lang="zh-CN" altLang="en-US" sz="26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136873"/>
            <a:ext cx="8460398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/>
              <a:t>(2)2017•</a:t>
            </a:r>
            <a:r>
              <a:rPr lang="zh-CN" altLang="en-US" sz="2400" dirty="0" smtClean="0"/>
              <a:t>资阳    </a:t>
            </a:r>
            <a:r>
              <a:rPr lang="en-US" altLang="zh-CN" sz="2400" dirty="0" smtClean="0"/>
              <a:t>My son lives a little far from his office, so he always goes go work ________ bus.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on                                  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by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with                    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in</a:t>
            </a:r>
          </a:p>
        </p:txBody>
      </p:sp>
      <p:sp>
        <p:nvSpPr>
          <p:cNvPr id="7" name="矩形 6"/>
          <p:cNvSpPr/>
          <p:nvPr/>
        </p:nvSpPr>
        <p:spPr>
          <a:xfrm flipH="1">
            <a:off x="3595008" y="1782294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1870531"/>
            <a:ext cx="8186057" cy="260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My uncle is going to bring his camera and I am going to bring some donuts for </a:t>
            </a:r>
            <a:r>
              <a:rPr lang="en-US" altLang="zh-CN" sz="2800" i="1" dirty="0" smtClean="0"/>
              <a:t>everybody</a:t>
            </a:r>
            <a:r>
              <a:rPr lang="en-US" altLang="zh-CN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我叔叔打算带着他的相机，而且我打算给每个人带一些面包圈。</a:t>
            </a:r>
            <a:endParaRPr lang="zh-CN" altLang="zh-CN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78971" y="1074059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 pron.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每人；人人</a:t>
            </a:r>
            <a:endParaRPr lang="zh-CN" altLang="en-US" sz="3200" b="1" dirty="0" smtClean="0"/>
          </a:p>
        </p:txBody>
      </p:sp>
      <p:sp>
        <p:nvSpPr>
          <p:cNvPr id="4" name="Rectangle 5"/>
          <p:cNvSpPr/>
          <p:nvPr/>
        </p:nvSpPr>
        <p:spPr>
          <a:xfrm>
            <a:off x="625930" y="95942"/>
            <a:ext cx="5938157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24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How Was Your Weekend?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CAD4CF"/>
      </a:lt1>
      <a:dk2>
        <a:srgbClr val="425462"/>
      </a:dk2>
      <a:lt2>
        <a:srgbClr val="768A7B"/>
      </a:lt2>
      <a:accent1>
        <a:srgbClr val="DE608D"/>
      </a:accent1>
      <a:accent2>
        <a:srgbClr val="35ADE3"/>
      </a:accent2>
      <a:accent3>
        <a:srgbClr val="E1E6E4"/>
      </a:accent3>
      <a:accent4>
        <a:srgbClr val="000000"/>
      </a:accent4>
      <a:accent5>
        <a:srgbClr val="ECB6C5"/>
      </a:accent5>
      <a:accent6>
        <a:srgbClr val="2F9CCE"/>
      </a:accent6>
      <a:hlink>
        <a:srgbClr val="F6AE44"/>
      </a:hlink>
      <a:folHlink>
        <a:srgbClr val="99CC00"/>
      </a:folHlink>
    </a:clrScheme>
    <a:fontScheme name="开题报告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829</Words>
  <Application>Microsoft Office PowerPoint</Application>
  <PresentationFormat>全屏显示(4:3)</PresentationFormat>
  <Paragraphs>124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FBB25D01E1574DE8AD628E517AD45A10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