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7" r:id="rId2"/>
    <p:sldId id="258" r:id="rId3"/>
    <p:sldId id="397" r:id="rId4"/>
    <p:sldId id="260" r:id="rId5"/>
    <p:sldId id="416" r:id="rId6"/>
    <p:sldId id="417" r:id="rId7"/>
    <p:sldId id="412" r:id="rId8"/>
    <p:sldId id="399" r:id="rId9"/>
    <p:sldId id="415" r:id="rId10"/>
    <p:sldId id="418" r:id="rId11"/>
    <p:sldId id="419" r:id="rId12"/>
    <p:sldId id="413" r:id="rId13"/>
    <p:sldId id="41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E9A"/>
    <a:srgbClr val="80DEEA"/>
    <a:srgbClr val="FF8100"/>
    <a:srgbClr val="991EB5"/>
    <a:srgbClr val="E1C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110" d="100"/>
          <a:sy n="110" d="100"/>
        </p:scale>
        <p:origin x="12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Light" panose="02020300000000000000" pitchFamily="18" charset="-122"/>
                <a:ea typeface="思源宋体 CN Light" panose="02020300000000000000"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Light" panose="02020300000000000000" pitchFamily="18" charset="-122"/>
                <a:ea typeface="思源宋体 CN Light" panose="02020300000000000000" pitchFamily="18" charset="-122"/>
              </a:defRPr>
            </a:lvl1pPr>
          </a:lstStyle>
          <a:p>
            <a:fld id="{7B9F76B6-E7E7-49D8-8F25-BA0D6BAB8750}"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Light" panose="02020300000000000000" pitchFamily="18" charset="-122"/>
                <a:ea typeface="思源宋体 CN Light" panose="02020300000000000000"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Light" panose="02020300000000000000" pitchFamily="18" charset="-122"/>
                <a:ea typeface="思源宋体 CN Light" panose="02020300000000000000" pitchFamily="18" charset="-122"/>
              </a:defRPr>
            </a:lvl1pPr>
          </a:lstStyle>
          <a:p>
            <a:fld id="{3D18E791-6B25-4E74-8AB6-D1E8CC201A6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1pPr>
    <a:lvl2pPr marL="4572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2pPr>
    <a:lvl3pPr marL="9144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3pPr>
    <a:lvl4pPr marL="13716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4pPr>
    <a:lvl5pPr marL="18288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5.png"/><Relationship Id="rId5" Type="http://schemas.openxmlformats.org/officeDocument/2006/relationships/tags" Target="../tags/tag25.xml"/><Relationship Id="rId10" Type="http://schemas.microsoft.com/office/2007/relationships/hdphoto" Target="../media/hdphoto1.wdp"/><Relationship Id="rId4" Type="http://schemas.openxmlformats.org/officeDocument/2006/relationships/tags" Target="../tags/tag24.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读书，读书，学习"/>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81864"/>
          <a:stretch>
            <a:fillRect/>
          </a:stretch>
        </p:blipFill>
        <p:spPr bwMode="auto">
          <a:xfrm>
            <a:off x="0" y="-11113"/>
            <a:ext cx="1871660" cy="6880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读书，读书，学习"/>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871660" y="-11113"/>
            <a:ext cx="10320340" cy="6880226"/>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4"/>
          <p:cNvSpPr>
            <a:spLocks noChangeArrowheads="1"/>
          </p:cNvSpPr>
          <p:nvPr/>
        </p:nvSpPr>
        <p:spPr bwMode="auto">
          <a:xfrm>
            <a:off x="523579" y="-11113"/>
            <a:ext cx="5526681" cy="6881813"/>
          </a:xfrm>
          <a:prstGeom prst="rect">
            <a:avLst/>
          </a:prstGeom>
          <a:solidFill>
            <a:srgbClr val="FFD6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思源宋体 CN Light" panose="02020300000000000000" pitchFamily="18" charset="-122"/>
              <a:ea typeface="思源宋体 CN Light" panose="02020300000000000000" pitchFamily="18" charset="-122"/>
            </a:endParaRPr>
          </a:p>
        </p:txBody>
      </p:sp>
      <p:sp>
        <p:nvSpPr>
          <p:cNvPr id="91" name="矩形 90"/>
          <p:cNvSpPr/>
          <p:nvPr/>
        </p:nvSpPr>
        <p:spPr>
          <a:xfrm>
            <a:off x="187649" y="179150"/>
            <a:ext cx="11816821" cy="6510308"/>
          </a:xfrm>
          <a:prstGeom prst="rect">
            <a:avLst/>
          </a:prstGeom>
          <a:no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111" name="Shape 40"/>
          <p:cNvSpPr/>
          <p:nvPr/>
        </p:nvSpPr>
        <p:spPr>
          <a:xfrm>
            <a:off x="897244" y="4535025"/>
            <a:ext cx="4565494" cy="337185"/>
          </a:xfrm>
          <a:prstGeom prst="rect">
            <a:avLst/>
          </a:prstGeom>
          <a:ln w="12700">
            <a:miter lim="400000"/>
          </a:ln>
        </p:spPr>
        <p:txBody>
          <a:bodyPr wrap="square" lIns="34202" rIns="34202">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1600" smtClean="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主讲人：</a:t>
            </a:r>
            <a:r>
              <a:rPr lang="en-US" altLang="zh-CN" sz="1600" smtClean="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PPT818  </a:t>
            </a:r>
            <a:r>
              <a:rPr lang="zh-CN" altLang="en-US" sz="1600" smtClean="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人教版 数学八年级下册</a:t>
            </a:r>
            <a:endParaRPr lang="zh-CN" altLang="en-US" sz="1600" dirty="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endParaRPr>
          </a:p>
        </p:txBody>
      </p:sp>
      <p:sp>
        <p:nvSpPr>
          <p:cNvPr id="112" name="矩形 111"/>
          <p:cNvSpPr/>
          <p:nvPr/>
        </p:nvSpPr>
        <p:spPr>
          <a:xfrm>
            <a:off x="868216" y="1775641"/>
            <a:ext cx="5257786" cy="584775"/>
          </a:xfrm>
          <a:prstGeom prst="rect">
            <a:avLst/>
          </a:prstGeom>
        </p:spPr>
        <p:txBody>
          <a:bodyPr wrap="square">
            <a:spAutoFit/>
          </a:bodyPr>
          <a:lstStyle/>
          <a:p>
            <a:pPr>
              <a:defRPr sz="1800">
                <a:solidFill>
                  <a:srgbClr val="000000"/>
                </a:solidFill>
              </a:defRPr>
            </a:pPr>
            <a:r>
              <a:rPr lang="zh-CN" altLang="en-US"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第十六章</a:t>
            </a:r>
            <a:r>
              <a:rPr lang="en-US" altLang="zh-CN"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05</a:t>
            </a:r>
            <a:r>
              <a:rPr lang="zh-CN" altLang="en-US"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节   二次根式</a:t>
            </a:r>
          </a:p>
        </p:txBody>
      </p:sp>
      <p:sp>
        <p:nvSpPr>
          <p:cNvPr id="113" name="矩形 112"/>
          <p:cNvSpPr/>
          <p:nvPr/>
        </p:nvSpPr>
        <p:spPr>
          <a:xfrm>
            <a:off x="810160" y="2462976"/>
            <a:ext cx="5115762" cy="923330"/>
          </a:xfrm>
          <a:prstGeom prst="rect">
            <a:avLst/>
          </a:prstGeom>
          <a:noFill/>
        </p:spPr>
        <p:txBody>
          <a:bodyPr wrap="square" rtlCol="0">
            <a:spAutoFit/>
          </a:bodyPr>
          <a:lstStyle/>
          <a:p>
            <a:r>
              <a:rPr lang="zh-CN" altLang="en-US" sz="5400" dirty="0">
                <a:solidFill>
                  <a:schemeClr val="tx1">
                    <a:lumMod val="85000"/>
                    <a:lumOff val="15000"/>
                  </a:schemeClr>
                </a:solidFill>
                <a:latin typeface="思源黑体 CN Heavy" panose="020B0A00000000000000" pitchFamily="34" charset="-122"/>
                <a:ea typeface="思源黑体 CN Heavy" panose="020B0A00000000000000" pitchFamily="34" charset="-122"/>
              </a:rPr>
              <a:t>二次根式的加减</a:t>
            </a:r>
            <a:endParaRPr lang="en-US" altLang="zh-CN" sz="5400" dirty="0">
              <a:solidFill>
                <a:schemeClr val="tx1">
                  <a:lumMod val="85000"/>
                  <a:lumOff val="15000"/>
                </a:schemeClr>
              </a:solidFill>
              <a:latin typeface="思源黑体 CN Heavy" panose="020B0A00000000000000" pitchFamily="34" charset="-122"/>
              <a:ea typeface="思源黑体 CN Heavy" panose="020B0A00000000000000" pitchFamily="34" charset="-122"/>
            </a:endParaRPr>
          </a:p>
        </p:txBody>
      </p:sp>
      <p:cxnSp>
        <p:nvCxnSpPr>
          <p:cNvPr id="3" name="直接连接符 2"/>
          <p:cNvCxnSpPr/>
          <p:nvPr/>
        </p:nvCxnSpPr>
        <p:spPr>
          <a:xfrm>
            <a:off x="940786" y="4302664"/>
            <a:ext cx="473415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622738" y="3410767"/>
            <a:ext cx="2954655" cy="646331"/>
          </a:xfrm>
          <a:prstGeom prst="rect">
            <a:avLst/>
          </a:prstGeom>
        </p:spPr>
        <p:txBody>
          <a:bodyPr wrap="none">
            <a:spAutoFit/>
          </a:bodyPr>
          <a:lstStyle/>
          <a:p>
            <a:pPr lvl="0"/>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rPr>
              <a:t>（混合运算）</a:t>
            </a:r>
            <a:endParaRPr lang="en-US" altLang="zh-CN" sz="6600" dirty="0">
              <a:solidFill>
                <a:schemeClr val="tx1">
                  <a:lumMod val="85000"/>
                  <a:lumOff val="15000"/>
                </a:schemeClr>
              </a:solidFill>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anim calcmode="lin" valueType="num">
                                      <p:cBhvr>
                                        <p:cTn id="14" dur="500" fill="hold"/>
                                        <p:tgtEl>
                                          <p:spTgt spid="113"/>
                                        </p:tgtEl>
                                        <p:attrNameLst>
                                          <p:attrName>ppt_x</p:attrName>
                                        </p:attrNameLst>
                                      </p:cBhvr>
                                      <p:tavLst>
                                        <p:tav tm="0">
                                          <p:val>
                                            <p:strVal val="#ppt_x"/>
                                          </p:val>
                                        </p:tav>
                                        <p:tav tm="100000">
                                          <p:val>
                                            <p:strVal val="#ppt_x"/>
                                          </p:val>
                                        </p:tav>
                                      </p:tavLst>
                                    </p:anim>
                                    <p:anim calcmode="lin" valueType="num">
                                      <p:cBhvr>
                                        <p:cTn id="15" dur="5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anim calcmode="lin" valueType="num">
                                      <p:cBhvr>
                                        <p:cTn id="20" dur="500" fill="hold"/>
                                        <p:tgtEl>
                                          <p:spTgt spid="114"/>
                                        </p:tgtEl>
                                        <p:attrNameLst>
                                          <p:attrName>ppt_x</p:attrName>
                                        </p:attrNameLst>
                                      </p:cBhvr>
                                      <p:tavLst>
                                        <p:tav tm="0">
                                          <p:val>
                                            <p:strVal val="#ppt_x"/>
                                          </p:val>
                                        </p:tav>
                                        <p:tav tm="100000">
                                          <p:val>
                                            <p:strVal val="#ppt_x"/>
                                          </p:val>
                                        </p:tav>
                                      </p:tavLst>
                                    </p:anim>
                                    <p:anim calcmode="lin" valueType="num">
                                      <p:cBhvr>
                                        <p:cTn id="21" dur="500" fill="hold"/>
                                        <p:tgtEl>
                                          <p:spTgt spid="1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anim calcmode="lin" valueType="num">
                                      <p:cBhvr>
                                        <p:cTn id="26" dur="500" fill="hold"/>
                                        <p:tgtEl>
                                          <p:spTgt spid="111"/>
                                        </p:tgtEl>
                                        <p:attrNameLst>
                                          <p:attrName>ppt_x</p:attrName>
                                        </p:attrNameLst>
                                      </p:cBhvr>
                                      <p:tavLst>
                                        <p:tav tm="0">
                                          <p:val>
                                            <p:strVal val="#ppt_x"/>
                                          </p:val>
                                        </p:tav>
                                        <p:tav tm="100000">
                                          <p:val>
                                            <p:strVal val="#ppt_x"/>
                                          </p:val>
                                        </p:tav>
                                      </p:tavLst>
                                    </p:anim>
                                    <p:anim calcmode="lin" valueType="num">
                                      <p:cBhvr>
                                        <p:cTn id="27"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2" name="组合 11"/>
          <p:cNvGrpSpPr/>
          <p:nvPr/>
        </p:nvGrpSpPr>
        <p:grpSpPr>
          <a:xfrm>
            <a:off x="306714" y="217753"/>
            <a:ext cx="6621987" cy="1137512"/>
            <a:chOff x="611701" y="260323"/>
            <a:chExt cx="6621987" cy="1137512"/>
          </a:xfrm>
        </p:grpSpPr>
        <p:sp>
          <p:nvSpPr>
            <p:cNvPr id="16" name="文本框 15"/>
            <p:cNvSpPr txBox="1"/>
            <p:nvPr>
              <p:custDataLst>
                <p:tags r:id="rId1"/>
              </p:custDataLst>
            </p:nvPr>
          </p:nvSpPr>
          <p:spPr>
            <a:xfrm>
              <a:off x="2383884" y="563671"/>
              <a:ext cx="4849804"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练一练</a:t>
              </a:r>
            </a:p>
          </p:txBody>
        </p:sp>
        <p:grpSp>
          <p:nvGrpSpPr>
            <p:cNvPr id="17" name="组合 16"/>
            <p:cNvGrpSpPr/>
            <p:nvPr/>
          </p:nvGrpSpPr>
          <p:grpSpPr>
            <a:xfrm>
              <a:off x="611701" y="260323"/>
              <a:ext cx="1569406" cy="1137512"/>
              <a:chOff x="4821999" y="1601593"/>
              <a:chExt cx="1569406" cy="1137512"/>
            </a:xfrm>
          </p:grpSpPr>
          <p:sp>
            <p:nvSpPr>
              <p:cNvPr id="18" name="矩形: 圆角 17"/>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9"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02</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mc:AlternateContent xmlns:mc="http://schemas.openxmlformats.org/markup-compatibility/2006" xmlns:a14="http://schemas.microsoft.com/office/drawing/2010/main">
        <mc:Choice Requires="a14">
          <p:sp>
            <p:nvSpPr>
              <p:cNvPr id="9" name="矩形 8"/>
              <p:cNvSpPr/>
              <p:nvPr/>
            </p:nvSpPr>
            <p:spPr>
              <a:xfrm>
                <a:off x="1320015" y="1567458"/>
                <a:ext cx="9178394" cy="500202"/>
              </a:xfrm>
              <a:prstGeom prst="rect">
                <a:avLst/>
              </a:prstGeom>
            </p:spPr>
            <p:txBody>
              <a:bodyPr wrap="square">
                <a:spAutoFit/>
              </a:bodyPr>
              <a:lstStyle/>
              <a:p>
                <a:pPr defTabSz="685800"/>
                <a:r>
                  <a:rPr lang="zh-CN" altLang="en-US" sz="2400" dirty="0">
                    <a:solidFill>
                      <a:prstClr val="black"/>
                    </a:solidFill>
                    <a:latin typeface="思源黑体 CN Bold" panose="020B0800000000000000" pitchFamily="34" charset="-122"/>
                    <a:ea typeface="思源黑体 CN Bold" panose="020B0800000000000000" pitchFamily="34" charset="-122"/>
                  </a:rPr>
                  <a:t>已知</a:t>
                </a:r>
                <a:r>
                  <a:rPr lang="en-US" altLang="zh-CN" sz="2400" dirty="0">
                    <a:solidFill>
                      <a:prstClr val="black"/>
                    </a:solidFill>
                    <a:latin typeface="思源黑体 CN Bold" panose="020B0800000000000000" pitchFamily="34" charset="-122"/>
                    <a:ea typeface="思源黑体 CN Bold" panose="020B0800000000000000" pitchFamily="34" charset="-122"/>
                  </a:rPr>
                  <a:t>a=3+2</a:t>
                </a:r>
                <a14:m>
                  <m:oMath xmlns:m="http://schemas.openxmlformats.org/officeDocument/2006/math">
                    <m:rad>
                      <m:radPr>
                        <m:degHide m:val="on"/>
                        <m:ctrlPr>
                          <a:rPr lang="en-US" altLang="zh-CN" sz="2400" i="1" smtClean="0">
                            <a:solidFill>
                              <a:prstClr val="black"/>
                            </a:solidFill>
                            <a:latin typeface="Cambria Math" panose="02040503050406030204" pitchFamily="18" charset="0"/>
                          </a:rPr>
                        </m:ctrlPr>
                      </m:radPr>
                      <m:deg/>
                      <m:e>
                        <m:r>
                          <a:rPr lang="en-US" altLang="zh-CN" sz="2400" i="1" smtClean="0">
                            <a:solidFill>
                              <a:prstClr val="black"/>
                            </a:solidFill>
                            <a:latin typeface="Cambria Math" panose="02040503050406030204"/>
                          </a:rPr>
                          <m:t>5</m:t>
                        </m:r>
                      </m:e>
                    </m:rad>
                  </m:oMath>
                </a14:m>
                <a:r>
                  <a:rPr lang="zh-CN" altLang="en-US" sz="2400" dirty="0">
                    <a:solidFill>
                      <a:prstClr val="black"/>
                    </a:solidFill>
                    <a:latin typeface="思源黑体 CN Bold" panose="020B0800000000000000" pitchFamily="34" charset="-122"/>
                    <a:ea typeface="思源黑体 CN Bold" panose="020B0800000000000000" pitchFamily="34" charset="-122"/>
                  </a:rPr>
                  <a:t>，</a:t>
                </a:r>
                <a:r>
                  <a:rPr lang="en-US" altLang="zh-CN" sz="2400" dirty="0">
                    <a:solidFill>
                      <a:prstClr val="black"/>
                    </a:solidFill>
                    <a:latin typeface="思源黑体 CN Bold" panose="020B0800000000000000" pitchFamily="34" charset="-122"/>
                    <a:ea typeface="思源黑体 CN Bold" panose="020B0800000000000000" pitchFamily="34" charset="-122"/>
                  </a:rPr>
                  <a:t> b=3-2</a:t>
                </a:r>
                <a14:m>
                  <m:oMath xmlns:m="http://schemas.openxmlformats.org/officeDocument/2006/math">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a:rPr>
                          <m:t>5</m:t>
                        </m:r>
                      </m:e>
                    </m:rad>
                    <m:r>
                      <a:rPr lang="en-US" altLang="zh-CN" sz="2400" i="1">
                        <a:solidFill>
                          <a:prstClr val="black"/>
                        </a:solidFill>
                        <a:latin typeface="Cambria Math" panose="02040503050406030204"/>
                      </a:rPr>
                      <m:t> </m:t>
                    </m:r>
                  </m:oMath>
                </a14:m>
                <a:r>
                  <a:rPr lang="zh-CN" altLang="en-US" sz="2400" dirty="0">
                    <a:solidFill>
                      <a:prstClr val="black"/>
                    </a:solidFill>
                    <a:latin typeface="思源黑体 CN Bold" panose="020B0800000000000000" pitchFamily="34" charset="-122"/>
                    <a:ea typeface="思源黑体 CN Bold" panose="020B0800000000000000" pitchFamily="34" charset="-122"/>
                  </a:rPr>
                  <a:t>，求</a:t>
                </a:r>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i="1" smtClean="0">
                            <a:solidFill>
                              <a:prstClr val="black"/>
                            </a:solidFill>
                            <a:latin typeface="Cambria Math" panose="02040503050406030204"/>
                          </a:rPr>
                          <m:t>𝑎</m:t>
                        </m:r>
                      </m:e>
                      <m:sup>
                        <m:r>
                          <a:rPr lang="en-US" altLang="zh-CN" sz="2400" i="1" smtClean="0">
                            <a:solidFill>
                              <a:prstClr val="black"/>
                            </a:solidFill>
                            <a:latin typeface="Cambria Math" panose="02040503050406030204"/>
                          </a:rPr>
                          <m:t>2</m:t>
                        </m:r>
                      </m:sup>
                    </m:sSup>
                    <m:r>
                      <a:rPr lang="en-US" altLang="zh-CN" sz="2400" i="1" smtClean="0">
                        <a:solidFill>
                          <a:prstClr val="black"/>
                        </a:solidFill>
                        <a:latin typeface="Cambria Math" panose="02040503050406030204"/>
                      </a:rPr>
                      <m:t>𝑏</m:t>
                    </m:r>
                    <m:r>
                      <a:rPr lang="en-US" altLang="zh-CN" sz="2400" i="1" smtClean="0">
                        <a:solidFill>
                          <a:prstClr val="black"/>
                        </a:solidFill>
                        <a:latin typeface="Cambria Math" panose="02040503050406030204"/>
                      </a:rPr>
                      <m:t>−</m:t>
                    </m:r>
                    <m:r>
                      <a:rPr lang="en-US" altLang="zh-CN" sz="2400" i="1" smtClean="0">
                        <a:solidFill>
                          <a:prstClr val="black"/>
                        </a:solidFill>
                        <a:latin typeface="Cambria Math" panose="02040503050406030204"/>
                      </a:rPr>
                      <m:t>𝑎</m:t>
                    </m:r>
                    <m:sSup>
                      <m:sSupPr>
                        <m:ctrlPr>
                          <a:rPr lang="en-US" altLang="zh-CN" sz="2400" i="1" smtClean="0">
                            <a:solidFill>
                              <a:prstClr val="black"/>
                            </a:solidFill>
                            <a:latin typeface="Cambria Math" panose="02040503050406030204" pitchFamily="18" charset="0"/>
                          </a:rPr>
                        </m:ctrlPr>
                      </m:sSupPr>
                      <m:e>
                        <m:r>
                          <a:rPr lang="en-US" altLang="zh-CN" sz="2400" i="1" smtClean="0">
                            <a:solidFill>
                              <a:prstClr val="black"/>
                            </a:solidFill>
                            <a:latin typeface="Cambria Math" panose="02040503050406030204"/>
                          </a:rPr>
                          <m:t>𝑏</m:t>
                        </m:r>
                      </m:e>
                      <m:sup>
                        <m:r>
                          <a:rPr lang="en-US" altLang="zh-CN" sz="2400" i="1" smtClean="0">
                            <a:solidFill>
                              <a:prstClr val="black"/>
                            </a:solidFill>
                            <a:latin typeface="Cambria Math" panose="02040503050406030204"/>
                          </a:rPr>
                          <m:t>2</m:t>
                        </m:r>
                      </m:sup>
                    </m:sSup>
                  </m:oMath>
                </a14:m>
                <a:r>
                  <a:rPr lang="zh-CN" altLang="en-US" sz="2400" dirty="0">
                    <a:solidFill>
                      <a:prstClr val="black"/>
                    </a:solidFill>
                    <a:latin typeface="思源黑体 CN Bold" panose="020B0800000000000000" pitchFamily="34" charset="-122"/>
                    <a:ea typeface="思源黑体 CN Bold" panose="020B0800000000000000" pitchFamily="34" charset="-122"/>
                  </a:rPr>
                  <a:t>的值 </a:t>
                </a:r>
                <a:r>
                  <a:rPr lang="en-US" altLang="zh-CN" sz="2400" dirty="0">
                    <a:solidFill>
                      <a:prstClr val="black"/>
                    </a:solidFill>
                    <a:latin typeface="思源黑体 CN Bold" panose="020B0800000000000000" pitchFamily="34" charset="-122"/>
                    <a:ea typeface="思源黑体 CN Bold" panose="020B0800000000000000" pitchFamily="34" charset="-122"/>
                  </a:rPr>
                  <a:t>.</a:t>
                </a:r>
                <a:endParaRPr lang="zh-CN" altLang="en-US" sz="24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1320015" y="1567458"/>
                <a:ext cx="9178394" cy="500202"/>
              </a:xfrm>
              <a:prstGeom prst="rect">
                <a:avLst/>
              </a:prstGeom>
              <a:blipFill rotWithShape="1">
                <a:blip r:embed="rId5"/>
                <a:stretch>
                  <a:fillRect l="-5" t="-56" r="6" b="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252779" y="2749847"/>
                <a:ext cx="6837240" cy="3173369"/>
              </a:xfrm>
              <a:prstGeom prst="rect">
                <a:avLst/>
              </a:prstGeom>
            </p:spPr>
            <p:txBody>
              <a:bodyPr wrap="square">
                <a:spAutoFit/>
              </a:bodyPr>
              <a:lstStyle/>
              <a:p>
                <a:pPr defTabSz="685800">
                  <a:lnSpc>
                    <a:spcPct val="150000"/>
                  </a:lnSpc>
                </a:pPr>
                <a14:m>
                  <m:oMath xmlns:m="http://schemas.openxmlformats.org/officeDocument/2006/math">
                    <m:sSup>
                      <m:sSupPr>
                        <m:ctrlPr>
                          <a:rPr lang="en-US" altLang="zh-CN" sz="2400" i="1" smtClean="0">
                            <a:solidFill>
                              <a:srgbClr val="FF0000"/>
                            </a:solidFill>
                            <a:latin typeface="Cambria Math" panose="02040503050406030204" pitchFamily="18" charset="0"/>
                          </a:rPr>
                        </m:ctrlPr>
                      </m:sSupPr>
                      <m:e>
                        <m:r>
                          <a:rPr lang="en-US" altLang="zh-CN" sz="2400" smtClean="0">
                            <a:solidFill>
                              <a:srgbClr val="FF0000"/>
                            </a:solidFill>
                            <a:latin typeface="Cambria Math" panose="02040503050406030204" pitchFamily="18" charset="0"/>
                          </a:rPr>
                          <m:t> </m:t>
                        </m:r>
                        <m:r>
                          <a:rPr lang="zh-CN" altLang="en-US" sz="2400" i="1" smtClean="0">
                            <a:solidFill>
                              <a:srgbClr val="FF0000"/>
                            </a:solidFill>
                            <a:latin typeface="Cambria Math" panose="02040503050406030204" pitchFamily="18" charset="0"/>
                          </a:rPr>
                          <m:t>解：</m:t>
                        </m:r>
                        <m:r>
                          <m:rPr>
                            <m:sty m:val="p"/>
                          </m:rPr>
                          <a:rPr lang="en-US" altLang="zh-CN" sz="2400">
                            <a:solidFill>
                              <a:srgbClr val="FF0000"/>
                            </a:solidFill>
                            <a:latin typeface="Cambria Math" panose="02040503050406030204"/>
                          </a:rPr>
                          <m:t>a</m:t>
                        </m:r>
                      </m:e>
                      <m:sup>
                        <m:r>
                          <a:rPr lang="en-US" altLang="zh-CN" sz="2400">
                            <a:solidFill>
                              <a:srgbClr val="FF0000"/>
                            </a:solidFill>
                            <a:latin typeface="Cambria Math" panose="02040503050406030204"/>
                          </a:rPr>
                          <m:t>2</m:t>
                        </m:r>
                      </m:sup>
                    </m:sSup>
                    <m:r>
                      <m:rPr>
                        <m:sty m:val="p"/>
                      </m:rPr>
                      <a:rPr lang="en-US" altLang="zh-CN" sz="2400">
                        <a:solidFill>
                          <a:srgbClr val="FF0000"/>
                        </a:solidFill>
                        <a:latin typeface="Cambria Math" panose="02040503050406030204"/>
                      </a:rPr>
                      <m:t>b</m:t>
                    </m:r>
                    <m:r>
                      <a:rPr lang="en-US" altLang="zh-CN" sz="2400">
                        <a:solidFill>
                          <a:srgbClr val="FF0000"/>
                        </a:solidFill>
                        <a:latin typeface="Cambria Math" panose="02040503050406030204"/>
                      </a:rPr>
                      <m:t>−</m:t>
                    </m:r>
                    <m:r>
                      <m:rPr>
                        <m:sty m:val="p"/>
                      </m:rPr>
                      <a:rPr lang="en-US" altLang="zh-CN" sz="2400">
                        <a:solidFill>
                          <a:srgbClr val="FF0000"/>
                        </a:solidFill>
                        <a:latin typeface="Cambria Math" panose="02040503050406030204"/>
                      </a:rPr>
                      <m:t>a</m:t>
                    </m:r>
                    <m:sSup>
                      <m:sSupPr>
                        <m:ctrlPr>
                          <a:rPr lang="en-US" altLang="zh-CN" sz="2400" i="1">
                            <a:solidFill>
                              <a:srgbClr val="FF0000"/>
                            </a:solidFill>
                            <a:latin typeface="Cambria Math" panose="02040503050406030204" pitchFamily="18" charset="0"/>
                          </a:rPr>
                        </m:ctrlPr>
                      </m:sSupPr>
                      <m:e>
                        <m:r>
                          <m:rPr>
                            <m:sty m:val="p"/>
                          </m:rPr>
                          <a:rPr lang="en-US" altLang="zh-CN" sz="2400">
                            <a:solidFill>
                              <a:srgbClr val="FF0000"/>
                            </a:solidFill>
                            <a:latin typeface="Cambria Math" panose="02040503050406030204"/>
                          </a:rPr>
                          <m:t>b</m:t>
                        </m:r>
                      </m:e>
                      <m:sup>
                        <m:r>
                          <a:rPr lang="en-US" altLang="zh-CN" sz="2400">
                            <a:solidFill>
                              <a:srgbClr val="FF0000"/>
                            </a:solidFill>
                            <a:latin typeface="Cambria Math" panose="02040503050406030204"/>
                          </a:rPr>
                          <m:t>2</m:t>
                        </m:r>
                      </m:sup>
                    </m:sSup>
                  </m:oMath>
                </a14:m>
                <a:r>
                  <a:rPr lang="en-US" altLang="zh-CN" sz="24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
                      <a:rPr lang="zh-CN" altLang="en-US" sz="2400" i="1" dirty="0" smtClean="0">
                        <a:solidFill>
                          <a:srgbClr val="FF0000"/>
                        </a:solidFill>
                        <a:latin typeface="Cambria Math" panose="02040503050406030204" pitchFamily="18" charset="0"/>
                      </a:rPr>
                      <m:t>𝑎𝑏</m:t>
                    </m:r>
                    <m:d>
                      <m:dPr>
                        <m:ctrlPr>
                          <a:rPr lang="zh-CN" altLang="en-US" sz="2400" i="1" dirty="0">
                            <a:solidFill>
                              <a:srgbClr val="FF0000"/>
                            </a:solidFill>
                            <a:latin typeface="Cambria Math" panose="02040503050406030204" pitchFamily="18" charset="0"/>
                          </a:rPr>
                        </m:ctrlPr>
                      </m:dPr>
                      <m:e>
                        <m:r>
                          <a:rPr lang="zh-CN" altLang="en-US" sz="2400" i="1" dirty="0">
                            <a:solidFill>
                              <a:srgbClr val="FF0000"/>
                            </a:solidFill>
                            <a:latin typeface="Cambria Math" panose="02040503050406030204" pitchFamily="18" charset="0"/>
                          </a:rPr>
                          <m:t>𝑎</m:t>
                        </m:r>
                        <m:r>
                          <a:rPr lang="zh-CN" altLang="en-US" sz="2400" dirty="0">
                            <a:solidFill>
                              <a:srgbClr val="FF0000"/>
                            </a:solidFill>
                            <a:latin typeface="Cambria Math" panose="02040503050406030204" pitchFamily="18" charset="0"/>
                          </a:rPr>
                          <m:t>−</m:t>
                        </m:r>
                        <m:r>
                          <a:rPr lang="zh-CN" altLang="en-US" sz="2400" i="1" dirty="0">
                            <a:solidFill>
                              <a:srgbClr val="FF0000"/>
                            </a:solidFill>
                            <a:latin typeface="Cambria Math" panose="02040503050406030204" pitchFamily="18" charset="0"/>
                          </a:rPr>
                          <m:t>𝑏</m:t>
                        </m:r>
                      </m:e>
                    </m:d>
                  </m:oMath>
                </a14:m>
                <a:endParaRPr lang="en-US" altLang="zh-CN" sz="24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zh-CN" altLang="en-US" sz="2400" dirty="0">
                    <a:solidFill>
                      <a:srgbClr val="FF0000"/>
                    </a:solidFill>
                    <a:latin typeface="思源黑体 CN Bold" panose="020B0800000000000000" pitchFamily="34" charset="-122"/>
                    <a:ea typeface="思源黑体 CN Bold" panose="020B0800000000000000" pitchFamily="34" charset="-122"/>
                  </a:rPr>
                  <a:t>          将</a:t>
                </a:r>
                <a:r>
                  <a:rPr lang="en-US" altLang="zh-CN" sz="2400" dirty="0">
                    <a:solidFill>
                      <a:srgbClr val="FF0000"/>
                    </a:solidFill>
                    <a:latin typeface="思源黑体 CN Bold" panose="020B0800000000000000" pitchFamily="34" charset="-122"/>
                    <a:ea typeface="思源黑体 CN Bold" panose="020B0800000000000000" pitchFamily="34" charset="-122"/>
                  </a:rPr>
                  <a:t>a=3+2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zh-CN" altLang="en-US" sz="2400" dirty="0">
                    <a:solidFill>
                      <a:srgbClr val="FF0000"/>
                    </a:solidFill>
                    <a:latin typeface="思源黑体 CN Bold" panose="020B0800000000000000" pitchFamily="34" charset="-122"/>
                    <a:ea typeface="思源黑体 CN Bold" panose="020B0800000000000000" pitchFamily="34" charset="-122"/>
                  </a:rPr>
                  <a:t>，</a:t>
                </a:r>
                <a:r>
                  <a:rPr lang="en-US" altLang="zh-CN" sz="2400" dirty="0">
                    <a:solidFill>
                      <a:srgbClr val="FF0000"/>
                    </a:solidFill>
                    <a:latin typeface="思源黑体 CN Bold" panose="020B0800000000000000" pitchFamily="34" charset="-122"/>
                    <a:ea typeface="思源黑体 CN Bold" panose="020B0800000000000000" pitchFamily="34" charset="-122"/>
                  </a:rPr>
                  <a:t> b=3-2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zh-CN" altLang="en-US" sz="2400" dirty="0">
                    <a:solidFill>
                      <a:srgbClr val="FF0000"/>
                    </a:solidFill>
                    <a:latin typeface="思源黑体 CN Bold" panose="020B0800000000000000" pitchFamily="34" charset="-122"/>
                    <a:ea typeface="思源黑体 CN Bold" panose="020B0800000000000000" pitchFamily="34" charset="-122"/>
                  </a:rPr>
                  <a:t>代入，得</a:t>
                </a:r>
                <a:endParaRPr lang="en-US" altLang="zh-CN" sz="24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400" i="1" dirty="0" smtClean="0">
                        <a:solidFill>
                          <a:srgbClr val="FF0000"/>
                        </a:solidFill>
                        <a:latin typeface="Cambria Math" panose="02040503050406030204" pitchFamily="18" charset="0"/>
                      </a:rPr>
                      <m:t>          </m:t>
                    </m:r>
                    <m:r>
                      <a:rPr lang="zh-CN" altLang="en-US" sz="2400" i="1" dirty="0">
                        <a:solidFill>
                          <a:srgbClr val="FF0000"/>
                        </a:solidFill>
                        <a:latin typeface="Cambria Math" panose="02040503050406030204" pitchFamily="18" charset="0"/>
                      </a:rPr>
                      <m:t>𝑎𝑏</m:t>
                    </m:r>
                    <m:d>
                      <m:dPr>
                        <m:ctrlPr>
                          <a:rPr lang="zh-CN" altLang="en-US" sz="2400" i="1" dirty="0">
                            <a:solidFill>
                              <a:srgbClr val="FF0000"/>
                            </a:solidFill>
                            <a:latin typeface="Cambria Math" panose="02040503050406030204" pitchFamily="18" charset="0"/>
                          </a:rPr>
                        </m:ctrlPr>
                      </m:dPr>
                      <m:e>
                        <m:r>
                          <a:rPr lang="zh-CN" altLang="en-US" sz="2400" i="1" dirty="0">
                            <a:solidFill>
                              <a:srgbClr val="FF0000"/>
                            </a:solidFill>
                            <a:latin typeface="Cambria Math" panose="02040503050406030204" pitchFamily="18" charset="0"/>
                          </a:rPr>
                          <m:t>𝑎</m:t>
                        </m:r>
                        <m:r>
                          <a:rPr lang="zh-CN" altLang="en-US" sz="2400" dirty="0">
                            <a:solidFill>
                              <a:srgbClr val="FF0000"/>
                            </a:solidFill>
                            <a:latin typeface="Cambria Math" panose="02040503050406030204" pitchFamily="18" charset="0"/>
                          </a:rPr>
                          <m:t>−</m:t>
                        </m:r>
                        <m:r>
                          <a:rPr lang="zh-CN" altLang="en-US" sz="2400" i="1" dirty="0">
                            <a:solidFill>
                              <a:srgbClr val="FF0000"/>
                            </a:solidFill>
                            <a:latin typeface="Cambria Math" panose="02040503050406030204" pitchFamily="18" charset="0"/>
                          </a:rPr>
                          <m:t>𝑏</m:t>
                        </m:r>
                      </m:e>
                    </m:d>
                  </m:oMath>
                </a14:m>
                <a:r>
                  <a:rPr lang="en-US" altLang="zh-CN" sz="2400" dirty="0">
                    <a:solidFill>
                      <a:srgbClr val="FF0000"/>
                    </a:solidFill>
                    <a:latin typeface="思源黑体 CN Bold" panose="020B0800000000000000" pitchFamily="34" charset="-122"/>
                    <a:ea typeface="思源黑体 CN Bold" panose="020B0800000000000000" pitchFamily="34" charset="-122"/>
                  </a:rPr>
                  <a:t>=(3+2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)(3-2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)(3+2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- 3+2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a:t>
                </a:r>
              </a:p>
              <a:p>
                <a:pPr defTabSz="685800">
                  <a:lnSpc>
                    <a:spcPct val="150000"/>
                  </a:lnSpc>
                </a:pPr>
                <a:r>
                  <a:rPr lang="en-US" altLang="zh-CN" sz="24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sSup>
                      <m:sSupPr>
                        <m:ctrlPr>
                          <a:rPr lang="en-US" altLang="zh-CN" sz="2400" i="1" dirty="0">
                            <a:solidFill>
                              <a:srgbClr val="FF0000"/>
                            </a:solidFill>
                            <a:latin typeface="Cambria Math" panose="02040503050406030204" pitchFamily="18" charset="0"/>
                          </a:rPr>
                        </m:ctrlPr>
                      </m:sSupPr>
                      <m:e>
                        <m:r>
                          <a:rPr lang="en-US" altLang="zh-CN" sz="2400" i="1" dirty="0" smtClean="0">
                            <a:solidFill>
                              <a:srgbClr val="FF0000"/>
                            </a:solidFill>
                            <a:latin typeface="Cambria Math" panose="02040503050406030204" pitchFamily="18" charset="0"/>
                          </a:rPr>
                          <m:t>[</m:t>
                        </m:r>
                        <m:d>
                          <m:dPr>
                            <m:ctrlPr>
                              <a:rPr lang="en-US" altLang="zh-CN" sz="2400" i="1" dirty="0">
                                <a:solidFill>
                                  <a:srgbClr val="FF0000"/>
                                </a:solidFill>
                                <a:latin typeface="Cambria Math" panose="02040503050406030204" pitchFamily="18" charset="0"/>
                              </a:rPr>
                            </m:ctrlPr>
                          </m:dPr>
                          <m:e>
                            <m:r>
                              <m:rPr>
                                <m:nor/>
                              </m:rPr>
                              <a:rPr lang="en-US" altLang="zh-CN" sz="2400" dirty="0">
                                <a:solidFill>
                                  <a:srgbClr val="FF0000"/>
                                </a:solidFill>
                                <a:latin typeface="思源黑体 CN Bold" panose="020B0800000000000000" pitchFamily="34" charset="-122"/>
                                <a:ea typeface="思源黑体 CN Bold" panose="020B0800000000000000" pitchFamily="34" charset="-122"/>
                              </a:rPr>
                              <m:t>3</m:t>
                            </m:r>
                          </m:e>
                        </m:d>
                      </m:e>
                      <m:sup>
                        <m:r>
                          <a:rPr lang="en-US" altLang="zh-CN" sz="2400" dirty="0">
                            <a:solidFill>
                              <a:srgbClr val="FF0000"/>
                            </a:solidFill>
                            <a:latin typeface="Cambria Math" panose="02040503050406030204" pitchFamily="18" charset="0"/>
                          </a:rPr>
                          <m:t>2</m:t>
                        </m:r>
                      </m:sup>
                    </m:sSup>
                    <m:r>
                      <a:rPr lang="en-US" altLang="zh-CN" sz="2400" dirty="0">
                        <a:solidFill>
                          <a:srgbClr val="FF0000"/>
                        </a:solidFill>
                        <a:latin typeface="Cambria Math" panose="02040503050406030204" pitchFamily="18" charset="0"/>
                      </a:rPr>
                      <m:t>−</m:t>
                    </m:r>
                    <m:sSup>
                      <m:sSupPr>
                        <m:ctrlPr>
                          <a:rPr lang="en-US" altLang="zh-CN" sz="2400" i="1" dirty="0">
                            <a:solidFill>
                              <a:srgbClr val="FF0000"/>
                            </a:solidFill>
                            <a:latin typeface="Cambria Math" panose="02040503050406030204" pitchFamily="18" charset="0"/>
                          </a:rPr>
                        </m:ctrlPr>
                      </m:sSupPr>
                      <m:e>
                        <m:d>
                          <m:dPr>
                            <m:ctrlPr>
                              <a:rPr lang="en-US" altLang="zh-CN" sz="2400" i="1" dirty="0">
                                <a:solidFill>
                                  <a:srgbClr val="FF0000"/>
                                </a:solidFill>
                                <a:latin typeface="Cambria Math" panose="02040503050406030204" pitchFamily="18" charset="0"/>
                              </a:rPr>
                            </m:ctrlPr>
                          </m:dPr>
                          <m:e>
                            <m:r>
                              <m:rPr>
                                <m:nor/>
                              </m:rPr>
                              <a:rPr lang="en-US" altLang="zh-CN" sz="2400" dirty="0">
                                <a:solidFill>
                                  <a:srgbClr val="FF0000"/>
                                </a:solidFill>
                                <a:latin typeface="思源黑体 CN Bold" panose="020B0800000000000000" pitchFamily="34" charset="-122"/>
                                <a:ea typeface="思源黑体 CN Bold" panose="020B0800000000000000" pitchFamily="34" charset="-122"/>
                              </a:rPr>
                              <m:t>2</m:t>
                            </m:r>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e>
                        </m:d>
                      </m:e>
                      <m:sup>
                        <m:r>
                          <a:rPr lang="en-US" altLang="zh-CN" sz="2400" dirty="0">
                            <a:solidFill>
                              <a:srgbClr val="FF0000"/>
                            </a:solidFill>
                            <a:latin typeface="Cambria Math" panose="02040503050406030204" pitchFamily="18" charset="0"/>
                          </a:rPr>
                          <m:t>2</m:t>
                        </m:r>
                      </m:sup>
                    </m:sSup>
                  </m:oMath>
                </a14:m>
                <a:r>
                  <a:rPr lang="en-US" altLang="zh-CN" sz="2400" dirty="0">
                    <a:solidFill>
                      <a:srgbClr val="FF0000"/>
                    </a:solidFill>
                    <a:latin typeface="思源黑体 CN Bold" panose="020B0800000000000000" pitchFamily="34" charset="-122"/>
                    <a:ea typeface="思源黑体 CN Bold" panose="020B0800000000000000" pitchFamily="34" charset="-122"/>
                  </a:rPr>
                  <a:t> ](4</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a:t>
                </a:r>
              </a:p>
              <a:p>
                <a:pPr defTabSz="685800">
                  <a:lnSpc>
                    <a:spcPct val="150000"/>
                  </a:lnSpc>
                </a:pPr>
                <a:r>
                  <a:rPr lang="en-US" altLang="zh-CN" sz="2400" dirty="0">
                    <a:solidFill>
                      <a:srgbClr val="FF0000"/>
                    </a:solidFill>
                    <a:latin typeface="思源黑体 CN Bold" panose="020B0800000000000000" pitchFamily="34" charset="-122"/>
                    <a:ea typeface="思源黑体 CN Bold" panose="020B0800000000000000" pitchFamily="34" charset="-122"/>
                  </a:rPr>
                  <a:t>                              =-44</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a:rPr>
                          <m:t>5</m:t>
                        </m:r>
                      </m:e>
                    </m:rad>
                  </m:oMath>
                </a14:m>
                <a:endParaRPr lang="zh-CN" altLang="en-US" sz="2400" dirty="0">
                  <a:solidFill>
                    <a:srgbClr val="FF0000"/>
                  </a:solidFill>
                  <a:latin typeface="思源黑体 CN Bold" panose="020B0800000000000000" pitchFamily="34" charset="-122"/>
                  <a:ea typeface="思源黑体 CN Bold" panose="020B0800000000000000" pitchFamily="34"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1252779" y="2749847"/>
                <a:ext cx="6837240" cy="3173369"/>
              </a:xfrm>
              <a:prstGeom prst="rect">
                <a:avLst/>
              </a:prstGeom>
              <a:blipFill rotWithShape="1">
                <a:blip r:embed="rId6"/>
                <a:stretch>
                  <a:fillRect l="-8" t="-9" r="2" b="-1463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2" name="组合 11"/>
          <p:cNvGrpSpPr/>
          <p:nvPr/>
        </p:nvGrpSpPr>
        <p:grpSpPr>
          <a:xfrm>
            <a:off x="306714" y="217753"/>
            <a:ext cx="6621987" cy="1137512"/>
            <a:chOff x="611701" y="260323"/>
            <a:chExt cx="6621987" cy="1137512"/>
          </a:xfrm>
        </p:grpSpPr>
        <p:sp>
          <p:nvSpPr>
            <p:cNvPr id="16" name="文本框 15"/>
            <p:cNvSpPr txBox="1"/>
            <p:nvPr>
              <p:custDataLst>
                <p:tags r:id="rId1"/>
              </p:custDataLst>
            </p:nvPr>
          </p:nvSpPr>
          <p:spPr>
            <a:xfrm>
              <a:off x="2383884" y="563671"/>
              <a:ext cx="4849804"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练一练</a:t>
              </a:r>
            </a:p>
          </p:txBody>
        </p:sp>
        <p:grpSp>
          <p:nvGrpSpPr>
            <p:cNvPr id="17" name="组合 16"/>
            <p:cNvGrpSpPr/>
            <p:nvPr/>
          </p:nvGrpSpPr>
          <p:grpSpPr>
            <a:xfrm>
              <a:off x="611701" y="260323"/>
              <a:ext cx="1569406" cy="1137512"/>
              <a:chOff x="4821999" y="1601593"/>
              <a:chExt cx="1569406" cy="1137512"/>
            </a:xfrm>
          </p:grpSpPr>
          <p:sp>
            <p:nvSpPr>
              <p:cNvPr id="18" name="矩形: 圆角 17"/>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9"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02</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mc:AlternateContent xmlns:mc="http://schemas.openxmlformats.org/markup-compatibility/2006" xmlns:a14="http://schemas.microsoft.com/office/drawing/2010/main">
        <mc:Choice Requires="a14">
          <p:sp>
            <p:nvSpPr>
              <p:cNvPr id="9" name="矩形 8"/>
              <p:cNvSpPr/>
              <p:nvPr/>
            </p:nvSpPr>
            <p:spPr>
              <a:xfrm>
                <a:off x="1252779" y="1686219"/>
                <a:ext cx="5101268" cy="586764"/>
              </a:xfrm>
              <a:prstGeom prst="rect">
                <a:avLst/>
              </a:prstGeom>
            </p:spPr>
            <p:txBody>
              <a:bodyPr wrap="none">
                <a:spAutoFit/>
              </a:bodyPr>
              <a:lstStyle/>
              <a:p>
                <a:pPr defTabSz="685800" fontAlgn="ctr"/>
                <a:r>
                  <a:rPr lang="en-US" altLang="zh-CN" sz="2000" b="1" kern="100" dirty="0">
                    <a:solidFill>
                      <a:prstClr val="black"/>
                    </a:solidFill>
                    <a:latin typeface="思源黑体 CN Bold" panose="020B0800000000000000" pitchFamily="34" charset="-122"/>
                    <a:ea typeface="思源黑体 CN Bold" panose="020B0800000000000000" pitchFamily="34" charset="-122"/>
                  </a:rPr>
                  <a:t>1</a:t>
                </a:r>
                <a:r>
                  <a:rPr lang="zh-CN" altLang="zh-CN" sz="2000" b="1" kern="100" dirty="0">
                    <a:solidFill>
                      <a:prstClr val="black"/>
                    </a:solidFill>
                    <a:latin typeface="思源黑体 CN Bold" panose="020B0800000000000000" pitchFamily="34" charset="-122"/>
                    <a:ea typeface="思源黑体 CN Bold" panose="020B0800000000000000" pitchFamily="34" charset="-122"/>
                  </a:rPr>
                  <a:t>．已知</a:t>
                </a:r>
                <a14:m>
                  <m:oMath xmlns:m="http://schemas.openxmlformats.org/officeDocument/2006/math">
                    <m:r>
                      <a:rPr lang="en-US" altLang="zh-CN" sz="2000" b="1" i="1" kern="100">
                        <a:solidFill>
                          <a:prstClr val="black"/>
                        </a:solidFill>
                        <a:latin typeface="Cambria Math" panose="02040503050406030204" pitchFamily="18" charset="0"/>
                      </a:rPr>
                      <m:t>𝒙</m:t>
                    </m:r>
                    <m:r>
                      <a:rPr lang="en-US" altLang="zh-CN" sz="2000" b="1" i="1" kern="100">
                        <a:solidFill>
                          <a:prstClr val="black"/>
                        </a:solidFill>
                        <a:latin typeface="Cambria Math" panose="02040503050406030204" pitchFamily="18" charset="0"/>
                      </a:rPr>
                      <m:t>=</m:t>
                    </m:r>
                    <m:f>
                      <m:fPr>
                        <m:ctrlPr>
                          <a:rPr lang="zh-CN" altLang="zh-CN" sz="2000" b="1" i="1" kern="100">
                            <a:solidFill>
                              <a:prstClr val="black"/>
                            </a:solidFill>
                            <a:latin typeface="Cambria Math" panose="02040503050406030204" pitchFamily="18" charset="0"/>
                            <a:ea typeface="Cambria Math" panose="02040503050406030204" pitchFamily="18" charset="0"/>
                          </a:rPr>
                        </m:ctrlPr>
                      </m:fPr>
                      <m:num>
                        <m:rad>
                          <m:radPr>
                            <m:degHide m:val="on"/>
                            <m:ctrlPr>
                              <a:rPr lang="zh-CN" altLang="zh-CN" sz="2000" b="1" i="1" kern="100">
                                <a:solidFill>
                                  <a:prstClr val="black"/>
                                </a:solidFill>
                                <a:latin typeface="Cambria Math" panose="02040503050406030204" pitchFamily="18" charset="0"/>
                                <a:ea typeface="Cambria Math" panose="02040503050406030204" pitchFamily="18" charset="0"/>
                              </a:rPr>
                            </m:ctrlPr>
                          </m:radPr>
                          <m:deg/>
                          <m:e>
                            <m:r>
                              <a:rPr lang="en-US" altLang="zh-CN" sz="2000" b="1" i="1" kern="100">
                                <a:solidFill>
                                  <a:prstClr val="black"/>
                                </a:solidFill>
                                <a:latin typeface="Cambria Math" panose="02040503050406030204" pitchFamily="18" charset="0"/>
                              </a:rPr>
                              <m:t>𝟑</m:t>
                            </m:r>
                          </m:e>
                        </m:rad>
                        <m:r>
                          <a:rPr lang="en-US" altLang="zh-CN" sz="2000" b="1" i="1" kern="100">
                            <a:solidFill>
                              <a:prstClr val="black"/>
                            </a:solidFill>
                            <a:latin typeface="Cambria Math" panose="02040503050406030204" pitchFamily="18" charset="0"/>
                          </a:rPr>
                          <m:t>−</m:t>
                        </m:r>
                        <m:rad>
                          <m:radPr>
                            <m:degHide m:val="on"/>
                            <m:ctrlPr>
                              <a:rPr lang="zh-CN" altLang="zh-CN" sz="2000" b="1" i="1" kern="100">
                                <a:solidFill>
                                  <a:prstClr val="black"/>
                                </a:solidFill>
                                <a:latin typeface="Cambria Math" panose="02040503050406030204" pitchFamily="18" charset="0"/>
                                <a:ea typeface="Cambria Math" panose="02040503050406030204" pitchFamily="18" charset="0"/>
                              </a:rPr>
                            </m:ctrlPr>
                          </m:radPr>
                          <m:deg/>
                          <m:e>
                            <m:r>
                              <a:rPr lang="en-US" altLang="zh-CN" sz="2000" b="1" i="1" kern="100">
                                <a:solidFill>
                                  <a:prstClr val="black"/>
                                </a:solidFill>
                                <a:latin typeface="Cambria Math" panose="02040503050406030204" pitchFamily="18" charset="0"/>
                              </a:rPr>
                              <m:t>𝟐</m:t>
                            </m:r>
                          </m:e>
                        </m:rad>
                      </m:num>
                      <m:den>
                        <m:r>
                          <a:rPr lang="en-US" altLang="zh-CN" sz="2000" b="1" i="1" kern="100">
                            <a:solidFill>
                              <a:prstClr val="black"/>
                            </a:solidFill>
                            <a:latin typeface="Cambria Math" panose="02040503050406030204" pitchFamily="18" charset="0"/>
                          </a:rPr>
                          <m:t>𝟐</m:t>
                        </m:r>
                      </m:den>
                    </m:f>
                    <m:r>
                      <a:rPr lang="en-US" altLang="zh-CN" sz="2000" b="1" i="1" kern="100">
                        <a:solidFill>
                          <a:prstClr val="black"/>
                        </a:solidFill>
                        <a:latin typeface="Cambria Math" panose="02040503050406030204" pitchFamily="18" charset="0"/>
                      </a:rPr>
                      <m:t>,</m:t>
                    </m:r>
                    <m:r>
                      <a:rPr lang="en-US" altLang="zh-CN" sz="2000" b="1" i="1" kern="100">
                        <a:solidFill>
                          <a:prstClr val="black"/>
                        </a:solidFill>
                        <a:latin typeface="Cambria Math" panose="02040503050406030204" pitchFamily="18" charset="0"/>
                      </a:rPr>
                      <m:t>𝒚</m:t>
                    </m:r>
                    <m:r>
                      <a:rPr lang="en-US" altLang="zh-CN" sz="2000" b="1" i="1" kern="100">
                        <a:solidFill>
                          <a:prstClr val="black"/>
                        </a:solidFill>
                        <a:latin typeface="Cambria Math" panose="02040503050406030204" pitchFamily="18" charset="0"/>
                      </a:rPr>
                      <m:t>=</m:t>
                    </m:r>
                    <m:f>
                      <m:fPr>
                        <m:ctrlPr>
                          <a:rPr lang="zh-CN" altLang="zh-CN" sz="2000" b="1" i="1" kern="100">
                            <a:solidFill>
                              <a:prstClr val="black"/>
                            </a:solidFill>
                            <a:latin typeface="Cambria Math" panose="02040503050406030204" pitchFamily="18" charset="0"/>
                            <a:ea typeface="Cambria Math" panose="02040503050406030204" pitchFamily="18" charset="0"/>
                          </a:rPr>
                        </m:ctrlPr>
                      </m:fPr>
                      <m:num>
                        <m:rad>
                          <m:radPr>
                            <m:degHide m:val="on"/>
                            <m:ctrlPr>
                              <a:rPr lang="zh-CN" altLang="zh-CN" sz="2000" b="1" i="1" kern="100">
                                <a:solidFill>
                                  <a:prstClr val="black"/>
                                </a:solidFill>
                                <a:latin typeface="Cambria Math" panose="02040503050406030204" pitchFamily="18" charset="0"/>
                                <a:ea typeface="Cambria Math" panose="02040503050406030204" pitchFamily="18" charset="0"/>
                              </a:rPr>
                            </m:ctrlPr>
                          </m:radPr>
                          <m:deg/>
                          <m:e>
                            <m:r>
                              <a:rPr lang="en-US" altLang="zh-CN" sz="2000" b="1" i="1" kern="100">
                                <a:solidFill>
                                  <a:prstClr val="black"/>
                                </a:solidFill>
                                <a:latin typeface="Cambria Math" panose="02040503050406030204" pitchFamily="18" charset="0"/>
                              </a:rPr>
                              <m:t>𝟑</m:t>
                            </m:r>
                          </m:e>
                        </m:rad>
                        <m:r>
                          <a:rPr lang="en-US" altLang="zh-CN" sz="2000" b="1" i="1" kern="100">
                            <a:solidFill>
                              <a:prstClr val="black"/>
                            </a:solidFill>
                            <a:latin typeface="Cambria Math" panose="02040503050406030204" pitchFamily="18" charset="0"/>
                          </a:rPr>
                          <m:t>+</m:t>
                        </m:r>
                        <m:rad>
                          <m:radPr>
                            <m:degHide m:val="on"/>
                            <m:ctrlPr>
                              <a:rPr lang="zh-CN" altLang="zh-CN" sz="2000" b="1" i="1" kern="100">
                                <a:solidFill>
                                  <a:prstClr val="black"/>
                                </a:solidFill>
                                <a:latin typeface="Cambria Math" panose="02040503050406030204" pitchFamily="18" charset="0"/>
                                <a:ea typeface="Cambria Math" panose="02040503050406030204" pitchFamily="18" charset="0"/>
                              </a:rPr>
                            </m:ctrlPr>
                          </m:radPr>
                          <m:deg/>
                          <m:e>
                            <m:r>
                              <a:rPr lang="en-US" altLang="zh-CN" sz="2000" b="1" i="1" kern="100">
                                <a:solidFill>
                                  <a:prstClr val="black"/>
                                </a:solidFill>
                                <a:latin typeface="Cambria Math" panose="02040503050406030204" pitchFamily="18" charset="0"/>
                              </a:rPr>
                              <m:t>𝟐</m:t>
                            </m:r>
                          </m:e>
                        </m:rad>
                      </m:num>
                      <m:den>
                        <m:r>
                          <a:rPr lang="en-US" altLang="zh-CN" sz="2000" b="1" i="1" kern="100">
                            <a:solidFill>
                              <a:prstClr val="black"/>
                            </a:solidFill>
                            <a:latin typeface="Cambria Math" panose="02040503050406030204" pitchFamily="18" charset="0"/>
                          </a:rPr>
                          <m:t>𝟐</m:t>
                        </m:r>
                      </m:den>
                    </m:f>
                  </m:oMath>
                </a14:m>
                <a:r>
                  <a:rPr lang="en-US" altLang="zh-CN" sz="2000" b="1" kern="100" dirty="0">
                    <a:solidFill>
                      <a:prstClr val="black"/>
                    </a:solidFill>
                    <a:latin typeface="思源黑体 CN Bold" panose="020B0800000000000000" pitchFamily="34" charset="-122"/>
                    <a:ea typeface="思源黑体 CN Bold" panose="020B0800000000000000" pitchFamily="34" charset="-122"/>
                  </a:rPr>
                  <a:t> </a:t>
                </a:r>
                <a:r>
                  <a:rPr lang="zh-CN" altLang="zh-CN" sz="2000" b="1" kern="100" dirty="0">
                    <a:solidFill>
                      <a:prstClr val="black"/>
                    </a:solidFill>
                    <a:latin typeface="思源黑体 CN Bold" panose="020B0800000000000000" pitchFamily="34" charset="-122"/>
                    <a:ea typeface="思源黑体 CN Bold" panose="020B0800000000000000" pitchFamily="34" charset="-122"/>
                  </a:rPr>
                  <a:t>，求</a:t>
                </a:r>
                <a14:m>
                  <m:oMath xmlns:m="http://schemas.openxmlformats.org/officeDocument/2006/math">
                    <m:f>
                      <m:fPr>
                        <m:ctrlPr>
                          <a:rPr lang="zh-CN" altLang="zh-CN" sz="2000" b="1" i="1" kern="100">
                            <a:solidFill>
                              <a:prstClr val="black"/>
                            </a:solidFill>
                            <a:latin typeface="Cambria Math" panose="02040503050406030204" pitchFamily="18" charset="0"/>
                            <a:ea typeface="Cambria Math" panose="02040503050406030204" pitchFamily="18" charset="0"/>
                          </a:rPr>
                        </m:ctrlPr>
                      </m:fPr>
                      <m:num>
                        <m:r>
                          <a:rPr lang="en-US" altLang="zh-CN" sz="2000" b="1" i="1" kern="100">
                            <a:solidFill>
                              <a:prstClr val="black"/>
                            </a:solidFill>
                            <a:latin typeface="Cambria Math" panose="02040503050406030204" pitchFamily="18" charset="0"/>
                          </a:rPr>
                          <m:t>𝟏</m:t>
                        </m:r>
                      </m:num>
                      <m:den>
                        <m:r>
                          <a:rPr lang="en-US" altLang="zh-CN" sz="2000" b="1" i="1" kern="100">
                            <a:solidFill>
                              <a:prstClr val="black"/>
                            </a:solidFill>
                            <a:latin typeface="Cambria Math" panose="02040503050406030204" pitchFamily="18" charset="0"/>
                          </a:rPr>
                          <m:t>𝒙</m:t>
                        </m:r>
                      </m:den>
                    </m:f>
                    <m:r>
                      <a:rPr lang="en-US" altLang="zh-CN" sz="2000" b="1" i="1" kern="100">
                        <a:solidFill>
                          <a:prstClr val="black"/>
                        </a:solidFill>
                        <a:latin typeface="Cambria Math" panose="02040503050406030204" pitchFamily="18" charset="0"/>
                      </a:rPr>
                      <m:t>−</m:t>
                    </m:r>
                    <m:f>
                      <m:fPr>
                        <m:ctrlPr>
                          <a:rPr lang="zh-CN" altLang="zh-CN" sz="2000" b="1" i="1" kern="100">
                            <a:solidFill>
                              <a:prstClr val="black"/>
                            </a:solidFill>
                            <a:latin typeface="Cambria Math" panose="02040503050406030204" pitchFamily="18" charset="0"/>
                            <a:ea typeface="Cambria Math" panose="02040503050406030204" pitchFamily="18" charset="0"/>
                          </a:rPr>
                        </m:ctrlPr>
                      </m:fPr>
                      <m:num>
                        <m:r>
                          <a:rPr lang="en-US" altLang="zh-CN" sz="2000" b="1" i="1" kern="100">
                            <a:solidFill>
                              <a:prstClr val="black"/>
                            </a:solidFill>
                            <a:latin typeface="Cambria Math" panose="02040503050406030204" pitchFamily="18" charset="0"/>
                          </a:rPr>
                          <m:t>𝟏</m:t>
                        </m:r>
                      </m:num>
                      <m:den>
                        <m:r>
                          <a:rPr lang="en-US" altLang="zh-CN" sz="2000" b="1" i="1" kern="100">
                            <a:solidFill>
                              <a:prstClr val="black"/>
                            </a:solidFill>
                            <a:latin typeface="Cambria Math" panose="02040503050406030204" pitchFamily="18" charset="0"/>
                          </a:rPr>
                          <m:t>𝒚</m:t>
                        </m:r>
                      </m:den>
                    </m:f>
                  </m:oMath>
                </a14:m>
                <a:r>
                  <a:rPr lang="zh-CN" altLang="zh-CN" sz="2000" b="1" kern="100" dirty="0">
                    <a:solidFill>
                      <a:prstClr val="black"/>
                    </a:solidFill>
                    <a:latin typeface="思源黑体 CN Bold" panose="020B0800000000000000" pitchFamily="34" charset="-122"/>
                    <a:ea typeface="思源黑体 CN Bold" panose="020B0800000000000000" pitchFamily="34" charset="-122"/>
                  </a:rPr>
                  <a:t>的值</a:t>
                </a:r>
                <a:r>
                  <a:rPr lang="en-US" altLang="zh-CN" sz="2000" b="1" kern="100" dirty="0">
                    <a:solidFill>
                      <a:prstClr val="black"/>
                    </a:solidFill>
                    <a:latin typeface="思源黑体 CN Bold" panose="020B0800000000000000" pitchFamily="34" charset="-122"/>
                    <a:ea typeface="思源黑体 CN Bold" panose="020B0800000000000000" pitchFamily="34" charset="-122"/>
                  </a:rPr>
                  <a:t>.</a:t>
                </a:r>
                <a:endParaRPr lang="zh-CN" altLang="zh-CN" sz="2000" kern="1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1252779" y="1686219"/>
                <a:ext cx="5101268" cy="586764"/>
              </a:xfrm>
              <a:prstGeom prst="rect">
                <a:avLst/>
              </a:prstGeom>
              <a:blipFill rotWithShape="1">
                <a:blip r:embed="rId5"/>
                <a:stretch>
                  <a:fillRect l="-11" t="-50" r="-2174" b="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8081124" y="1686219"/>
                <a:ext cx="4572000" cy="2002215"/>
              </a:xfrm>
              <a:prstGeom prst="rect">
                <a:avLst/>
              </a:prstGeom>
            </p:spPr>
            <p:txBody>
              <a:bodyPr>
                <a:spAutoFit/>
              </a:bodyPr>
              <a:lstStyle/>
              <a:p>
                <a:pPr defTabSz="685800" fontAlgn="ctr"/>
                <a:r>
                  <a:rPr lang="zh-CN" altLang="zh-CN" sz="1600" kern="100" dirty="0">
                    <a:solidFill>
                      <a:srgbClr val="FF0000"/>
                    </a:solidFill>
                    <a:latin typeface="思源黑体 CN Bold" panose="020B0800000000000000" pitchFamily="34" charset="-122"/>
                    <a:ea typeface="思源黑体 CN Bold" panose="020B0800000000000000" pitchFamily="34" charset="-122"/>
                  </a:rPr>
                  <a:t>【详解】</a:t>
                </a:r>
                <a:endParaRPr lang="zh-CN" altLang="zh-CN" sz="16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r>
                  <a:rPr lang="zh-CN" altLang="zh-CN" sz="1600" kern="100" dirty="0">
                    <a:solidFill>
                      <a:srgbClr val="FF0000"/>
                    </a:solidFill>
                    <a:latin typeface="思源黑体 CN Bold" panose="020B0800000000000000" pitchFamily="34" charset="-122"/>
                    <a:ea typeface="思源黑体 CN Bold" panose="020B0800000000000000" pitchFamily="34" charset="-122"/>
                    <a:cs typeface="宋体" panose="02010600030101010101" pitchFamily="2" charset="-122"/>
                  </a:rPr>
                  <a:t>∵</a:t>
                </a:r>
                <a:r>
                  <a:rPr lang="en-US" altLang="zh-CN" sz="1600" kern="100" dirty="0">
                    <a:solidFill>
                      <a:srgbClr val="FF0000"/>
                    </a:solidFill>
                    <a:latin typeface="思源黑体 CN Bold" panose="020B0800000000000000" pitchFamily="34" charset="-122"/>
                    <a:ea typeface="思源黑体 CN Bold" panose="020B0800000000000000" pitchFamily="34" charset="-122"/>
                  </a:rPr>
                  <a:t>x</a:t>
                </a:r>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3</m:t>
                            </m:r>
                          </m:e>
                        </m:rad>
                        <m:r>
                          <a:rPr lang="en-US" altLang="zh-CN" sz="1600" i="1" kern="100">
                            <a:solidFill>
                              <a:srgbClr val="FF0000"/>
                            </a:solidFill>
                            <a:latin typeface="Cambria Math" panose="02040503050406030204" pitchFamily="18" charset="0"/>
                          </a:rPr>
                          <m:t>−</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r>
                          <a:rPr lang="en-US" altLang="zh-CN" sz="1600" i="1" kern="100">
                            <a:solidFill>
                              <a:srgbClr val="FF0000"/>
                            </a:solidFill>
                            <a:latin typeface="Cambria Math" panose="02040503050406030204" pitchFamily="18" charset="0"/>
                          </a:rPr>
                          <m:t>2</m:t>
                        </m:r>
                      </m:den>
                    </m:f>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r>
                  <a:rPr lang="en-US" altLang="zh-CN" sz="1600" kern="100" dirty="0">
                    <a:solidFill>
                      <a:srgbClr val="FF0000"/>
                    </a:solidFill>
                    <a:latin typeface="思源黑体 CN Bold" panose="020B0800000000000000" pitchFamily="34" charset="-122"/>
                    <a:ea typeface="思源黑体 CN Bold" panose="020B0800000000000000" pitchFamily="34" charset="-122"/>
                  </a:rPr>
                  <a:t>y</a:t>
                </a:r>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3</m:t>
                            </m:r>
                          </m:e>
                        </m:rad>
                        <m:r>
                          <a:rPr lang="en-US" altLang="zh-CN" sz="1600" i="1" kern="100">
                            <a:solidFill>
                              <a:srgbClr val="FF0000"/>
                            </a:solidFill>
                            <a:latin typeface="Cambria Math" panose="02040503050406030204" pitchFamily="18" charset="0"/>
                          </a:rPr>
                          <m:t>+</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r>
                          <a:rPr lang="en-US" altLang="zh-CN" sz="1600" i="1" kern="100">
                            <a:solidFill>
                              <a:srgbClr val="FF0000"/>
                            </a:solidFill>
                            <a:latin typeface="Cambria Math" panose="02040503050406030204" pitchFamily="18" charset="0"/>
                          </a:rPr>
                          <m:t>2</m:t>
                        </m:r>
                      </m:den>
                    </m:f>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6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r>
                  <a:rPr lang="zh-CN" altLang="zh-CN" sz="1600" kern="100" dirty="0">
                    <a:solidFill>
                      <a:srgbClr val="FF0000"/>
                    </a:solidFill>
                    <a:latin typeface="思源黑体 CN Bold" panose="020B0800000000000000" pitchFamily="34" charset="-122"/>
                    <a:ea typeface="思源黑体 CN Bold" panose="020B0800000000000000" pitchFamily="34" charset="-122"/>
                    <a:cs typeface="宋体" panose="02010600030101010101" pitchFamily="2" charset="-122"/>
                  </a:rPr>
                  <a:t>∴</a:t>
                </a:r>
                <a:r>
                  <a:rPr lang="en-US" altLang="zh-CN" sz="1600" kern="100" dirty="0">
                    <a:solidFill>
                      <a:srgbClr val="FF0000"/>
                    </a:solidFill>
                    <a:latin typeface="思源黑体 CN Bold" panose="020B0800000000000000" pitchFamily="34" charset="-122"/>
                    <a:ea typeface="思源黑体 CN Bold" panose="020B0800000000000000" pitchFamily="34" charset="-122"/>
                  </a:rPr>
                  <a:t>y−x</a:t>
                </a:r>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3</m:t>
                            </m:r>
                          </m:e>
                        </m:rad>
                        <m:r>
                          <a:rPr lang="en-US" altLang="zh-CN" sz="1600" i="1" kern="100">
                            <a:solidFill>
                              <a:srgbClr val="FF0000"/>
                            </a:solidFill>
                            <a:latin typeface="Cambria Math" panose="02040503050406030204" pitchFamily="18" charset="0"/>
                          </a:rPr>
                          <m:t>+</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r>
                          <a:rPr lang="en-US" altLang="zh-CN" sz="1600" i="1" kern="100">
                            <a:solidFill>
                              <a:srgbClr val="FF0000"/>
                            </a:solidFill>
                            <a:latin typeface="Cambria Math" panose="02040503050406030204" pitchFamily="18" charset="0"/>
                          </a:rPr>
                          <m:t>2</m:t>
                        </m:r>
                      </m:den>
                    </m:f>
                  </m:oMath>
                </a14:m>
                <a:r>
                  <a:rPr lang="en-US"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3</m:t>
                            </m:r>
                          </m:e>
                        </m:rad>
                        <m:r>
                          <a:rPr lang="en-US" altLang="zh-CN" sz="1600" i="1" kern="100">
                            <a:solidFill>
                              <a:srgbClr val="FF0000"/>
                            </a:solidFill>
                            <a:latin typeface="Cambria Math" panose="02040503050406030204" pitchFamily="18" charset="0"/>
                          </a:rPr>
                          <m:t>−</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r>
                          <a:rPr lang="en-US" altLang="zh-CN" sz="1600" i="1" kern="100">
                            <a:solidFill>
                              <a:srgbClr val="FF0000"/>
                            </a:solidFill>
                            <a:latin typeface="Cambria Math" panose="02040503050406030204" pitchFamily="18" charset="0"/>
                          </a:rPr>
                          <m:t>2</m:t>
                        </m:r>
                      </m:den>
                    </m:f>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6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r>
                  <a:rPr lang="en-US" altLang="zh-CN" sz="1600" kern="100" dirty="0" err="1">
                    <a:solidFill>
                      <a:srgbClr val="FF0000"/>
                    </a:solidFill>
                    <a:latin typeface="思源黑体 CN Bold" panose="020B0800000000000000" pitchFamily="34" charset="-122"/>
                    <a:ea typeface="思源黑体 CN Bold" panose="020B0800000000000000" pitchFamily="34" charset="-122"/>
                  </a:rPr>
                  <a:t>xy</a:t>
                </a:r>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3</m:t>
                            </m:r>
                          </m:e>
                        </m:rad>
                        <m:r>
                          <a:rPr lang="en-US" altLang="zh-CN" sz="1600" i="1" kern="100">
                            <a:solidFill>
                              <a:srgbClr val="FF0000"/>
                            </a:solidFill>
                            <a:latin typeface="Cambria Math" panose="02040503050406030204" pitchFamily="18" charset="0"/>
                          </a:rPr>
                          <m:t>−</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r>
                          <a:rPr lang="en-US" altLang="zh-CN" sz="1600" i="1" kern="100">
                            <a:solidFill>
                              <a:srgbClr val="FF0000"/>
                            </a:solidFill>
                            <a:latin typeface="Cambria Math" panose="02040503050406030204" pitchFamily="18" charset="0"/>
                          </a:rPr>
                          <m:t>2</m:t>
                        </m:r>
                      </m:den>
                    </m:f>
                  </m:oMath>
                </a14:m>
                <a:r>
                  <a:rPr lang="en-US"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3</m:t>
                            </m:r>
                          </m:e>
                        </m:rad>
                        <m:r>
                          <a:rPr lang="en-US" altLang="zh-CN" sz="1600" i="1" kern="100">
                            <a:solidFill>
                              <a:srgbClr val="FF0000"/>
                            </a:solidFill>
                            <a:latin typeface="Cambria Math" panose="02040503050406030204" pitchFamily="18" charset="0"/>
                          </a:rPr>
                          <m:t>+</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r>
                          <a:rPr lang="en-US" altLang="zh-CN" sz="1600" i="1" kern="100">
                            <a:solidFill>
                              <a:srgbClr val="FF0000"/>
                            </a:solidFill>
                            <a:latin typeface="Cambria Math" panose="02040503050406030204" pitchFamily="18" charset="0"/>
                          </a:rPr>
                          <m:t>2</m:t>
                        </m:r>
                      </m:den>
                    </m:f>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
                          <a:rPr lang="en-US" altLang="zh-CN" sz="1600" i="1" kern="100">
                            <a:solidFill>
                              <a:srgbClr val="FF0000"/>
                            </a:solidFill>
                            <a:latin typeface="Cambria Math" panose="02040503050406030204" pitchFamily="18" charset="0"/>
                          </a:rPr>
                          <m:t>1</m:t>
                        </m:r>
                      </m:num>
                      <m:den>
                        <m:r>
                          <a:rPr lang="en-US" altLang="zh-CN" sz="1600" i="1" kern="100">
                            <a:solidFill>
                              <a:srgbClr val="FF0000"/>
                            </a:solidFill>
                            <a:latin typeface="Cambria Math" panose="02040503050406030204" pitchFamily="18" charset="0"/>
                          </a:rPr>
                          <m:t>4</m:t>
                        </m:r>
                      </m:den>
                    </m:f>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6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
                          <a:rPr lang="en-US" altLang="zh-CN" sz="1600" i="1" kern="100">
                            <a:solidFill>
                              <a:srgbClr val="FF0000"/>
                            </a:solidFill>
                            <a:latin typeface="Cambria Math" panose="02040503050406030204" pitchFamily="18" charset="0"/>
                          </a:rPr>
                          <m:t>1</m:t>
                        </m:r>
                      </m:num>
                      <m:den>
                        <m:r>
                          <a:rPr lang="en-US" altLang="zh-CN" sz="1600" i="1" kern="100">
                            <a:solidFill>
                              <a:srgbClr val="FF0000"/>
                            </a:solidFill>
                            <a:latin typeface="Cambria Math" panose="02040503050406030204" pitchFamily="18" charset="0"/>
                          </a:rPr>
                          <m:t>𝑥</m:t>
                        </m:r>
                      </m:den>
                    </m:f>
                    <m:r>
                      <a:rPr lang="en-US" altLang="zh-CN" sz="1600" i="1" kern="100">
                        <a:solidFill>
                          <a:srgbClr val="FF0000"/>
                        </a:solidFill>
                        <a:latin typeface="Cambria Math" panose="02040503050406030204" pitchFamily="18" charset="0"/>
                      </a:rPr>
                      <m:t>−</m:t>
                    </m:r>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
                          <a:rPr lang="en-US" altLang="zh-CN" sz="1600" i="1" kern="100">
                            <a:solidFill>
                              <a:srgbClr val="FF0000"/>
                            </a:solidFill>
                            <a:latin typeface="Cambria Math" panose="02040503050406030204" pitchFamily="18" charset="0"/>
                          </a:rPr>
                          <m:t>1</m:t>
                        </m:r>
                      </m:num>
                      <m:den>
                        <m:r>
                          <a:rPr lang="en-US" altLang="zh-CN" sz="1600" i="1" kern="100">
                            <a:solidFill>
                              <a:srgbClr val="FF0000"/>
                            </a:solidFill>
                            <a:latin typeface="Cambria Math" panose="02040503050406030204" pitchFamily="18" charset="0"/>
                          </a:rPr>
                          <m:t>𝑦</m:t>
                        </m:r>
                      </m:den>
                    </m:f>
                    <m:r>
                      <a:rPr lang="en-US" altLang="zh-CN" sz="1600" i="1" kern="100">
                        <a:solidFill>
                          <a:srgbClr val="FF0000"/>
                        </a:solidFill>
                        <a:latin typeface="Cambria Math" panose="02040503050406030204" pitchFamily="18" charset="0"/>
                      </a:rPr>
                      <m:t>=</m:t>
                    </m:r>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
                          <a:rPr lang="en-US" altLang="zh-CN" sz="1600" i="1" kern="100">
                            <a:solidFill>
                              <a:srgbClr val="FF0000"/>
                            </a:solidFill>
                            <a:latin typeface="Cambria Math" panose="02040503050406030204" pitchFamily="18" charset="0"/>
                          </a:rPr>
                          <m:t>𝑦</m:t>
                        </m:r>
                        <m:r>
                          <a:rPr lang="en-US" altLang="zh-CN" sz="1600" i="1" kern="100">
                            <a:solidFill>
                              <a:srgbClr val="FF0000"/>
                            </a:solidFill>
                            <a:latin typeface="Cambria Math" panose="02040503050406030204" pitchFamily="18" charset="0"/>
                          </a:rPr>
                          <m:t>−</m:t>
                        </m:r>
                        <m:r>
                          <a:rPr lang="en-US" altLang="zh-CN" sz="1600" i="1" kern="100">
                            <a:solidFill>
                              <a:srgbClr val="FF0000"/>
                            </a:solidFill>
                            <a:latin typeface="Cambria Math" panose="02040503050406030204" pitchFamily="18" charset="0"/>
                          </a:rPr>
                          <m:t>𝑥</m:t>
                        </m:r>
                      </m:num>
                      <m:den>
                        <m:r>
                          <a:rPr lang="en-US" altLang="zh-CN" sz="1600" i="1" kern="100">
                            <a:solidFill>
                              <a:srgbClr val="FF0000"/>
                            </a:solidFill>
                            <a:latin typeface="Cambria Math" panose="02040503050406030204" pitchFamily="18" charset="0"/>
                          </a:rPr>
                          <m:t>𝑥𝑦</m:t>
                        </m:r>
                      </m:den>
                    </m:f>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num>
                      <m:den>
                        <m:f>
                          <m:fPr>
                            <m:ctrlPr>
                              <a:rPr lang="zh-CN" altLang="zh-CN" sz="1600" i="1" kern="100">
                                <a:solidFill>
                                  <a:srgbClr val="FF0000"/>
                                </a:solidFill>
                                <a:latin typeface="Cambria Math" panose="02040503050406030204" pitchFamily="18" charset="0"/>
                                <a:ea typeface="Cambria Math" panose="02040503050406030204" pitchFamily="18" charset="0"/>
                              </a:rPr>
                            </m:ctrlPr>
                          </m:fPr>
                          <m:num>
                            <m:r>
                              <a:rPr lang="en-US" altLang="zh-CN" sz="1600" i="1" kern="100">
                                <a:solidFill>
                                  <a:srgbClr val="FF0000"/>
                                </a:solidFill>
                                <a:latin typeface="Cambria Math" panose="02040503050406030204" pitchFamily="18" charset="0"/>
                              </a:rPr>
                              <m:t>1</m:t>
                            </m:r>
                          </m:num>
                          <m:den>
                            <m:r>
                              <a:rPr lang="en-US" altLang="zh-CN" sz="1600" i="1" kern="100">
                                <a:solidFill>
                                  <a:srgbClr val="FF0000"/>
                                </a:solidFill>
                                <a:latin typeface="Cambria Math" panose="02040503050406030204" pitchFamily="18" charset="0"/>
                              </a:rPr>
                              <m:t>4</m:t>
                            </m:r>
                          </m:den>
                        </m:f>
                      </m:den>
                    </m:f>
                    <m:r>
                      <a:rPr lang="en-US" altLang="zh-CN" sz="1600" i="1" kern="100">
                        <a:solidFill>
                          <a:srgbClr val="FF0000"/>
                        </a:solidFill>
                        <a:latin typeface="Cambria Math" panose="02040503050406030204" pitchFamily="18" charset="0"/>
                      </a:rPr>
                      <m:t>=4</m:t>
                    </m:r>
                    <m:rad>
                      <m:radPr>
                        <m:degHide m:val="on"/>
                        <m:ctrlPr>
                          <a:rPr lang="zh-CN" altLang="zh-CN" sz="1600" i="1" kern="100">
                            <a:solidFill>
                              <a:srgbClr val="FF0000"/>
                            </a:solidFill>
                            <a:latin typeface="Cambria Math" panose="02040503050406030204" pitchFamily="18" charset="0"/>
                            <a:ea typeface="Cambria Math" panose="02040503050406030204" pitchFamily="18" charset="0"/>
                          </a:rPr>
                        </m:ctrlPr>
                      </m:radPr>
                      <m:deg/>
                      <m:e>
                        <m:r>
                          <a:rPr lang="en-US" altLang="zh-CN" sz="1600" i="1" kern="100">
                            <a:solidFill>
                              <a:srgbClr val="FF0000"/>
                            </a:solidFill>
                            <a:latin typeface="Cambria Math" panose="02040503050406030204" pitchFamily="18" charset="0"/>
                          </a:rPr>
                          <m:t>2</m:t>
                        </m:r>
                      </m:e>
                    </m:rad>
                  </m:oMath>
                </a14:m>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600" kern="1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8081124" y="1686219"/>
                <a:ext cx="4572000" cy="2002215"/>
              </a:xfrm>
              <a:prstGeom prst="rect">
                <a:avLst/>
              </a:prstGeom>
              <a:blipFill rotWithShape="1">
                <a:blip r:embed="rId6"/>
                <a:stretch>
                  <a:fillRect l="-2" t="-15" r="2" b="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252779" y="4361110"/>
                <a:ext cx="7894784" cy="1169936"/>
              </a:xfrm>
              <a:prstGeom prst="rect">
                <a:avLst/>
              </a:prstGeom>
            </p:spPr>
            <p:txBody>
              <a:bodyPr wrap="square">
                <a:spAutoFit/>
              </a:bodyPr>
              <a:lstStyle/>
              <a:p>
                <a:pPr defTabSz="685800" fontAlgn="ctr">
                  <a:lnSpc>
                    <a:spcPct val="150000"/>
                  </a:lnSpc>
                </a:pPr>
                <a:r>
                  <a:rPr lang="en-US" altLang="zh-CN" b="1" kern="100" dirty="0">
                    <a:solidFill>
                      <a:prstClr val="black"/>
                    </a:solidFill>
                    <a:latin typeface="思源黑体 CN Bold" panose="020B0800000000000000" pitchFamily="34" charset="-122"/>
                    <a:ea typeface="思源黑体 CN Bold" panose="020B0800000000000000" pitchFamily="34" charset="-122"/>
                  </a:rPr>
                  <a:t>2</a:t>
                </a:r>
                <a:r>
                  <a:rPr lang="zh-CN" altLang="zh-CN" b="1" kern="100" dirty="0">
                    <a:solidFill>
                      <a:prstClr val="black"/>
                    </a:solidFill>
                    <a:latin typeface="思源黑体 CN Bold" panose="020B0800000000000000" pitchFamily="34" charset="-122"/>
                    <a:ea typeface="思源黑体 CN Bold" panose="020B0800000000000000" pitchFamily="34" charset="-122"/>
                  </a:rPr>
                  <a:t>．（</a:t>
                </a:r>
                <a:r>
                  <a:rPr lang="en-US" altLang="zh-CN" b="1" kern="100" dirty="0">
                    <a:solidFill>
                      <a:prstClr val="black"/>
                    </a:solidFill>
                    <a:latin typeface="思源黑体 CN Bold" panose="020B0800000000000000" pitchFamily="34" charset="-122"/>
                    <a:ea typeface="思源黑体 CN Bold" panose="020B0800000000000000" pitchFamily="34" charset="-122"/>
                  </a:rPr>
                  <a:t>2018·</a:t>
                </a:r>
                <a:r>
                  <a:rPr lang="zh-CN" altLang="zh-CN" b="1" kern="100" dirty="0">
                    <a:solidFill>
                      <a:prstClr val="black"/>
                    </a:solidFill>
                    <a:latin typeface="思源黑体 CN Bold" panose="020B0800000000000000" pitchFamily="34" charset="-122"/>
                    <a:ea typeface="思源黑体 CN Bold" panose="020B0800000000000000" pitchFamily="34" charset="-122"/>
                  </a:rPr>
                  <a:t>孝感市孝南区车站中学初二月考）先化简，再求值：</a:t>
                </a:r>
                <a:endParaRPr lang="en-US" altLang="zh-CN" b="1"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lnSpc>
                    <a:spcPct val="150000"/>
                  </a:lnSpc>
                </a:pPr>
                <a14:m>
                  <m:oMath xmlns:m="http://schemas.openxmlformats.org/officeDocument/2006/math">
                    <m:f>
                      <m:fPr>
                        <m:ctrlPr>
                          <a:rPr lang="zh-CN" altLang="zh-CN" b="1" i="1" kern="100">
                            <a:solidFill>
                              <a:prstClr val="black"/>
                            </a:solidFill>
                            <a:latin typeface="Cambria Math" panose="02040503050406030204" pitchFamily="18" charset="0"/>
                            <a:ea typeface="Cambria Math" panose="02040503050406030204" pitchFamily="18" charset="0"/>
                          </a:rPr>
                        </m:ctrlPr>
                      </m:fPr>
                      <m:num>
                        <m:sSup>
                          <m:sSupPr>
                            <m:ctrlPr>
                              <a:rPr lang="zh-CN" altLang="zh-CN" b="1" i="1" kern="100">
                                <a:solidFill>
                                  <a:prstClr val="black"/>
                                </a:solidFill>
                                <a:latin typeface="Cambria Math" panose="02040503050406030204" pitchFamily="18" charset="0"/>
                                <a:ea typeface="Cambria Math" panose="02040503050406030204" pitchFamily="18" charset="0"/>
                              </a:rPr>
                            </m:ctrlPr>
                          </m:sSupPr>
                          <m:e>
                            <m:r>
                              <a:rPr lang="en-US" altLang="zh-CN" b="1" i="1" kern="100">
                                <a:solidFill>
                                  <a:prstClr val="black"/>
                                </a:solidFill>
                                <a:latin typeface="Cambria Math" panose="02040503050406030204" pitchFamily="18" charset="0"/>
                              </a:rPr>
                              <m:t>𝒂</m:t>
                            </m:r>
                          </m:e>
                          <m:sup>
                            <m:r>
                              <a:rPr lang="en-US" altLang="zh-CN" b="1" i="1" kern="100">
                                <a:solidFill>
                                  <a:prstClr val="black"/>
                                </a:solidFill>
                                <a:latin typeface="Cambria Math" panose="02040503050406030204" pitchFamily="18" charset="0"/>
                              </a:rPr>
                              <m:t>𝟐</m:t>
                            </m:r>
                          </m:sup>
                        </m:sSup>
                        <m:r>
                          <a:rPr lang="en-US" altLang="zh-CN" b="1" i="1" kern="100">
                            <a:solidFill>
                              <a:prstClr val="black"/>
                            </a:solidFill>
                            <a:latin typeface="Cambria Math" panose="02040503050406030204" pitchFamily="18" charset="0"/>
                          </a:rPr>
                          <m:t>−</m:t>
                        </m:r>
                        <m:sSup>
                          <m:sSupPr>
                            <m:ctrlPr>
                              <a:rPr lang="zh-CN" altLang="zh-CN" b="1" i="1" kern="100">
                                <a:solidFill>
                                  <a:prstClr val="black"/>
                                </a:solidFill>
                                <a:latin typeface="Cambria Math" panose="02040503050406030204" pitchFamily="18" charset="0"/>
                                <a:ea typeface="Cambria Math" panose="02040503050406030204" pitchFamily="18" charset="0"/>
                              </a:rPr>
                            </m:ctrlPr>
                          </m:sSupPr>
                          <m:e>
                            <m:r>
                              <a:rPr lang="en-US" altLang="zh-CN" b="1" i="1" kern="100">
                                <a:solidFill>
                                  <a:prstClr val="black"/>
                                </a:solidFill>
                                <a:latin typeface="Cambria Math" panose="02040503050406030204" pitchFamily="18" charset="0"/>
                              </a:rPr>
                              <m:t>𝒃</m:t>
                            </m:r>
                          </m:e>
                          <m:sup>
                            <m:r>
                              <a:rPr lang="en-US" altLang="zh-CN" b="1" i="1" kern="100">
                                <a:solidFill>
                                  <a:prstClr val="black"/>
                                </a:solidFill>
                                <a:latin typeface="Cambria Math" panose="02040503050406030204" pitchFamily="18" charset="0"/>
                              </a:rPr>
                              <m:t>𝟐</m:t>
                            </m:r>
                          </m:sup>
                        </m:sSup>
                      </m:num>
                      <m:den>
                        <m:r>
                          <a:rPr lang="en-US" altLang="zh-CN" b="1" i="1" kern="100">
                            <a:solidFill>
                              <a:prstClr val="black"/>
                            </a:solidFill>
                            <a:latin typeface="Cambria Math" panose="02040503050406030204" pitchFamily="18" charset="0"/>
                          </a:rPr>
                          <m:t>𝒂</m:t>
                        </m:r>
                      </m:den>
                    </m:f>
                    <m:r>
                      <a:rPr lang="en-US" altLang="zh-CN" b="1" i="1" kern="100">
                        <a:solidFill>
                          <a:prstClr val="black"/>
                        </a:solidFill>
                        <a:latin typeface="Cambria Math" panose="02040503050406030204" pitchFamily="18" charset="0"/>
                      </a:rPr>
                      <m:t>÷(</m:t>
                    </m:r>
                    <m:r>
                      <a:rPr lang="en-US" altLang="zh-CN" b="1" i="1" kern="100">
                        <a:solidFill>
                          <a:prstClr val="black"/>
                        </a:solidFill>
                        <a:latin typeface="Cambria Math" panose="02040503050406030204" pitchFamily="18" charset="0"/>
                      </a:rPr>
                      <m:t>𝒂</m:t>
                    </m:r>
                    <m:r>
                      <a:rPr lang="en-US" altLang="zh-CN" b="1" i="1" kern="100">
                        <a:solidFill>
                          <a:prstClr val="black"/>
                        </a:solidFill>
                        <a:latin typeface="Cambria Math" panose="02040503050406030204" pitchFamily="18" charset="0"/>
                      </a:rPr>
                      <m:t>−</m:t>
                    </m:r>
                    <m:f>
                      <m:fPr>
                        <m:ctrlPr>
                          <a:rPr lang="zh-CN" altLang="zh-CN" b="1" i="1" kern="100">
                            <a:solidFill>
                              <a:prstClr val="black"/>
                            </a:solidFill>
                            <a:latin typeface="Cambria Math" panose="02040503050406030204" pitchFamily="18" charset="0"/>
                            <a:ea typeface="Cambria Math" panose="02040503050406030204" pitchFamily="18" charset="0"/>
                          </a:rPr>
                        </m:ctrlPr>
                      </m:fPr>
                      <m:num>
                        <m:r>
                          <a:rPr lang="en-US" altLang="zh-CN" b="1" i="1" kern="100">
                            <a:solidFill>
                              <a:prstClr val="black"/>
                            </a:solidFill>
                            <a:latin typeface="Cambria Math" panose="02040503050406030204" pitchFamily="18" charset="0"/>
                          </a:rPr>
                          <m:t>𝟐</m:t>
                        </m:r>
                        <m:r>
                          <a:rPr lang="en-US" altLang="zh-CN" b="1" i="1" kern="100">
                            <a:solidFill>
                              <a:prstClr val="black"/>
                            </a:solidFill>
                            <a:latin typeface="Cambria Math" panose="02040503050406030204" pitchFamily="18" charset="0"/>
                          </a:rPr>
                          <m:t>𝒂𝒃</m:t>
                        </m:r>
                        <m:r>
                          <a:rPr lang="en-US" altLang="zh-CN" b="1" i="1" kern="100">
                            <a:solidFill>
                              <a:prstClr val="black"/>
                            </a:solidFill>
                            <a:latin typeface="Cambria Math" panose="02040503050406030204" pitchFamily="18" charset="0"/>
                          </a:rPr>
                          <m:t>−</m:t>
                        </m:r>
                        <m:sSup>
                          <m:sSupPr>
                            <m:ctrlPr>
                              <a:rPr lang="zh-CN" altLang="zh-CN" b="1" i="1" kern="100">
                                <a:solidFill>
                                  <a:prstClr val="black"/>
                                </a:solidFill>
                                <a:latin typeface="Cambria Math" panose="02040503050406030204" pitchFamily="18" charset="0"/>
                                <a:ea typeface="Cambria Math" panose="02040503050406030204" pitchFamily="18" charset="0"/>
                              </a:rPr>
                            </m:ctrlPr>
                          </m:sSupPr>
                          <m:e>
                            <m:r>
                              <a:rPr lang="en-US" altLang="zh-CN" b="1" i="1" kern="100">
                                <a:solidFill>
                                  <a:prstClr val="black"/>
                                </a:solidFill>
                                <a:latin typeface="Cambria Math" panose="02040503050406030204" pitchFamily="18" charset="0"/>
                              </a:rPr>
                              <m:t>𝒃</m:t>
                            </m:r>
                          </m:e>
                          <m:sup>
                            <m:r>
                              <a:rPr lang="en-US" altLang="zh-CN" b="1" i="1" kern="100">
                                <a:solidFill>
                                  <a:prstClr val="black"/>
                                </a:solidFill>
                                <a:latin typeface="Cambria Math" panose="02040503050406030204" pitchFamily="18" charset="0"/>
                              </a:rPr>
                              <m:t>𝟐</m:t>
                            </m:r>
                          </m:sup>
                        </m:sSup>
                      </m:num>
                      <m:den>
                        <m:r>
                          <a:rPr lang="en-US" altLang="zh-CN" b="1" i="1" kern="100">
                            <a:solidFill>
                              <a:prstClr val="black"/>
                            </a:solidFill>
                            <a:latin typeface="Cambria Math" panose="02040503050406030204" pitchFamily="18" charset="0"/>
                          </a:rPr>
                          <m:t>𝒂</m:t>
                        </m:r>
                      </m:den>
                    </m:f>
                    <m:r>
                      <a:rPr lang="en-US" altLang="zh-CN" b="1" i="1" kern="100">
                        <a:solidFill>
                          <a:prstClr val="black"/>
                        </a:solidFill>
                        <a:latin typeface="Cambria Math" panose="02040503050406030204" pitchFamily="18" charset="0"/>
                      </a:rPr>
                      <m:t>)</m:t>
                    </m:r>
                  </m:oMath>
                </a14:m>
                <a:r>
                  <a:rPr lang="zh-CN" altLang="zh-CN" b="1" kern="100" dirty="0">
                    <a:solidFill>
                      <a:prstClr val="black"/>
                    </a:solidFill>
                    <a:latin typeface="思源黑体 CN Bold" panose="020B0800000000000000" pitchFamily="34" charset="-122"/>
                    <a:ea typeface="思源黑体 CN Bold" panose="020B0800000000000000" pitchFamily="34" charset="-122"/>
                  </a:rPr>
                  <a:t>，其中</a:t>
                </a:r>
                <a:r>
                  <a:rPr lang="en-US" altLang="zh-CN" b="1" kern="100" dirty="0">
                    <a:solidFill>
                      <a:prstClr val="black"/>
                    </a:solidFill>
                    <a:latin typeface="思源黑体 CN Bold" panose="020B0800000000000000" pitchFamily="34" charset="-122"/>
                    <a:ea typeface="思源黑体 CN Bold" panose="020B0800000000000000" pitchFamily="34" charset="-122"/>
                  </a:rPr>
                  <a:t>a=2+</a:t>
                </a:r>
                <a14:m>
                  <m:oMath xmlns:m="http://schemas.openxmlformats.org/officeDocument/2006/math">
                    <m:rad>
                      <m:radPr>
                        <m:degHide m:val="on"/>
                        <m:ctrlPr>
                          <a:rPr lang="zh-CN" altLang="zh-CN" b="1" i="1" kern="100">
                            <a:solidFill>
                              <a:prstClr val="black"/>
                            </a:solidFill>
                            <a:latin typeface="Cambria Math" panose="02040503050406030204" pitchFamily="18" charset="0"/>
                            <a:ea typeface="Cambria Math" panose="02040503050406030204" pitchFamily="18" charset="0"/>
                          </a:rPr>
                        </m:ctrlPr>
                      </m:radPr>
                      <m:deg/>
                      <m:e>
                        <m:r>
                          <a:rPr lang="en-US" altLang="zh-CN" b="1" i="1" kern="100">
                            <a:solidFill>
                              <a:prstClr val="black"/>
                            </a:solidFill>
                            <a:latin typeface="Cambria Math" panose="02040503050406030204" pitchFamily="18" charset="0"/>
                          </a:rPr>
                          <m:t>𝟑</m:t>
                        </m:r>
                      </m:e>
                    </m:rad>
                  </m:oMath>
                </a14:m>
                <a:r>
                  <a:rPr lang="zh-CN" altLang="zh-CN" b="1" kern="100" dirty="0">
                    <a:solidFill>
                      <a:prstClr val="black"/>
                    </a:solidFill>
                    <a:latin typeface="思源黑体 CN Bold" panose="020B0800000000000000" pitchFamily="34" charset="-122"/>
                    <a:ea typeface="思源黑体 CN Bold" panose="020B0800000000000000" pitchFamily="34" charset="-122"/>
                  </a:rPr>
                  <a:t>，</a:t>
                </a:r>
                <a:r>
                  <a:rPr lang="en-US" altLang="zh-CN" b="1" kern="100" dirty="0">
                    <a:solidFill>
                      <a:prstClr val="black"/>
                    </a:solidFill>
                    <a:latin typeface="思源黑体 CN Bold" panose="020B0800000000000000" pitchFamily="34" charset="-122"/>
                    <a:ea typeface="思源黑体 CN Bold" panose="020B0800000000000000" pitchFamily="34" charset="-122"/>
                  </a:rPr>
                  <a:t>b=2-</a:t>
                </a:r>
                <a14:m>
                  <m:oMath xmlns:m="http://schemas.openxmlformats.org/officeDocument/2006/math">
                    <m:rad>
                      <m:radPr>
                        <m:degHide m:val="on"/>
                        <m:ctrlPr>
                          <a:rPr lang="zh-CN" altLang="zh-CN" b="1" i="1" kern="100">
                            <a:solidFill>
                              <a:prstClr val="black"/>
                            </a:solidFill>
                            <a:latin typeface="Cambria Math" panose="02040503050406030204" pitchFamily="18" charset="0"/>
                            <a:ea typeface="Cambria Math" panose="02040503050406030204" pitchFamily="18" charset="0"/>
                          </a:rPr>
                        </m:ctrlPr>
                      </m:radPr>
                      <m:deg/>
                      <m:e>
                        <m:r>
                          <a:rPr lang="en-US" altLang="zh-CN" b="1" i="1" kern="100">
                            <a:solidFill>
                              <a:prstClr val="black"/>
                            </a:solidFill>
                            <a:latin typeface="Cambria Math" panose="02040503050406030204" pitchFamily="18" charset="0"/>
                          </a:rPr>
                          <m:t>𝟑</m:t>
                        </m:r>
                      </m:e>
                    </m:rad>
                  </m:oMath>
                </a14:m>
                <a:r>
                  <a:rPr lang="zh-CN" altLang="zh-CN" b="1" kern="100" dirty="0">
                    <a:solidFill>
                      <a:prstClr val="black"/>
                    </a:solidFill>
                    <a:latin typeface="思源黑体 CN Bold" panose="020B0800000000000000" pitchFamily="34" charset="-122"/>
                    <a:ea typeface="思源黑体 CN Bold" panose="020B0800000000000000" pitchFamily="34" charset="-122"/>
                  </a:rPr>
                  <a:t>．</a:t>
                </a:r>
                <a:endParaRPr lang="zh-CN" altLang="zh-CN" kern="1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1252779" y="4361110"/>
                <a:ext cx="7894784" cy="1169936"/>
              </a:xfrm>
              <a:prstGeom prst="rect">
                <a:avLst/>
              </a:prstGeom>
              <a:blipFill rotWithShape="1">
                <a:blip r:embed="rId7"/>
                <a:stretch>
                  <a:fillRect l="-7" t="-48" r="5" b="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8081124" y="4408110"/>
                <a:ext cx="4572000" cy="1122936"/>
              </a:xfrm>
              <a:prstGeom prst="rect">
                <a:avLst/>
              </a:prstGeom>
            </p:spPr>
            <p:txBody>
              <a:bodyPr>
                <a:spAutoFit/>
              </a:bodyPr>
              <a:lstStyle/>
              <a:p>
                <a:pPr defTabSz="685800" fontAlgn="ctr"/>
                <a:r>
                  <a:rPr lang="zh-CN" altLang="zh-CN" sz="1400" b="1" kern="100" dirty="0">
                    <a:solidFill>
                      <a:srgbClr val="FF0000"/>
                    </a:solidFill>
                    <a:latin typeface="思源黑体 CN Bold" panose="020B0800000000000000" pitchFamily="34" charset="-122"/>
                    <a:ea typeface="思源黑体 CN Bold" panose="020B0800000000000000" pitchFamily="34" charset="-122"/>
                  </a:rPr>
                  <a:t>【详解】</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spcBef>
                    <a:spcPts val="525"/>
                  </a:spcBef>
                </a:pPr>
                <a:r>
                  <a:rPr lang="zh-CN" altLang="zh-CN" sz="1400" kern="100" dirty="0">
                    <a:solidFill>
                      <a:srgbClr val="FF0000"/>
                    </a:solidFill>
                    <a:latin typeface="思源黑体 CN Bold" panose="020B0800000000000000" pitchFamily="34" charset="-122"/>
                    <a:ea typeface="思源黑体 CN Bold" panose="020B0800000000000000" pitchFamily="34" charset="-122"/>
                  </a:rPr>
                  <a:t>原式＝</a:t>
                </a:r>
                <a14:m>
                  <m:oMath xmlns:m="http://schemas.openxmlformats.org/officeDocument/2006/math">
                    <m:f>
                      <m:fPr>
                        <m:ctrlPr>
                          <a:rPr lang="zh-CN" altLang="zh-CN" sz="1400" i="1" kern="100">
                            <a:solidFill>
                              <a:srgbClr val="FF0000"/>
                            </a:solidFill>
                            <a:latin typeface="Cambria Math" panose="02040503050406030204" pitchFamily="18" charset="0"/>
                            <a:ea typeface="Cambria Math" panose="02040503050406030204" pitchFamily="18" charset="0"/>
                          </a:rPr>
                        </m:ctrlPr>
                      </m:fPr>
                      <m:num>
                        <m:d>
                          <m:dPr>
                            <m:ctrlPr>
                              <a:rPr lang="zh-CN" altLang="zh-CN" sz="1400" i="1" kern="100">
                                <a:solidFill>
                                  <a:srgbClr val="FF0000"/>
                                </a:solidFill>
                                <a:latin typeface="Cambria Math" panose="02040503050406030204" pitchFamily="18" charset="0"/>
                                <a:ea typeface="Cambria Math" panose="02040503050406030204" pitchFamily="18" charset="0"/>
                              </a:rPr>
                            </m:ctrlPr>
                          </m:dPr>
                          <m:e>
                            <m:r>
                              <a:rPr lang="en-US" altLang="zh-CN" sz="1400" i="1" kern="100">
                                <a:solidFill>
                                  <a:srgbClr val="FF0000"/>
                                </a:solidFill>
                                <a:latin typeface="Cambria Math" panose="02040503050406030204" pitchFamily="18" charset="0"/>
                              </a:rPr>
                              <m:t>𝑎</m:t>
                            </m:r>
                            <m:r>
                              <a:rPr lang="en-US" altLang="zh-CN" sz="1400" i="1" kern="100">
                                <a:solidFill>
                                  <a:srgbClr val="FF0000"/>
                                </a:solidFill>
                                <a:latin typeface="Cambria Math" panose="02040503050406030204" pitchFamily="18" charset="0"/>
                              </a:rPr>
                              <m:t>+</m:t>
                            </m:r>
                            <m:r>
                              <a:rPr lang="en-US" altLang="zh-CN" sz="1400" i="1" kern="100">
                                <a:solidFill>
                                  <a:srgbClr val="FF0000"/>
                                </a:solidFill>
                                <a:latin typeface="Cambria Math" panose="02040503050406030204" pitchFamily="18" charset="0"/>
                              </a:rPr>
                              <m:t>𝑏</m:t>
                            </m:r>
                          </m:e>
                        </m:d>
                        <m:d>
                          <m:dPr>
                            <m:ctrlPr>
                              <a:rPr lang="zh-CN" altLang="zh-CN" sz="1400" i="1" kern="100">
                                <a:solidFill>
                                  <a:srgbClr val="FF0000"/>
                                </a:solidFill>
                                <a:latin typeface="Cambria Math" panose="02040503050406030204" pitchFamily="18" charset="0"/>
                                <a:ea typeface="Cambria Math" panose="02040503050406030204" pitchFamily="18" charset="0"/>
                              </a:rPr>
                            </m:ctrlPr>
                          </m:dPr>
                          <m:e>
                            <m:r>
                              <a:rPr lang="en-US" altLang="zh-CN" sz="1400" i="1" kern="100">
                                <a:solidFill>
                                  <a:srgbClr val="FF0000"/>
                                </a:solidFill>
                                <a:latin typeface="Cambria Math" panose="02040503050406030204" pitchFamily="18" charset="0"/>
                              </a:rPr>
                              <m:t>𝑎</m:t>
                            </m:r>
                            <m:r>
                              <a:rPr lang="en-US" altLang="zh-CN" sz="1400" i="1" kern="100">
                                <a:solidFill>
                                  <a:srgbClr val="FF0000"/>
                                </a:solidFill>
                                <a:latin typeface="Cambria Math" panose="02040503050406030204" pitchFamily="18" charset="0"/>
                              </a:rPr>
                              <m:t>−</m:t>
                            </m:r>
                            <m:r>
                              <a:rPr lang="en-US" altLang="zh-CN" sz="1400" i="1" kern="100">
                                <a:solidFill>
                                  <a:srgbClr val="FF0000"/>
                                </a:solidFill>
                                <a:latin typeface="Cambria Math" panose="02040503050406030204" pitchFamily="18" charset="0"/>
                              </a:rPr>
                              <m:t>𝑏</m:t>
                            </m:r>
                          </m:e>
                        </m:d>
                      </m:num>
                      <m:den>
                        <m:r>
                          <a:rPr lang="en-US" altLang="zh-CN" sz="1400" i="1" kern="100">
                            <a:solidFill>
                              <a:srgbClr val="FF0000"/>
                            </a:solidFill>
                            <a:latin typeface="Cambria Math" panose="02040503050406030204" pitchFamily="18" charset="0"/>
                          </a:rPr>
                          <m:t>𝑎</m:t>
                        </m:r>
                      </m:den>
                    </m:f>
                    <m:r>
                      <a:rPr lang="en-US" altLang="zh-CN" sz="1400" i="1" kern="100">
                        <a:solidFill>
                          <a:srgbClr val="FF0000"/>
                        </a:solidFill>
                        <a:latin typeface="Cambria Math" panose="02040503050406030204" pitchFamily="18" charset="0"/>
                      </a:rPr>
                      <m:t>·</m:t>
                    </m:r>
                    <m:f>
                      <m:fPr>
                        <m:ctrlPr>
                          <a:rPr lang="zh-CN" altLang="zh-CN" sz="1400" i="1" kern="100">
                            <a:solidFill>
                              <a:srgbClr val="FF0000"/>
                            </a:solidFill>
                            <a:latin typeface="Cambria Math" panose="02040503050406030204" pitchFamily="18" charset="0"/>
                            <a:ea typeface="Cambria Math" panose="02040503050406030204" pitchFamily="18" charset="0"/>
                          </a:rPr>
                        </m:ctrlPr>
                      </m:fPr>
                      <m:num>
                        <m:r>
                          <a:rPr lang="en-US" altLang="zh-CN" sz="1400" i="1" kern="100">
                            <a:solidFill>
                              <a:srgbClr val="FF0000"/>
                            </a:solidFill>
                            <a:latin typeface="Cambria Math" panose="02040503050406030204" pitchFamily="18" charset="0"/>
                          </a:rPr>
                          <m:t>𝑎</m:t>
                        </m:r>
                      </m:num>
                      <m:den>
                        <m:sSup>
                          <m:sSupPr>
                            <m:ctrlPr>
                              <a:rPr lang="zh-CN" altLang="zh-CN" sz="1400" i="1" kern="100">
                                <a:solidFill>
                                  <a:srgbClr val="FF0000"/>
                                </a:solidFill>
                                <a:latin typeface="Cambria Math" panose="02040503050406030204" pitchFamily="18" charset="0"/>
                                <a:ea typeface="Cambria Math" panose="02040503050406030204" pitchFamily="18" charset="0"/>
                              </a:rPr>
                            </m:ctrlPr>
                          </m:sSupPr>
                          <m:e>
                            <m:d>
                              <m:dPr>
                                <m:ctrlPr>
                                  <a:rPr lang="zh-CN" altLang="zh-CN" sz="1400" i="1" kern="100">
                                    <a:solidFill>
                                      <a:srgbClr val="FF0000"/>
                                    </a:solidFill>
                                    <a:latin typeface="Cambria Math" panose="02040503050406030204" pitchFamily="18" charset="0"/>
                                    <a:ea typeface="Cambria Math" panose="02040503050406030204" pitchFamily="18" charset="0"/>
                                  </a:rPr>
                                </m:ctrlPr>
                              </m:dPr>
                              <m:e>
                                <m:r>
                                  <a:rPr lang="en-US" altLang="zh-CN" sz="1400" i="1" kern="100">
                                    <a:solidFill>
                                      <a:srgbClr val="FF0000"/>
                                    </a:solidFill>
                                    <a:latin typeface="Cambria Math" panose="02040503050406030204" pitchFamily="18" charset="0"/>
                                  </a:rPr>
                                  <m:t>𝑎</m:t>
                                </m:r>
                                <m:r>
                                  <a:rPr lang="en-US" altLang="zh-CN" sz="1400" i="1" kern="100">
                                    <a:solidFill>
                                      <a:srgbClr val="FF0000"/>
                                    </a:solidFill>
                                    <a:latin typeface="Cambria Math" panose="02040503050406030204" pitchFamily="18" charset="0"/>
                                  </a:rPr>
                                  <m:t>−</m:t>
                                </m:r>
                                <m:r>
                                  <a:rPr lang="en-US" altLang="zh-CN" sz="1400" i="1" kern="100">
                                    <a:solidFill>
                                      <a:srgbClr val="FF0000"/>
                                    </a:solidFill>
                                    <a:latin typeface="Cambria Math" panose="02040503050406030204" pitchFamily="18" charset="0"/>
                                  </a:rPr>
                                  <m:t>𝑏</m:t>
                                </m:r>
                              </m:e>
                            </m:d>
                          </m:e>
                          <m:sup>
                            <m:r>
                              <a:rPr lang="en-US" altLang="zh-CN" sz="1400" i="1" kern="100">
                                <a:solidFill>
                                  <a:srgbClr val="FF0000"/>
                                </a:solidFill>
                                <a:latin typeface="Cambria Math" panose="02040503050406030204" pitchFamily="18" charset="0"/>
                              </a:rPr>
                              <m:t>2</m:t>
                            </m:r>
                          </m:sup>
                        </m:sSup>
                      </m:den>
                    </m:f>
                  </m:oMath>
                </a14:m>
                <a:r>
                  <a:rPr lang="en-US" altLang="zh-CN" sz="1400" kern="1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f>
                      <m:fPr>
                        <m:ctrlPr>
                          <a:rPr lang="zh-CN" altLang="zh-CN" sz="1400" i="1" kern="100">
                            <a:solidFill>
                              <a:srgbClr val="FF0000"/>
                            </a:solidFill>
                            <a:latin typeface="Cambria Math" panose="02040503050406030204" pitchFamily="18" charset="0"/>
                            <a:ea typeface="Cambria Math" panose="02040503050406030204" pitchFamily="18" charset="0"/>
                          </a:rPr>
                        </m:ctrlPr>
                      </m:fPr>
                      <m:num>
                        <m:r>
                          <a:rPr lang="en-US" altLang="zh-CN" sz="1400" i="1" kern="100">
                            <a:solidFill>
                              <a:srgbClr val="FF0000"/>
                            </a:solidFill>
                            <a:latin typeface="Cambria Math" panose="02040503050406030204" pitchFamily="18" charset="0"/>
                          </a:rPr>
                          <m:t>𝑎</m:t>
                        </m:r>
                        <m:r>
                          <a:rPr lang="en-US" altLang="zh-CN" sz="1400" i="1" kern="100">
                            <a:solidFill>
                              <a:srgbClr val="FF0000"/>
                            </a:solidFill>
                            <a:latin typeface="Cambria Math" panose="02040503050406030204" pitchFamily="18" charset="0"/>
                          </a:rPr>
                          <m:t>+</m:t>
                        </m:r>
                        <m:r>
                          <a:rPr lang="en-US" altLang="zh-CN" sz="1400" i="1" kern="100">
                            <a:solidFill>
                              <a:srgbClr val="FF0000"/>
                            </a:solidFill>
                            <a:latin typeface="Cambria Math" panose="02040503050406030204" pitchFamily="18" charset="0"/>
                          </a:rPr>
                          <m:t>𝑏</m:t>
                        </m:r>
                      </m:num>
                      <m:den>
                        <m:r>
                          <a:rPr lang="en-US" altLang="zh-CN" sz="1400" i="1" kern="100">
                            <a:solidFill>
                              <a:srgbClr val="FF0000"/>
                            </a:solidFill>
                            <a:latin typeface="Cambria Math" panose="02040503050406030204" pitchFamily="18" charset="0"/>
                          </a:rPr>
                          <m:t>𝑎</m:t>
                        </m:r>
                        <m:r>
                          <a:rPr lang="en-US" altLang="zh-CN" sz="1400" i="1" kern="100">
                            <a:solidFill>
                              <a:srgbClr val="FF0000"/>
                            </a:solidFill>
                            <a:latin typeface="Cambria Math" panose="02040503050406030204" pitchFamily="18" charset="0"/>
                          </a:rPr>
                          <m:t>−</m:t>
                        </m:r>
                        <m:r>
                          <a:rPr lang="en-US" altLang="zh-CN" sz="1400" i="1" kern="100">
                            <a:solidFill>
                              <a:srgbClr val="FF0000"/>
                            </a:solidFill>
                            <a:latin typeface="Cambria Math" panose="02040503050406030204" pitchFamily="18" charset="0"/>
                          </a:rPr>
                          <m:t>𝑏</m:t>
                        </m:r>
                      </m:den>
                    </m:f>
                  </m:oMath>
                </a14:m>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spcBef>
                    <a:spcPts val="525"/>
                  </a:spcBef>
                </a:pPr>
                <a:r>
                  <a:rPr lang="zh-CN" altLang="zh-CN" sz="1400" kern="100" dirty="0">
                    <a:solidFill>
                      <a:srgbClr val="FF0000"/>
                    </a:solidFill>
                    <a:latin typeface="思源黑体 CN Bold" panose="020B0800000000000000" pitchFamily="34" charset="-122"/>
                    <a:ea typeface="思源黑体 CN Bold" panose="020B0800000000000000" pitchFamily="34" charset="-122"/>
                  </a:rPr>
                  <a:t>当</a:t>
                </a:r>
                <a:r>
                  <a:rPr lang="en-US" altLang="zh-CN" sz="1400" kern="100" dirty="0">
                    <a:solidFill>
                      <a:srgbClr val="FF0000"/>
                    </a:solidFill>
                    <a:latin typeface="思源黑体 CN Bold" panose="020B0800000000000000" pitchFamily="34" charset="-122"/>
                    <a:ea typeface="思源黑体 CN Bold" panose="020B0800000000000000" pitchFamily="34" charset="-122"/>
                  </a:rPr>
                  <a:t>a=2+</a:t>
                </a:r>
                <a14:m>
                  <m:oMath xmlns:m="http://schemas.openxmlformats.org/officeDocument/2006/math">
                    <m:rad>
                      <m:radPr>
                        <m:degHide m:val="on"/>
                        <m:ctrlPr>
                          <a:rPr lang="zh-CN" altLang="zh-CN" sz="1400" i="1" kern="100">
                            <a:solidFill>
                              <a:srgbClr val="FF0000"/>
                            </a:solidFill>
                            <a:latin typeface="Cambria Math" panose="02040503050406030204" pitchFamily="18" charset="0"/>
                            <a:ea typeface="Cambria Math" panose="02040503050406030204" pitchFamily="18" charset="0"/>
                          </a:rPr>
                        </m:ctrlPr>
                      </m:radPr>
                      <m:deg/>
                      <m:e>
                        <m:r>
                          <a:rPr lang="en-US" altLang="zh-CN" sz="1400" i="1" kern="100">
                            <a:solidFill>
                              <a:srgbClr val="FF0000"/>
                            </a:solidFill>
                            <a:latin typeface="Cambria Math" panose="02040503050406030204" pitchFamily="18" charset="0"/>
                          </a:rPr>
                          <m:t>3</m:t>
                        </m:r>
                      </m:e>
                    </m:rad>
                  </m:oMath>
                </a14:m>
                <a:r>
                  <a:rPr lang="en-US" altLang="zh-CN" sz="1400" kern="100" dirty="0">
                    <a:solidFill>
                      <a:srgbClr val="FF0000"/>
                    </a:solidFill>
                    <a:latin typeface="思源黑体 CN Bold" panose="020B0800000000000000" pitchFamily="34" charset="-122"/>
                    <a:ea typeface="思源黑体 CN Bold" panose="020B0800000000000000" pitchFamily="34" charset="-122"/>
                  </a:rPr>
                  <a:t> </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r>
                  <a:rPr lang="en-US" altLang="zh-CN" sz="1400" kern="100" dirty="0">
                    <a:solidFill>
                      <a:srgbClr val="FF0000"/>
                    </a:solidFill>
                    <a:latin typeface="思源黑体 CN Bold" panose="020B0800000000000000" pitchFamily="34" charset="-122"/>
                    <a:ea typeface="思源黑体 CN Bold" panose="020B0800000000000000" pitchFamily="34" charset="-122"/>
                  </a:rPr>
                  <a:t>b=2-</a:t>
                </a:r>
                <a14:m>
                  <m:oMath xmlns:m="http://schemas.openxmlformats.org/officeDocument/2006/math">
                    <m:rad>
                      <m:radPr>
                        <m:degHide m:val="on"/>
                        <m:ctrlPr>
                          <a:rPr lang="zh-CN" altLang="zh-CN" sz="1400" i="1" kern="100">
                            <a:solidFill>
                              <a:srgbClr val="FF0000"/>
                            </a:solidFill>
                            <a:latin typeface="Cambria Math" panose="02040503050406030204" pitchFamily="18" charset="0"/>
                            <a:ea typeface="Cambria Math" panose="02040503050406030204" pitchFamily="18" charset="0"/>
                          </a:rPr>
                        </m:ctrlPr>
                      </m:radPr>
                      <m:deg/>
                      <m:e>
                        <m:r>
                          <a:rPr lang="en-US" altLang="zh-CN" sz="1400" i="1" kern="100">
                            <a:solidFill>
                              <a:srgbClr val="FF0000"/>
                            </a:solidFill>
                            <a:latin typeface="Cambria Math" panose="02040503050406030204" pitchFamily="18" charset="0"/>
                          </a:rPr>
                          <m:t>3</m:t>
                        </m:r>
                      </m:e>
                    </m:rad>
                  </m:oMath>
                </a14:m>
                <a:r>
                  <a:rPr lang="zh-CN" altLang="zh-CN" sz="1400" kern="100" dirty="0">
                    <a:solidFill>
                      <a:srgbClr val="FF0000"/>
                    </a:solidFill>
                    <a:latin typeface="思源黑体 CN Bold" panose="020B0800000000000000" pitchFamily="34" charset="-122"/>
                    <a:ea typeface="思源黑体 CN Bold" panose="020B0800000000000000" pitchFamily="34" charset="-122"/>
                  </a:rPr>
                  <a:t>时，原式＝</a:t>
                </a:r>
                <a14:m>
                  <m:oMath xmlns:m="http://schemas.openxmlformats.org/officeDocument/2006/math">
                    <m:f>
                      <m:fPr>
                        <m:ctrlPr>
                          <a:rPr lang="zh-CN" altLang="zh-CN" sz="1400" i="1" kern="100">
                            <a:solidFill>
                              <a:srgbClr val="FF0000"/>
                            </a:solidFill>
                            <a:latin typeface="Cambria Math" panose="02040503050406030204" pitchFamily="18" charset="0"/>
                            <a:ea typeface="Cambria Math" panose="02040503050406030204" pitchFamily="18" charset="0"/>
                          </a:rPr>
                        </m:ctrlPr>
                      </m:fPr>
                      <m:num>
                        <m:r>
                          <a:rPr lang="en-US" altLang="zh-CN" sz="1400" i="1" kern="100">
                            <a:solidFill>
                              <a:srgbClr val="FF0000"/>
                            </a:solidFill>
                            <a:latin typeface="Cambria Math" panose="02040503050406030204" pitchFamily="18" charset="0"/>
                          </a:rPr>
                          <m:t>4</m:t>
                        </m:r>
                      </m:num>
                      <m:den>
                        <m:r>
                          <a:rPr lang="en-US" altLang="zh-CN" sz="1400" i="1" kern="100">
                            <a:solidFill>
                              <a:srgbClr val="FF0000"/>
                            </a:solidFill>
                            <a:latin typeface="Cambria Math" panose="02040503050406030204" pitchFamily="18" charset="0"/>
                          </a:rPr>
                          <m:t>2</m:t>
                        </m:r>
                        <m:rad>
                          <m:radPr>
                            <m:degHide m:val="on"/>
                            <m:ctrlPr>
                              <a:rPr lang="zh-CN" altLang="zh-CN" sz="1400" i="1" kern="100">
                                <a:solidFill>
                                  <a:srgbClr val="FF0000"/>
                                </a:solidFill>
                                <a:latin typeface="Cambria Math" panose="02040503050406030204" pitchFamily="18" charset="0"/>
                                <a:ea typeface="Cambria Math" panose="02040503050406030204" pitchFamily="18" charset="0"/>
                              </a:rPr>
                            </m:ctrlPr>
                          </m:radPr>
                          <m:deg/>
                          <m:e>
                            <m:r>
                              <a:rPr lang="en-US" altLang="zh-CN" sz="1400" i="1" kern="100">
                                <a:solidFill>
                                  <a:srgbClr val="FF0000"/>
                                </a:solidFill>
                                <a:latin typeface="Cambria Math" panose="02040503050406030204" pitchFamily="18" charset="0"/>
                              </a:rPr>
                              <m:t>3</m:t>
                            </m:r>
                          </m:e>
                        </m:rad>
                      </m:den>
                    </m:f>
                  </m:oMath>
                </a14:m>
                <a:r>
                  <a:rPr lang="en-US" altLang="zh-CN" sz="1400" kern="1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f>
                      <m:fPr>
                        <m:ctrlPr>
                          <a:rPr lang="zh-CN" altLang="zh-CN" sz="1400" i="1" kern="100">
                            <a:solidFill>
                              <a:srgbClr val="FF0000"/>
                            </a:solidFill>
                            <a:latin typeface="Cambria Math" panose="02040503050406030204" pitchFamily="18" charset="0"/>
                            <a:ea typeface="Cambria Math" panose="02040503050406030204" pitchFamily="18" charset="0"/>
                          </a:rPr>
                        </m:ctrlPr>
                      </m:fPr>
                      <m:num>
                        <m:r>
                          <a:rPr lang="en-US" altLang="zh-CN" sz="1400" i="1" kern="100">
                            <a:solidFill>
                              <a:srgbClr val="FF0000"/>
                            </a:solidFill>
                            <a:latin typeface="Cambria Math" panose="02040503050406030204" pitchFamily="18" charset="0"/>
                          </a:rPr>
                          <m:t>2</m:t>
                        </m:r>
                        <m:rad>
                          <m:radPr>
                            <m:degHide m:val="on"/>
                            <m:ctrlPr>
                              <a:rPr lang="zh-CN" altLang="zh-CN" sz="1400" i="1" kern="100">
                                <a:solidFill>
                                  <a:srgbClr val="FF0000"/>
                                </a:solidFill>
                                <a:latin typeface="Cambria Math" panose="02040503050406030204" pitchFamily="18" charset="0"/>
                                <a:ea typeface="Cambria Math" panose="02040503050406030204" pitchFamily="18" charset="0"/>
                              </a:rPr>
                            </m:ctrlPr>
                          </m:radPr>
                          <m:deg/>
                          <m:e>
                            <m:r>
                              <a:rPr lang="en-US" altLang="zh-CN" sz="1400" i="1" kern="100">
                                <a:solidFill>
                                  <a:srgbClr val="FF0000"/>
                                </a:solidFill>
                                <a:latin typeface="Cambria Math" panose="02040503050406030204" pitchFamily="18" charset="0"/>
                              </a:rPr>
                              <m:t>3</m:t>
                            </m:r>
                          </m:e>
                        </m:rad>
                      </m:num>
                      <m:den>
                        <m:r>
                          <a:rPr lang="en-US" altLang="zh-CN" sz="1400" i="1" kern="100">
                            <a:solidFill>
                              <a:srgbClr val="FF0000"/>
                            </a:solidFill>
                            <a:latin typeface="Cambria Math" panose="02040503050406030204" pitchFamily="18" charset="0"/>
                          </a:rPr>
                          <m:t>3</m:t>
                        </m:r>
                      </m:den>
                    </m:f>
                  </m:oMath>
                </a14:m>
                <a:r>
                  <a:rPr lang="en-US" altLang="zh-CN" sz="14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8081124" y="4408110"/>
                <a:ext cx="4572000" cy="1122936"/>
              </a:xfrm>
              <a:prstGeom prst="rect">
                <a:avLst/>
              </a:prstGeom>
              <a:blipFill rotWithShape="1">
                <a:blip r:embed="rId8"/>
                <a:stretch>
                  <a:fillRect l="-2" t="-51" r="2" b="1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flipH="1">
            <a:off x="0" y="-11113"/>
            <a:ext cx="12192000" cy="6880226"/>
            <a:chOff x="0" y="-11113"/>
            <a:chExt cx="12192000" cy="6880226"/>
          </a:xfrm>
        </p:grpSpPr>
        <p:pic>
          <p:nvPicPr>
            <p:cNvPr id="34" name="Picture 2" descr="读书，读书，学习"/>
            <p:cNvPicPr>
              <a:picLocks noChangeAspect="1" noChangeArrowheads="1"/>
            </p:cNvPicPr>
            <p:nvPr/>
          </p:nvPicPr>
          <p:blipFill rotWithShape="1">
            <a:blip r:embed="rId9">
              <a:extLst>
                <a:ext uri="{BEBA8EAE-BF5A-486C-A8C5-ECC9F3942E4B}">
                  <a14:imgProps xmlns:a14="http://schemas.microsoft.com/office/drawing/2010/main">
                    <a14:imgLayer r:embed="rId10">
                      <a14:imgEffect>
                        <a14:colorTemperature colorTemp="7200"/>
                      </a14:imgEffect>
                    </a14:imgLayer>
                  </a14:imgProps>
                </a:ext>
                <a:ext uri="{28A0092B-C50C-407E-A947-70E740481C1C}">
                  <a14:useLocalDpi xmlns:a14="http://schemas.microsoft.com/office/drawing/2010/main" val="0"/>
                </a:ext>
              </a:extLst>
            </a:blip>
            <a:srcRect r="81864"/>
            <a:stretch>
              <a:fillRect/>
            </a:stretch>
          </p:blipFill>
          <p:spPr bwMode="auto">
            <a:xfrm>
              <a:off x="0" y="-11113"/>
              <a:ext cx="1871660" cy="68802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读书，读书，学习"/>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871660" y="-11113"/>
              <a:ext cx="10320340" cy="6880226"/>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84"/>
          <p:cNvSpPr>
            <a:spLocks noChangeArrowheads="1"/>
          </p:cNvSpPr>
          <p:nvPr/>
        </p:nvSpPr>
        <p:spPr bwMode="auto">
          <a:xfrm>
            <a:off x="5076781" y="-11113"/>
            <a:ext cx="6634048" cy="6881813"/>
          </a:xfrm>
          <a:prstGeom prst="rect">
            <a:avLst/>
          </a:prstGeom>
          <a:solidFill>
            <a:srgbClr val="FFD6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41" name="文本框 38"/>
          <p:cNvSpPr txBox="1"/>
          <p:nvPr>
            <p:custDataLst>
              <p:tags r:id="rId1"/>
            </p:custDataLst>
          </p:nvPr>
        </p:nvSpPr>
        <p:spPr>
          <a:xfrm>
            <a:off x="5282420" y="676866"/>
            <a:ext cx="3022456" cy="769441"/>
          </a:xfrm>
          <a:prstGeom prst="rect">
            <a:avLst/>
          </a:prstGeom>
          <a:noFill/>
        </p:spPr>
        <p:txBody>
          <a:bodyPr wrap="square" rtlCol="0">
            <a:spAutoFit/>
          </a:bodyPr>
          <a:lstStyle/>
          <a:p>
            <a:pPr lvl="0" algn="ctr"/>
            <a:r>
              <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课后回顾</a:t>
            </a:r>
          </a:p>
        </p:txBody>
      </p:sp>
      <p:grpSp>
        <p:nvGrpSpPr>
          <p:cNvPr id="49" name="组合 48"/>
          <p:cNvGrpSpPr/>
          <p:nvPr/>
        </p:nvGrpSpPr>
        <p:grpSpPr>
          <a:xfrm>
            <a:off x="5449496" y="1707448"/>
            <a:ext cx="5909338" cy="1344152"/>
            <a:chOff x="4865892" y="1070507"/>
            <a:chExt cx="5909338" cy="1344152"/>
          </a:xfrm>
        </p:grpSpPr>
        <p:sp>
          <p:nvSpPr>
            <p:cNvPr id="50" name="文本框 38"/>
            <p:cNvSpPr txBox="1"/>
            <p:nvPr>
              <p:custDataLst>
                <p:tags r:id="rId6"/>
              </p:custDataLst>
            </p:nvPr>
          </p:nvSpPr>
          <p:spPr>
            <a:xfrm>
              <a:off x="6743238" y="1617432"/>
              <a:ext cx="4031992" cy="400110"/>
            </a:xfrm>
            <a:prstGeom prst="rect">
              <a:avLst/>
            </a:prstGeom>
            <a:noFill/>
          </p:spPr>
          <p:txBody>
            <a:bodyPr wrap="square" rtlCol="0">
              <a:spAutoFit/>
            </a:bodyPr>
            <a:lstStyle/>
            <a:p>
              <a:pPr lvl="0"/>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熟记二次根式混合运算的先后顺序</a:t>
              </a:r>
            </a:p>
          </p:txBody>
        </p:sp>
        <p:grpSp>
          <p:nvGrpSpPr>
            <p:cNvPr id="51" name="组合 50"/>
            <p:cNvGrpSpPr/>
            <p:nvPr/>
          </p:nvGrpSpPr>
          <p:grpSpPr>
            <a:xfrm>
              <a:off x="4865892" y="1070507"/>
              <a:ext cx="1709415" cy="1344152"/>
              <a:chOff x="4681990" y="1383077"/>
              <a:chExt cx="1709415" cy="1344152"/>
            </a:xfrm>
          </p:grpSpPr>
          <p:sp>
            <p:nvSpPr>
              <p:cNvPr id="53" name="矩形: 圆角 52"/>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54" name="文本框 38"/>
              <p:cNvSpPr txBox="1"/>
              <p:nvPr>
                <p:custDataLst>
                  <p:tags r:id="rId7"/>
                </p:custDataLst>
              </p:nvPr>
            </p:nvSpPr>
            <p:spPr>
              <a:xfrm>
                <a:off x="5768064" y="1904941"/>
                <a:ext cx="623341" cy="400110"/>
              </a:xfrm>
              <a:prstGeom prst="rect">
                <a:avLst/>
              </a:prstGeom>
              <a:noFill/>
            </p:spPr>
            <p:txBody>
              <a:bodyPr wrap="square" rtlCol="0">
                <a:spAutoFit/>
              </a:bodyPr>
              <a:lstStyle/>
              <a:p>
                <a:pPr lvl="0" algn="ct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01</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pic>
            <p:nvPicPr>
              <p:cNvPr id="55" name="图片 5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4681990" y="1383077"/>
                <a:ext cx="1344152" cy="1344152"/>
              </a:xfrm>
              <a:prstGeom prst="rect">
                <a:avLst/>
              </a:prstGeom>
            </p:spPr>
          </p:pic>
        </p:grpSp>
      </p:grpSp>
      <p:grpSp>
        <p:nvGrpSpPr>
          <p:cNvPr id="59" name="组合 58"/>
          <p:cNvGrpSpPr/>
          <p:nvPr/>
        </p:nvGrpSpPr>
        <p:grpSpPr>
          <a:xfrm>
            <a:off x="5449496" y="3272215"/>
            <a:ext cx="6416220" cy="1344152"/>
            <a:chOff x="4865892" y="1070507"/>
            <a:chExt cx="6416220" cy="1344152"/>
          </a:xfrm>
        </p:grpSpPr>
        <p:sp>
          <p:nvSpPr>
            <p:cNvPr id="60" name="文本框 38"/>
            <p:cNvSpPr txBox="1"/>
            <p:nvPr>
              <p:custDataLst>
                <p:tags r:id="rId4"/>
              </p:custDataLst>
            </p:nvPr>
          </p:nvSpPr>
          <p:spPr>
            <a:xfrm>
              <a:off x="6743237" y="1612991"/>
              <a:ext cx="4538875" cy="400110"/>
            </a:xfrm>
            <a:prstGeom prst="rect">
              <a:avLst/>
            </a:prstGeom>
            <a:noFill/>
          </p:spPr>
          <p:txBody>
            <a:bodyPr wrap="square" rtlCol="0">
              <a:spAutoFit/>
            </a:bodyPr>
            <a:lstStyle/>
            <a:p>
              <a:pPr lvl="0"/>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熟练进行二次根式混合运算</a:t>
              </a:r>
            </a:p>
          </p:txBody>
        </p:sp>
        <p:grpSp>
          <p:nvGrpSpPr>
            <p:cNvPr id="61" name="组合 60"/>
            <p:cNvGrpSpPr/>
            <p:nvPr/>
          </p:nvGrpSpPr>
          <p:grpSpPr>
            <a:xfrm>
              <a:off x="4865892" y="1070507"/>
              <a:ext cx="1709415" cy="1344152"/>
              <a:chOff x="4681990" y="1383077"/>
              <a:chExt cx="1709415" cy="1344152"/>
            </a:xfrm>
          </p:grpSpPr>
          <p:sp>
            <p:nvSpPr>
              <p:cNvPr id="62" name="矩形: 圆角 61"/>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63" name="文本框 38"/>
              <p:cNvSpPr txBox="1"/>
              <p:nvPr>
                <p:custDataLst>
                  <p:tags r:id="rId5"/>
                </p:custDataLst>
              </p:nvPr>
            </p:nvSpPr>
            <p:spPr>
              <a:xfrm>
                <a:off x="5768064" y="1904941"/>
                <a:ext cx="623341" cy="400110"/>
              </a:xfrm>
              <a:prstGeom prst="rect">
                <a:avLst/>
              </a:prstGeom>
              <a:noFill/>
            </p:spPr>
            <p:txBody>
              <a:bodyPr wrap="square" rtlCol="0">
                <a:spAutoFit/>
              </a:bodyPr>
              <a:lstStyle/>
              <a:p>
                <a:pPr lvl="0" algn="ct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02</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pic>
            <p:nvPicPr>
              <p:cNvPr id="64" name="图片 6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4681990" y="1383077"/>
                <a:ext cx="1344152" cy="1344152"/>
              </a:xfrm>
              <a:prstGeom prst="rect">
                <a:avLst/>
              </a:prstGeom>
            </p:spPr>
          </p:pic>
        </p:grpSp>
      </p:grpSp>
      <p:grpSp>
        <p:nvGrpSpPr>
          <p:cNvPr id="65" name="组合 64"/>
          <p:cNvGrpSpPr/>
          <p:nvPr/>
        </p:nvGrpSpPr>
        <p:grpSpPr>
          <a:xfrm>
            <a:off x="5449496" y="4836982"/>
            <a:ext cx="5909338" cy="1344152"/>
            <a:chOff x="4865892" y="1070507"/>
            <a:chExt cx="5909338" cy="1344152"/>
          </a:xfrm>
        </p:grpSpPr>
        <p:sp>
          <p:nvSpPr>
            <p:cNvPr id="66" name="文本框 38"/>
            <p:cNvSpPr txBox="1"/>
            <p:nvPr>
              <p:custDataLst>
                <p:tags r:id="rId2"/>
              </p:custDataLst>
            </p:nvPr>
          </p:nvSpPr>
          <p:spPr>
            <a:xfrm>
              <a:off x="6743238" y="1598382"/>
              <a:ext cx="4031992" cy="400110"/>
            </a:xfrm>
            <a:prstGeom prst="rect">
              <a:avLst/>
            </a:prstGeom>
            <a:noFill/>
          </p:spPr>
          <p:txBody>
            <a:bodyPr wrap="square" rtlCol="0">
              <a:spAutoFit/>
            </a:bodyPr>
            <a:lstStyle/>
            <a:p>
              <a:pPr lvl="0"/>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注意运算结果一般是最简二次根式</a:t>
              </a:r>
            </a:p>
          </p:txBody>
        </p:sp>
        <p:grpSp>
          <p:nvGrpSpPr>
            <p:cNvPr id="74" name="组合 73"/>
            <p:cNvGrpSpPr/>
            <p:nvPr/>
          </p:nvGrpSpPr>
          <p:grpSpPr>
            <a:xfrm>
              <a:off x="4865892" y="1070507"/>
              <a:ext cx="1709415" cy="1344152"/>
              <a:chOff x="4681990" y="1383077"/>
              <a:chExt cx="1709415" cy="1344152"/>
            </a:xfrm>
          </p:grpSpPr>
          <p:sp>
            <p:nvSpPr>
              <p:cNvPr id="77" name="矩形: 圆角 76"/>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78" name="文本框 38"/>
              <p:cNvSpPr txBox="1"/>
              <p:nvPr>
                <p:custDataLst>
                  <p:tags r:id="rId3"/>
                </p:custDataLst>
              </p:nvPr>
            </p:nvSpPr>
            <p:spPr>
              <a:xfrm>
                <a:off x="5768064" y="1904941"/>
                <a:ext cx="623341" cy="400110"/>
              </a:xfrm>
              <a:prstGeom prst="rect">
                <a:avLst/>
              </a:prstGeom>
              <a:noFill/>
            </p:spPr>
            <p:txBody>
              <a:bodyPr wrap="square" rtlCol="0">
                <a:spAutoFit/>
              </a:bodyPr>
              <a:lstStyle/>
              <a:p>
                <a:pPr lvl="0" algn="ct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03</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pic>
            <p:nvPicPr>
              <p:cNvPr id="79" name="图片 7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4681990" y="1383077"/>
                <a:ext cx="1344152" cy="1344152"/>
              </a:xfrm>
              <a:prstGeom prst="rect">
                <a:avLst/>
              </a:prstGeom>
            </p:spPr>
          </p:pic>
        </p:grpSp>
      </p:grpSp>
      <p:sp>
        <p:nvSpPr>
          <p:cNvPr id="36" name="矩形 35"/>
          <p:cNvSpPr/>
          <p:nvPr/>
        </p:nvSpPr>
        <p:spPr>
          <a:xfrm>
            <a:off x="187649" y="179150"/>
            <a:ext cx="11816821" cy="6510308"/>
          </a:xfrm>
          <a:prstGeom prst="rect">
            <a:avLst/>
          </a:prstGeom>
          <a:no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读书，读书，学习"/>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81864"/>
          <a:stretch>
            <a:fillRect/>
          </a:stretch>
        </p:blipFill>
        <p:spPr bwMode="auto">
          <a:xfrm>
            <a:off x="0" y="-11113"/>
            <a:ext cx="1871660" cy="68802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读书，读书，学习"/>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871660" y="-11113"/>
            <a:ext cx="10320340" cy="6880226"/>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4"/>
          <p:cNvSpPr>
            <a:spLocks noChangeArrowheads="1"/>
          </p:cNvSpPr>
          <p:nvPr/>
        </p:nvSpPr>
        <p:spPr bwMode="auto">
          <a:xfrm>
            <a:off x="523579" y="-11113"/>
            <a:ext cx="5526681" cy="6881813"/>
          </a:xfrm>
          <a:prstGeom prst="rect">
            <a:avLst/>
          </a:prstGeom>
          <a:solidFill>
            <a:srgbClr val="FFD6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111" name="Shape 40"/>
          <p:cNvSpPr/>
          <p:nvPr/>
        </p:nvSpPr>
        <p:spPr>
          <a:xfrm>
            <a:off x="897244" y="4321527"/>
            <a:ext cx="4565494" cy="337185"/>
          </a:xfrm>
          <a:prstGeom prst="rect">
            <a:avLst/>
          </a:prstGeom>
          <a:ln w="12700">
            <a:miter lim="400000"/>
          </a:ln>
        </p:spPr>
        <p:txBody>
          <a:bodyPr wrap="square" lIns="34202" rIns="34202">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1600" smtClean="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主讲人：</a:t>
            </a:r>
            <a:r>
              <a:rPr lang="en-US" altLang="zh-CN" sz="1600" smtClean="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PPT818  </a:t>
            </a:r>
            <a:r>
              <a:rPr lang="zh-CN" altLang="en-US" sz="1600" smtClean="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人教版 数学八年级下册</a:t>
            </a:r>
            <a:endParaRPr lang="zh-CN" altLang="en-US" sz="1600" dirty="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endParaRPr>
          </a:p>
        </p:txBody>
      </p:sp>
      <p:sp>
        <p:nvSpPr>
          <p:cNvPr id="112" name="矩形 111"/>
          <p:cNvSpPr/>
          <p:nvPr/>
        </p:nvSpPr>
        <p:spPr>
          <a:xfrm>
            <a:off x="868216" y="2230389"/>
            <a:ext cx="5257786" cy="584775"/>
          </a:xfrm>
          <a:prstGeom prst="rect">
            <a:avLst/>
          </a:prstGeom>
        </p:spPr>
        <p:txBody>
          <a:bodyPr wrap="square">
            <a:spAutoFit/>
          </a:bodyPr>
          <a:lstStyle/>
          <a:p>
            <a:pPr>
              <a:defRPr sz="1800">
                <a:solidFill>
                  <a:srgbClr val="000000"/>
                </a:solidFill>
              </a:defRPr>
            </a:pPr>
            <a:r>
              <a:rPr lang="zh-CN" altLang="en-US"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第十六章</a:t>
            </a:r>
            <a:r>
              <a:rPr lang="en-US" altLang="zh-CN"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05</a:t>
            </a:r>
            <a:r>
              <a:rPr lang="zh-CN" altLang="en-US"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节   二次根式</a:t>
            </a:r>
          </a:p>
        </p:txBody>
      </p:sp>
      <p:sp>
        <p:nvSpPr>
          <p:cNvPr id="113" name="矩形 112"/>
          <p:cNvSpPr/>
          <p:nvPr/>
        </p:nvSpPr>
        <p:spPr>
          <a:xfrm>
            <a:off x="810160" y="2917724"/>
            <a:ext cx="5115762" cy="923330"/>
          </a:xfrm>
          <a:prstGeom prst="rect">
            <a:avLst/>
          </a:prstGeom>
          <a:noFill/>
        </p:spPr>
        <p:txBody>
          <a:bodyPr wrap="square" rtlCol="0">
            <a:spAutoFit/>
          </a:bodyPr>
          <a:lstStyle/>
          <a:p>
            <a:r>
              <a:rPr lang="zh-CN" altLang="en-US" sz="5400" dirty="0">
                <a:solidFill>
                  <a:schemeClr val="tx1">
                    <a:lumMod val="85000"/>
                    <a:lumOff val="15000"/>
                  </a:schemeClr>
                </a:solidFill>
                <a:latin typeface="思源黑体 CN Heavy" panose="020B0A00000000000000" pitchFamily="34" charset="-122"/>
                <a:ea typeface="思源黑体 CN Heavy" panose="020B0A00000000000000" pitchFamily="34" charset="-122"/>
              </a:rPr>
              <a:t>谢谢同学倾听！</a:t>
            </a:r>
          </a:p>
        </p:txBody>
      </p:sp>
      <p:cxnSp>
        <p:nvCxnSpPr>
          <p:cNvPr id="3" name="直接连接符 2"/>
          <p:cNvCxnSpPr/>
          <p:nvPr/>
        </p:nvCxnSpPr>
        <p:spPr>
          <a:xfrm>
            <a:off x="940786" y="4089166"/>
            <a:ext cx="473415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7649" y="179150"/>
            <a:ext cx="11816821" cy="6510308"/>
          </a:xfrm>
          <a:prstGeom prst="rect">
            <a:avLst/>
          </a:prstGeom>
          <a:no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anim calcmode="lin" valueType="num">
                                      <p:cBhvr>
                                        <p:cTn id="14" dur="500" fill="hold"/>
                                        <p:tgtEl>
                                          <p:spTgt spid="113"/>
                                        </p:tgtEl>
                                        <p:attrNameLst>
                                          <p:attrName>ppt_x</p:attrName>
                                        </p:attrNameLst>
                                      </p:cBhvr>
                                      <p:tavLst>
                                        <p:tav tm="0">
                                          <p:val>
                                            <p:strVal val="#ppt_x"/>
                                          </p:val>
                                        </p:tav>
                                        <p:tav tm="100000">
                                          <p:val>
                                            <p:strVal val="#ppt_x"/>
                                          </p:val>
                                        </p:tav>
                                      </p:tavLst>
                                    </p:anim>
                                    <p:anim calcmode="lin" valueType="num">
                                      <p:cBhvr>
                                        <p:cTn id="15" dur="5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anim calcmode="lin" valueType="num">
                                      <p:cBhvr>
                                        <p:cTn id="20" dur="500" fill="hold"/>
                                        <p:tgtEl>
                                          <p:spTgt spid="111"/>
                                        </p:tgtEl>
                                        <p:attrNameLst>
                                          <p:attrName>ppt_x</p:attrName>
                                        </p:attrNameLst>
                                      </p:cBhvr>
                                      <p:tavLst>
                                        <p:tav tm="0">
                                          <p:val>
                                            <p:strVal val="#ppt_x"/>
                                          </p:val>
                                        </p:tav>
                                        <p:tav tm="100000">
                                          <p:val>
                                            <p:strVal val="#ppt_x"/>
                                          </p:val>
                                        </p:tav>
                                      </p:tavLst>
                                    </p:anim>
                                    <p:anim calcmode="lin" valueType="num">
                                      <p:cBhvr>
                                        <p:cTn id="21" dur="500" fill="hold"/>
                                        <p:tgtEl>
                                          <p:spTgt spid="1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flipH="1">
            <a:off x="0" y="-11113"/>
            <a:ext cx="12192000" cy="6880226"/>
            <a:chOff x="0" y="-11113"/>
            <a:chExt cx="12192000" cy="6880226"/>
          </a:xfrm>
        </p:grpSpPr>
        <p:pic>
          <p:nvPicPr>
            <p:cNvPr id="50" name="Picture 2" descr="读书，读书，学习"/>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rcRect r="81864"/>
            <a:stretch>
              <a:fillRect/>
            </a:stretch>
          </p:blipFill>
          <p:spPr bwMode="auto">
            <a:xfrm>
              <a:off x="0" y="-11113"/>
              <a:ext cx="1871660" cy="688022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读书，读书，学习"/>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871660" y="-11113"/>
              <a:ext cx="10320340" cy="6880226"/>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84"/>
          <p:cNvSpPr>
            <a:spLocks noChangeArrowheads="1"/>
          </p:cNvSpPr>
          <p:nvPr/>
        </p:nvSpPr>
        <p:spPr bwMode="auto">
          <a:xfrm>
            <a:off x="5076781" y="-11113"/>
            <a:ext cx="6634048" cy="6881813"/>
          </a:xfrm>
          <a:prstGeom prst="rect">
            <a:avLst/>
          </a:prstGeom>
          <a:solidFill>
            <a:srgbClr val="FFD6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6" name="组合 5"/>
          <p:cNvGrpSpPr/>
          <p:nvPr/>
        </p:nvGrpSpPr>
        <p:grpSpPr>
          <a:xfrm>
            <a:off x="5767756" y="1815748"/>
            <a:ext cx="5540639" cy="1324690"/>
            <a:chOff x="5243091" y="1396648"/>
            <a:chExt cx="5540639" cy="1324690"/>
          </a:xfrm>
        </p:grpSpPr>
        <p:sp>
          <p:nvSpPr>
            <p:cNvPr id="89" name="文本框 38"/>
            <p:cNvSpPr txBox="1"/>
            <p:nvPr>
              <p:custDataLst>
                <p:tags r:id="rId5"/>
              </p:custDataLst>
            </p:nvPr>
          </p:nvSpPr>
          <p:spPr>
            <a:xfrm>
              <a:off x="6969641" y="1506274"/>
              <a:ext cx="1705787" cy="461665"/>
            </a:xfrm>
            <a:prstGeom prst="rect">
              <a:avLst/>
            </a:prstGeom>
            <a:noFill/>
          </p:spPr>
          <p:txBody>
            <a:bodyPr wrap="square" rtlCol="0">
              <a:spAutoFit/>
            </a:bodyPr>
            <a:lstStyle/>
            <a:p>
              <a:pPr lvl="0"/>
              <a:r>
                <a:rPr lang="zh-CN" altLang="en-US" sz="2400" dirty="0">
                  <a:solidFill>
                    <a:sysClr val="windowText" lastClr="000000"/>
                  </a:solidFill>
                  <a:latin typeface="思源黑体 CN Bold" panose="020B0800000000000000" pitchFamily="34" charset="-122"/>
                  <a:ea typeface="思源黑体 CN Bold" panose="020B0800000000000000" pitchFamily="34" charset="-122"/>
                </a:rPr>
                <a:t>学习目标</a:t>
              </a:r>
            </a:p>
          </p:txBody>
        </p:sp>
        <p:sp>
          <p:nvSpPr>
            <p:cNvPr id="90" name="矩形 89"/>
            <p:cNvSpPr/>
            <p:nvPr/>
          </p:nvSpPr>
          <p:spPr>
            <a:xfrm>
              <a:off x="8313710" y="1726292"/>
              <a:ext cx="2368042" cy="200055"/>
            </a:xfrm>
            <a:prstGeom prst="rect">
              <a:avLst/>
            </a:prstGeom>
          </p:spPr>
          <p:txBody>
            <a:bodyPr wrap="square">
              <a:spAutoFit/>
            </a:bodyPr>
            <a:lstStyle/>
            <a:p>
              <a:r>
                <a:rPr lang="en-US" altLang="zh-CN" sz="700" dirty="0">
                  <a:solidFill>
                    <a:sysClr val="windowText" lastClr="000000"/>
                  </a:solidFill>
                  <a:latin typeface="思源黑体 CN Light" panose="020B0300000000000000" pitchFamily="34" charset="-122"/>
                  <a:ea typeface="思源黑体 CN Light" panose="020B0300000000000000" pitchFamily="34" charset="-122"/>
                </a:rPr>
                <a:t>LEARNING OBJECTIVES</a:t>
              </a:r>
            </a:p>
          </p:txBody>
        </p:sp>
        <p:grpSp>
          <p:nvGrpSpPr>
            <p:cNvPr id="3" name="组合 2"/>
            <p:cNvGrpSpPr/>
            <p:nvPr/>
          </p:nvGrpSpPr>
          <p:grpSpPr>
            <a:xfrm>
              <a:off x="5243091" y="1396648"/>
              <a:ext cx="1699684" cy="1324690"/>
              <a:chOff x="5243091" y="1396648"/>
              <a:chExt cx="1699684" cy="1324690"/>
            </a:xfrm>
          </p:grpSpPr>
          <p:sp>
            <p:nvSpPr>
              <p:cNvPr id="57" name="矩形: 圆角 56"/>
              <p:cNvSpPr/>
              <p:nvPr/>
            </p:nvSpPr>
            <p:spPr>
              <a:xfrm>
                <a:off x="5952251" y="190878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ysClr val="windowText" lastClr="000000"/>
                  </a:solidFill>
                </a:endParaRPr>
              </a:p>
            </p:txBody>
          </p:sp>
          <p:sp>
            <p:nvSpPr>
              <p:cNvPr id="87" name="文本框 38"/>
              <p:cNvSpPr txBox="1"/>
              <p:nvPr>
                <p:custDataLst>
                  <p:tags r:id="rId6"/>
                </p:custDataLst>
              </p:nvPr>
            </p:nvSpPr>
            <p:spPr>
              <a:xfrm>
                <a:off x="6319434" y="1908781"/>
                <a:ext cx="623341" cy="400110"/>
              </a:xfrm>
              <a:prstGeom prst="rect">
                <a:avLst/>
              </a:prstGeom>
              <a:noFill/>
            </p:spPr>
            <p:txBody>
              <a:bodyPr wrap="square" rtlCol="0">
                <a:spAutoFit/>
              </a:bodyPr>
              <a:lstStyle/>
              <a:p>
                <a:pPr lvl="0" algn="ctr"/>
                <a:r>
                  <a:rPr lang="en-US" altLang="zh-CN" sz="2000" dirty="0">
                    <a:solidFill>
                      <a:sysClr val="windowText" lastClr="000000"/>
                    </a:solidFill>
                    <a:latin typeface="思源黑体 CN Bold" panose="020B0800000000000000" pitchFamily="34" charset="-122"/>
                    <a:ea typeface="思源黑体 CN Bold" panose="020B0800000000000000" pitchFamily="34" charset="-122"/>
                  </a:rPr>
                  <a:t>01</a:t>
                </a:r>
                <a:endParaRPr lang="zh-CN" altLang="en-US" sz="2000" dirty="0">
                  <a:solidFill>
                    <a:sysClr val="windowText" lastClr="000000"/>
                  </a:solidFill>
                  <a:latin typeface="思源黑体 CN Bold" panose="020B0800000000000000" pitchFamily="34" charset="-122"/>
                  <a:ea typeface="思源黑体 CN Bold" panose="020B0800000000000000" pitchFamily="34" charset="-122"/>
                </a:endParaRPr>
              </a:p>
            </p:txBody>
          </p:sp>
          <p:pic>
            <p:nvPicPr>
              <p:cNvPr id="88" name="图片 8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5243091" y="1396648"/>
                <a:ext cx="1324690" cy="1324690"/>
              </a:xfrm>
              <a:prstGeom prst="rect">
                <a:avLst/>
              </a:prstGeom>
            </p:spPr>
          </p:pic>
        </p:grpSp>
        <p:sp>
          <p:nvSpPr>
            <p:cNvPr id="56" name="矩形 55"/>
            <p:cNvSpPr/>
            <p:nvPr/>
          </p:nvSpPr>
          <p:spPr>
            <a:xfrm>
              <a:off x="7000569" y="1924809"/>
              <a:ext cx="3783161" cy="705129"/>
            </a:xfrm>
            <a:prstGeom prst="rect">
              <a:avLst/>
            </a:prstGeom>
          </p:spPr>
          <p:txBody>
            <a:bodyPr wrap="square">
              <a:spAutoFit/>
            </a:bodyPr>
            <a:lstStyle/>
            <a:p>
              <a:pPr>
                <a:lnSpc>
                  <a:spcPct val="150000"/>
                </a:lnSpc>
              </a:pP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1</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、熟练应用二次根式的加减乘除法则及乘法公式进行二次根式的混合运算。</a:t>
              </a:r>
            </a:p>
          </p:txBody>
        </p:sp>
      </p:grpSp>
      <p:grpSp>
        <p:nvGrpSpPr>
          <p:cNvPr id="5" name="组合 4"/>
          <p:cNvGrpSpPr/>
          <p:nvPr/>
        </p:nvGrpSpPr>
        <p:grpSpPr>
          <a:xfrm>
            <a:off x="5767756" y="3339315"/>
            <a:ext cx="5357103" cy="1324690"/>
            <a:chOff x="5243091" y="2772147"/>
            <a:chExt cx="5357103" cy="1324690"/>
          </a:xfrm>
        </p:grpSpPr>
        <p:grpSp>
          <p:nvGrpSpPr>
            <p:cNvPr id="92" name="组合 91"/>
            <p:cNvGrpSpPr/>
            <p:nvPr/>
          </p:nvGrpSpPr>
          <p:grpSpPr>
            <a:xfrm>
              <a:off x="7020330" y="3082543"/>
              <a:ext cx="3102514" cy="461665"/>
              <a:chOff x="9650039" y="892924"/>
              <a:chExt cx="2762497" cy="411069"/>
            </a:xfrm>
          </p:grpSpPr>
          <p:sp>
            <p:nvSpPr>
              <p:cNvPr id="98" name="文本框 38"/>
              <p:cNvSpPr txBox="1"/>
              <p:nvPr>
                <p:custDataLst>
                  <p:tags r:id="rId4"/>
                </p:custDataLst>
              </p:nvPr>
            </p:nvSpPr>
            <p:spPr>
              <a:xfrm>
                <a:off x="9650039" y="892924"/>
                <a:ext cx="1518843" cy="411069"/>
              </a:xfrm>
              <a:prstGeom prst="rect">
                <a:avLst/>
              </a:prstGeom>
              <a:noFill/>
            </p:spPr>
            <p:txBody>
              <a:bodyPr wrap="square" rtlCol="0">
                <a:spAutoFit/>
              </a:bodyPr>
              <a:lstStyle/>
              <a:p>
                <a:pPr lvl="0"/>
                <a:r>
                  <a:rPr lang="zh-CN" altLang="en-US" sz="2400" dirty="0">
                    <a:solidFill>
                      <a:sysClr val="windowText" lastClr="000000"/>
                    </a:solidFill>
                    <a:latin typeface="思源黑体 CN Bold" panose="020B0800000000000000" pitchFamily="34" charset="-122"/>
                    <a:ea typeface="思源黑体 CN Bold" panose="020B0800000000000000" pitchFamily="34" charset="-122"/>
                  </a:rPr>
                  <a:t>重点</a:t>
                </a:r>
              </a:p>
            </p:txBody>
          </p:sp>
          <p:sp>
            <p:nvSpPr>
              <p:cNvPr id="99" name="矩形 98"/>
              <p:cNvSpPr/>
              <p:nvPr/>
            </p:nvSpPr>
            <p:spPr>
              <a:xfrm>
                <a:off x="10304018" y="1087460"/>
                <a:ext cx="2108518" cy="178130"/>
              </a:xfrm>
              <a:prstGeom prst="rect">
                <a:avLst/>
              </a:prstGeom>
            </p:spPr>
            <p:txBody>
              <a:bodyPr wrap="square">
                <a:spAutoFit/>
              </a:bodyPr>
              <a:lstStyle/>
              <a:p>
                <a:r>
                  <a:rPr lang="en-US" altLang="zh-CN" sz="700" dirty="0">
                    <a:solidFill>
                      <a:sysClr val="windowText" lastClr="000000"/>
                    </a:solidFill>
                    <a:latin typeface="思源黑体 CN Light" panose="020B0300000000000000" pitchFamily="34" charset="-122"/>
                    <a:ea typeface="思源黑体 CN Light" panose="020B0300000000000000" pitchFamily="34" charset="-122"/>
                  </a:rPr>
                  <a:t>A KEY</a:t>
                </a:r>
              </a:p>
            </p:txBody>
          </p:sp>
        </p:grpSp>
        <p:sp>
          <p:nvSpPr>
            <p:cNvPr id="95" name="矩形: 圆角 94"/>
            <p:cNvSpPr/>
            <p:nvPr/>
          </p:nvSpPr>
          <p:spPr>
            <a:xfrm>
              <a:off x="5978475" y="3311540"/>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ysClr val="windowText" lastClr="000000"/>
                </a:solidFill>
              </a:endParaRPr>
            </a:p>
          </p:txBody>
        </p:sp>
        <p:sp>
          <p:nvSpPr>
            <p:cNvPr id="94" name="矩形 93"/>
            <p:cNvSpPr/>
            <p:nvPr/>
          </p:nvSpPr>
          <p:spPr>
            <a:xfrm>
              <a:off x="7051259" y="3501078"/>
              <a:ext cx="3548935" cy="381964"/>
            </a:xfrm>
            <a:prstGeom prst="rect">
              <a:avLst/>
            </a:prstGeom>
          </p:spPr>
          <p:txBody>
            <a:bodyPr wrap="square">
              <a:spAutoFit/>
            </a:bodyPr>
            <a:lstStyle/>
            <a:p>
              <a:pPr>
                <a:lnSpc>
                  <a:spcPct val="150000"/>
                </a:lnSpc>
              </a:pP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熟练进行二次根式的混合运算。</a:t>
              </a:r>
            </a:p>
          </p:txBody>
        </p:sp>
        <p:grpSp>
          <p:nvGrpSpPr>
            <p:cNvPr id="42" name="组合 41"/>
            <p:cNvGrpSpPr/>
            <p:nvPr/>
          </p:nvGrpSpPr>
          <p:grpSpPr>
            <a:xfrm>
              <a:off x="5243091" y="2772147"/>
              <a:ext cx="1699684" cy="1324690"/>
              <a:chOff x="5243091" y="1396648"/>
              <a:chExt cx="1699684" cy="1324690"/>
            </a:xfrm>
          </p:grpSpPr>
          <p:sp>
            <p:nvSpPr>
              <p:cNvPr id="43" name="矩形: 圆角 42"/>
              <p:cNvSpPr/>
              <p:nvPr/>
            </p:nvSpPr>
            <p:spPr>
              <a:xfrm>
                <a:off x="5952251" y="190878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ysClr val="windowText" lastClr="000000"/>
                  </a:solidFill>
                </a:endParaRPr>
              </a:p>
            </p:txBody>
          </p:sp>
          <p:sp>
            <p:nvSpPr>
              <p:cNvPr id="44" name="文本框 38"/>
              <p:cNvSpPr txBox="1"/>
              <p:nvPr>
                <p:custDataLst>
                  <p:tags r:id="rId3"/>
                </p:custDataLst>
              </p:nvPr>
            </p:nvSpPr>
            <p:spPr>
              <a:xfrm>
                <a:off x="6319434" y="1908781"/>
                <a:ext cx="623341" cy="400110"/>
              </a:xfrm>
              <a:prstGeom prst="rect">
                <a:avLst/>
              </a:prstGeom>
              <a:noFill/>
            </p:spPr>
            <p:txBody>
              <a:bodyPr wrap="square" rtlCol="0">
                <a:spAutoFit/>
              </a:bodyPr>
              <a:lstStyle/>
              <a:p>
                <a:pPr lvl="0" algn="ctr"/>
                <a:r>
                  <a:rPr lang="en-US" altLang="zh-CN" sz="2000" dirty="0">
                    <a:solidFill>
                      <a:sysClr val="windowText" lastClr="000000"/>
                    </a:solidFill>
                    <a:latin typeface="思源黑体 CN Bold" panose="020B0800000000000000" pitchFamily="34" charset="-122"/>
                    <a:ea typeface="思源黑体 CN Bold" panose="020B0800000000000000" pitchFamily="34" charset="-122"/>
                  </a:rPr>
                  <a:t>02</a:t>
                </a:r>
                <a:endParaRPr lang="zh-CN" altLang="en-US" sz="2000" dirty="0">
                  <a:solidFill>
                    <a:sysClr val="windowText" lastClr="000000"/>
                  </a:solidFill>
                  <a:latin typeface="思源黑体 CN Bold" panose="020B0800000000000000" pitchFamily="34" charset="-122"/>
                  <a:ea typeface="思源黑体 CN Bold" panose="020B0800000000000000" pitchFamily="34" charset="-122"/>
                </a:endParaRPr>
              </a:p>
            </p:txBody>
          </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5243091" y="1396648"/>
                <a:ext cx="1324690" cy="1324690"/>
              </a:xfrm>
              <a:prstGeom prst="rect">
                <a:avLst/>
              </a:prstGeom>
            </p:spPr>
          </p:pic>
        </p:grpSp>
      </p:grpSp>
      <p:grpSp>
        <p:nvGrpSpPr>
          <p:cNvPr id="7" name="组合 6"/>
          <p:cNvGrpSpPr/>
          <p:nvPr/>
        </p:nvGrpSpPr>
        <p:grpSpPr>
          <a:xfrm>
            <a:off x="5767756" y="4631115"/>
            <a:ext cx="5540639" cy="1324690"/>
            <a:chOff x="5243091" y="4212015"/>
            <a:chExt cx="5540639" cy="1324690"/>
          </a:xfrm>
        </p:grpSpPr>
        <p:grpSp>
          <p:nvGrpSpPr>
            <p:cNvPr id="101" name="组合 100"/>
            <p:cNvGrpSpPr/>
            <p:nvPr/>
          </p:nvGrpSpPr>
          <p:grpSpPr>
            <a:xfrm>
              <a:off x="7007649" y="4555853"/>
              <a:ext cx="1940208" cy="461665"/>
              <a:chOff x="9650040" y="880720"/>
              <a:chExt cx="1727573" cy="411069"/>
            </a:xfrm>
          </p:grpSpPr>
          <p:sp>
            <p:nvSpPr>
              <p:cNvPr id="107" name="文本框 38"/>
              <p:cNvSpPr txBox="1"/>
              <p:nvPr>
                <p:custDataLst>
                  <p:tags r:id="rId2"/>
                </p:custDataLst>
              </p:nvPr>
            </p:nvSpPr>
            <p:spPr>
              <a:xfrm>
                <a:off x="9650040" y="880720"/>
                <a:ext cx="1518843" cy="411069"/>
              </a:xfrm>
              <a:prstGeom prst="rect">
                <a:avLst/>
              </a:prstGeom>
              <a:noFill/>
            </p:spPr>
            <p:txBody>
              <a:bodyPr wrap="square" rtlCol="0">
                <a:spAutoFit/>
              </a:bodyPr>
              <a:lstStyle/>
              <a:p>
                <a:pPr lvl="0"/>
                <a:r>
                  <a:rPr lang="zh-CN" altLang="en-US" sz="2400" dirty="0">
                    <a:solidFill>
                      <a:sysClr val="windowText" lastClr="000000"/>
                    </a:solidFill>
                    <a:latin typeface="思源黑体 CN Bold" panose="020B0800000000000000" pitchFamily="34" charset="-122"/>
                    <a:ea typeface="思源黑体 CN Bold" panose="020B0800000000000000" pitchFamily="34" charset="-122"/>
                  </a:rPr>
                  <a:t>难点</a:t>
                </a:r>
              </a:p>
            </p:txBody>
          </p:sp>
          <p:sp>
            <p:nvSpPr>
              <p:cNvPr id="108" name="矩形 107"/>
              <p:cNvSpPr/>
              <p:nvPr/>
            </p:nvSpPr>
            <p:spPr>
              <a:xfrm>
                <a:off x="10304018" y="1075256"/>
                <a:ext cx="1073595" cy="178130"/>
              </a:xfrm>
              <a:prstGeom prst="rect">
                <a:avLst/>
              </a:prstGeom>
            </p:spPr>
            <p:txBody>
              <a:bodyPr wrap="square">
                <a:spAutoFit/>
              </a:bodyPr>
              <a:lstStyle/>
              <a:p>
                <a:r>
                  <a:rPr lang="en-US" altLang="zh-CN" sz="700" dirty="0">
                    <a:solidFill>
                      <a:sysClr val="windowText" lastClr="000000"/>
                    </a:solidFill>
                    <a:latin typeface="思源黑体 CN Light" panose="020B0300000000000000" pitchFamily="34" charset="-122"/>
                    <a:ea typeface="思源黑体 CN Light" panose="020B0300000000000000" pitchFamily="34" charset="-122"/>
                  </a:rPr>
                  <a:t>DIFFICULTY</a:t>
                </a:r>
              </a:p>
            </p:txBody>
          </p:sp>
        </p:grpSp>
        <p:sp>
          <p:nvSpPr>
            <p:cNvPr id="103" name="矩形 102"/>
            <p:cNvSpPr/>
            <p:nvPr/>
          </p:nvSpPr>
          <p:spPr>
            <a:xfrm>
              <a:off x="7038580" y="4974388"/>
              <a:ext cx="3745150" cy="380617"/>
            </a:xfrm>
            <a:prstGeom prst="rect">
              <a:avLst/>
            </a:prstGeom>
          </p:spPr>
          <p:txBody>
            <a:bodyPr wrap="square">
              <a:spAutoFit/>
            </a:bodyPr>
            <a:lstStyle/>
            <a:p>
              <a:pPr>
                <a:lnSpc>
                  <a:spcPct val="150000"/>
                </a:lnSpc>
              </a:pP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混合运算的顺序、乘法公式的综合运用。 </a:t>
              </a:r>
            </a:p>
          </p:txBody>
        </p:sp>
        <p:grpSp>
          <p:nvGrpSpPr>
            <p:cNvPr id="46" name="组合 45"/>
            <p:cNvGrpSpPr/>
            <p:nvPr/>
          </p:nvGrpSpPr>
          <p:grpSpPr>
            <a:xfrm>
              <a:off x="5243091" y="4212015"/>
              <a:ext cx="1699684" cy="1324690"/>
              <a:chOff x="5243091" y="1396648"/>
              <a:chExt cx="1699684" cy="1324690"/>
            </a:xfrm>
          </p:grpSpPr>
          <p:sp>
            <p:nvSpPr>
              <p:cNvPr id="47" name="矩形: 圆角 46"/>
              <p:cNvSpPr/>
              <p:nvPr/>
            </p:nvSpPr>
            <p:spPr>
              <a:xfrm>
                <a:off x="5952251" y="190878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ysClr val="windowText" lastClr="000000"/>
                  </a:solidFill>
                </a:endParaRPr>
              </a:p>
            </p:txBody>
          </p:sp>
          <p:sp>
            <p:nvSpPr>
              <p:cNvPr id="48" name="文本框 38"/>
              <p:cNvSpPr txBox="1"/>
              <p:nvPr>
                <p:custDataLst>
                  <p:tags r:id="rId1"/>
                </p:custDataLst>
              </p:nvPr>
            </p:nvSpPr>
            <p:spPr>
              <a:xfrm>
                <a:off x="6319434" y="1908781"/>
                <a:ext cx="623341" cy="400110"/>
              </a:xfrm>
              <a:prstGeom prst="rect">
                <a:avLst/>
              </a:prstGeom>
              <a:noFill/>
            </p:spPr>
            <p:txBody>
              <a:bodyPr wrap="square" rtlCol="0">
                <a:spAutoFit/>
              </a:bodyPr>
              <a:lstStyle/>
              <a:p>
                <a:pPr lvl="0" algn="ctr"/>
                <a:r>
                  <a:rPr lang="en-US" altLang="zh-CN" sz="2000" dirty="0">
                    <a:solidFill>
                      <a:sysClr val="windowText" lastClr="000000"/>
                    </a:solidFill>
                    <a:latin typeface="思源黑体 CN Bold" panose="020B0800000000000000" pitchFamily="34" charset="-122"/>
                    <a:ea typeface="思源黑体 CN Bold" panose="020B0800000000000000" pitchFamily="34" charset="-122"/>
                  </a:rPr>
                  <a:t>03</a:t>
                </a:r>
                <a:endParaRPr lang="zh-CN" altLang="en-US" sz="2000" dirty="0">
                  <a:solidFill>
                    <a:sysClr val="windowText" lastClr="000000"/>
                  </a:solidFill>
                  <a:latin typeface="思源黑体 CN Bold" panose="020B0800000000000000" pitchFamily="34" charset="-122"/>
                  <a:ea typeface="思源黑体 CN Bold" panose="020B0800000000000000" pitchFamily="34" charset="-122"/>
                </a:endParaRPr>
              </a:p>
            </p:txBody>
          </p:sp>
          <p:pic>
            <p:nvPicPr>
              <p:cNvPr id="58" name="图片 5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5243091" y="1396648"/>
                <a:ext cx="1324690" cy="1324690"/>
              </a:xfrm>
              <a:prstGeom prst="rect">
                <a:avLst/>
              </a:prstGeom>
            </p:spPr>
          </p:pic>
        </p:grpSp>
      </p:grpSp>
      <p:sp>
        <p:nvSpPr>
          <p:cNvPr id="52" name="文本框 51"/>
          <p:cNvSpPr txBox="1"/>
          <p:nvPr/>
        </p:nvSpPr>
        <p:spPr>
          <a:xfrm>
            <a:off x="5956720" y="711243"/>
            <a:ext cx="1415772" cy="830997"/>
          </a:xfrm>
          <a:prstGeom prst="rect">
            <a:avLst/>
          </a:prstGeom>
          <a:noFill/>
        </p:spPr>
        <p:txBody>
          <a:bodyPr wrap="none" rtlCol="0">
            <a:spAutoFit/>
          </a:bodyPr>
          <a:lstStyle/>
          <a:p>
            <a:r>
              <a:rPr lang="zh-CN" altLang="en-US" sz="48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目录</a:t>
            </a:r>
          </a:p>
        </p:txBody>
      </p:sp>
      <p:sp>
        <p:nvSpPr>
          <p:cNvPr id="49" name="矩形 48"/>
          <p:cNvSpPr/>
          <p:nvPr/>
        </p:nvSpPr>
        <p:spPr>
          <a:xfrm>
            <a:off x="187649" y="179150"/>
            <a:ext cx="11816821" cy="6510308"/>
          </a:xfrm>
          <a:prstGeom prst="rect">
            <a:avLst/>
          </a:prstGeom>
          <a:no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读书，读书，学习"/>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81864"/>
          <a:stretch>
            <a:fillRect/>
          </a:stretch>
        </p:blipFill>
        <p:spPr bwMode="auto">
          <a:xfrm>
            <a:off x="0" y="-11113"/>
            <a:ext cx="1871660" cy="68802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读书，读书，学习"/>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871660" y="-11113"/>
            <a:ext cx="10320340" cy="688022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84"/>
          <p:cNvSpPr>
            <a:spLocks noChangeArrowheads="1"/>
          </p:cNvSpPr>
          <p:nvPr/>
        </p:nvSpPr>
        <p:spPr bwMode="auto">
          <a:xfrm>
            <a:off x="969197" y="-11113"/>
            <a:ext cx="4635446" cy="6881813"/>
          </a:xfrm>
          <a:prstGeom prst="rect">
            <a:avLst/>
          </a:prstGeom>
          <a:solidFill>
            <a:srgbClr val="FFD6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112" name="矩形 111"/>
          <p:cNvSpPr/>
          <p:nvPr/>
        </p:nvSpPr>
        <p:spPr>
          <a:xfrm>
            <a:off x="1398614" y="2419091"/>
            <a:ext cx="2496385" cy="584775"/>
          </a:xfrm>
          <a:prstGeom prst="rect">
            <a:avLst/>
          </a:prstGeom>
        </p:spPr>
        <p:txBody>
          <a:bodyPr wrap="square">
            <a:spAutoFit/>
          </a:bodyPr>
          <a:lstStyle/>
          <a:p>
            <a:pPr algn="dist">
              <a:defRPr sz="1800">
                <a:solidFill>
                  <a:srgbClr val="000000"/>
                </a:solidFill>
              </a:defRPr>
            </a:pPr>
            <a:r>
              <a:rPr lang="en-US" altLang="zh-CN"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PART 01</a:t>
            </a:r>
            <a:endParaRPr lang="zh-CN" altLang="en-US" sz="32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13" name="矩形 112"/>
          <p:cNvSpPr/>
          <p:nvPr/>
        </p:nvSpPr>
        <p:spPr>
          <a:xfrm>
            <a:off x="1340558" y="3108149"/>
            <a:ext cx="3670122" cy="1107996"/>
          </a:xfrm>
          <a:prstGeom prst="rect">
            <a:avLst/>
          </a:prstGeom>
          <a:noFill/>
        </p:spPr>
        <p:txBody>
          <a:bodyPr wrap="square" rtlCol="0">
            <a:spAutoFit/>
          </a:bodyPr>
          <a:lstStyle/>
          <a:p>
            <a:r>
              <a:rPr lang="zh-CN" altLang="en-US" sz="6600" dirty="0">
                <a:solidFill>
                  <a:schemeClr val="tx1">
                    <a:lumMod val="85000"/>
                    <a:lumOff val="15000"/>
                  </a:schemeClr>
                </a:solidFill>
                <a:latin typeface="思源黑体 CN Heavy" panose="020B0A00000000000000" pitchFamily="34" charset="-122"/>
                <a:ea typeface="思源黑体 CN Heavy" panose="020B0A00000000000000" pitchFamily="34" charset="-122"/>
              </a:rPr>
              <a:t>学习目标</a:t>
            </a:r>
          </a:p>
        </p:txBody>
      </p:sp>
      <p:cxnSp>
        <p:nvCxnSpPr>
          <p:cNvPr id="30" name="直接连接符 29"/>
          <p:cNvCxnSpPr/>
          <p:nvPr/>
        </p:nvCxnSpPr>
        <p:spPr>
          <a:xfrm>
            <a:off x="1460533" y="4455064"/>
            <a:ext cx="3644867"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87649" y="179150"/>
            <a:ext cx="11816821" cy="6510308"/>
          </a:xfrm>
          <a:prstGeom prst="rect">
            <a:avLst/>
          </a:prstGeom>
          <a:no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anim calcmode="lin" valueType="num">
                                      <p:cBhvr>
                                        <p:cTn id="14" dur="500" fill="hold"/>
                                        <p:tgtEl>
                                          <p:spTgt spid="113"/>
                                        </p:tgtEl>
                                        <p:attrNameLst>
                                          <p:attrName>ppt_x</p:attrName>
                                        </p:attrNameLst>
                                      </p:cBhvr>
                                      <p:tavLst>
                                        <p:tav tm="0">
                                          <p:val>
                                            <p:strVal val="#ppt_x"/>
                                          </p:val>
                                        </p:tav>
                                        <p:tav tm="100000">
                                          <p:val>
                                            <p:strVal val="#ppt_x"/>
                                          </p:val>
                                        </p:tav>
                                      </p:tavLst>
                                    </p:anim>
                                    <p:anim calcmode="lin" valueType="num">
                                      <p:cBhvr>
                                        <p:cTn id="15" dur="5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8" name="组合 27"/>
          <p:cNvGrpSpPr/>
          <p:nvPr/>
        </p:nvGrpSpPr>
        <p:grpSpPr>
          <a:xfrm>
            <a:off x="306714" y="217753"/>
            <a:ext cx="7370435" cy="1137512"/>
            <a:chOff x="611701" y="260323"/>
            <a:chExt cx="7370435" cy="1137512"/>
          </a:xfrm>
        </p:grpSpPr>
        <p:sp>
          <p:nvSpPr>
            <p:cNvPr id="29" name="文本框 28"/>
            <p:cNvSpPr txBox="1"/>
            <p:nvPr>
              <p:custDataLst>
                <p:tags r:id="rId1"/>
              </p:custDataLst>
            </p:nvPr>
          </p:nvSpPr>
          <p:spPr>
            <a:xfrm>
              <a:off x="2383883" y="563671"/>
              <a:ext cx="5598253"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二次根式加减、乘法、除法知识点回顾</a:t>
              </a:r>
            </a:p>
          </p:txBody>
        </p:sp>
        <p:grpSp>
          <p:nvGrpSpPr>
            <p:cNvPr id="30" name="组合 29"/>
            <p:cNvGrpSpPr/>
            <p:nvPr/>
          </p:nvGrpSpPr>
          <p:grpSpPr>
            <a:xfrm>
              <a:off x="611701" y="260323"/>
              <a:ext cx="1569406" cy="1137512"/>
              <a:chOff x="4821999" y="1601593"/>
              <a:chExt cx="1569406" cy="1137512"/>
            </a:xfrm>
          </p:grpSpPr>
          <p:sp>
            <p:nvSpPr>
              <p:cNvPr id="31" name="矩形: 圆角 30"/>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32"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01</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p:sp>
        <p:nvSpPr>
          <p:cNvPr id="16" name="矩形 15"/>
          <p:cNvSpPr/>
          <p:nvPr/>
        </p:nvSpPr>
        <p:spPr>
          <a:xfrm>
            <a:off x="2078896" y="1639502"/>
            <a:ext cx="2507418" cy="400110"/>
          </a:xfrm>
          <a:prstGeom prst="rect">
            <a:avLst/>
          </a:prstGeom>
        </p:spPr>
        <p:txBody>
          <a:bodyPr wrap="none">
            <a:spAutoFit/>
          </a:bodyPr>
          <a:lstStyle/>
          <a:p>
            <a:pPr defTabSz="685800"/>
            <a:r>
              <a:rPr lang="zh-CN" altLang="en-US" sz="2000" b="1" dirty="0">
                <a:ln w="6350">
                  <a:noFill/>
                </a:ln>
                <a:solidFill>
                  <a:schemeClr val="tx1">
                    <a:lumMod val="85000"/>
                    <a:lumOff val="15000"/>
                  </a:schemeClr>
                </a:solidFill>
                <a:latin typeface="思源黑体 CN Bold" panose="020B0800000000000000" pitchFamily="34" charset="-122"/>
                <a:ea typeface="思源黑体 CN Bold" panose="020B0800000000000000" pitchFamily="34" charset="-122"/>
              </a:rPr>
              <a:t>二次根式乘法法则：</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7" name="矩形 16"/>
          <p:cNvSpPr/>
          <p:nvPr/>
        </p:nvSpPr>
        <p:spPr>
          <a:xfrm>
            <a:off x="2078896" y="5093399"/>
            <a:ext cx="2765501" cy="400110"/>
          </a:xfrm>
          <a:prstGeom prst="rect">
            <a:avLst/>
          </a:prstGeom>
        </p:spPr>
        <p:txBody>
          <a:bodyPr wrap="none">
            <a:spAutoFit/>
          </a:bodyPr>
          <a:lstStyle/>
          <a:p>
            <a:pPr defTabSz="685800"/>
            <a:r>
              <a:rPr lang="zh-CN" altLang="en-US" sz="2000" b="1" dirty="0">
                <a:ln w="6350">
                  <a:noFill/>
                </a:ln>
                <a:solidFill>
                  <a:schemeClr val="tx1">
                    <a:lumMod val="85000"/>
                    <a:lumOff val="15000"/>
                  </a:schemeClr>
                </a:solidFill>
                <a:latin typeface="思源黑体 CN Bold" panose="020B0800000000000000" pitchFamily="34" charset="-122"/>
                <a:ea typeface="思源黑体 CN Bold" panose="020B0800000000000000" pitchFamily="34" charset="-122"/>
              </a:rPr>
              <a:t>二次根式加减法方法：</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mc:AlternateContent xmlns:mc="http://schemas.openxmlformats.org/markup-compatibility/2006" xmlns:a14="http://schemas.microsoft.com/office/drawing/2010/main">
        <mc:Choice Requires="a14">
          <p:sp>
            <p:nvSpPr>
              <p:cNvPr id="18" name="矩形 17"/>
              <p:cNvSpPr/>
              <p:nvPr/>
            </p:nvSpPr>
            <p:spPr>
              <a:xfrm>
                <a:off x="5167423" y="1574048"/>
                <a:ext cx="4258602" cy="512704"/>
              </a:xfrm>
              <a:prstGeom prst="rect">
                <a:avLst/>
              </a:prstGeom>
              <a:solidFill>
                <a:sysClr val="window" lastClr="FFFFFF"/>
              </a:solidFill>
              <a:ln w="25400" cap="flat" cmpd="sng" algn="ctr">
                <a:solidFill>
                  <a:schemeClr val="tx1">
                    <a:lumMod val="85000"/>
                    <a:lumOff val="15000"/>
                  </a:schemeClr>
                </a:solidFill>
                <a:prstDash val="solid"/>
              </a:ln>
              <a:effectLst/>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ad>
                        <m:radPr>
                          <m:degHide m:val="on"/>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𝑎</m:t>
                          </m:r>
                        </m:e>
                      </m:rad>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ad>
                        <m:radPr>
                          <m:degHide m:val="on"/>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𝑏</m:t>
                          </m:r>
                        </m:e>
                      </m:rad>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ad>
                        <m:radPr>
                          <m:degHide m:val="on"/>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radPr>
                        <m:deg/>
                        <m:e>
                          <m:r>
                            <m:rPr>
                              <m:sty m:val="p"/>
                            </m:rP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ab</m:t>
                          </m:r>
                        </m:e>
                      </m:rad>
                      <m:d>
                        <m:dPr>
                          <m:begChr m:val="（"/>
                          <m:endChr m:val="）"/>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dPr>
                        <m:e>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𝑎</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0</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m:rPr>
                              <m:sty m:val="p"/>
                            </m:rPr>
                            <a:rPr kumimoji="0" lang="en-US" altLang="zh-CN" sz="2400" b="0" i="0"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b</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0</m:t>
                          </m:r>
                        </m:e>
                      </m:d>
                    </m:oMath>
                  </m:oMathPara>
                </a14:m>
                <a:endParaRPr kumimoji="0" lang="zh-CN" altLang="en-US" sz="24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5167423" y="1574048"/>
                <a:ext cx="4258602" cy="512704"/>
              </a:xfrm>
              <a:prstGeom prst="rect">
                <a:avLst/>
              </a:prstGeom>
              <a:blipFill rotWithShape="1">
                <a:blip r:embed="rId5"/>
                <a:stretch>
                  <a:fillRect l="-308" t="-2578" r="-296" b="-2449"/>
                </a:stretch>
              </a:blipFill>
              <a:ln w="25400" cap="flat" cmpd="sng" algn="ctr">
                <a:solidFill>
                  <a:schemeClr val="tx1">
                    <a:lumMod val="85000"/>
                    <a:lumOff val="15000"/>
                  </a:schemeClr>
                </a:solidFill>
                <a:prstDash val="soli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5167423" y="2363107"/>
                <a:ext cx="4258602" cy="512704"/>
              </a:xfrm>
              <a:prstGeom prst="rect">
                <a:avLst/>
              </a:prstGeom>
              <a:solidFill>
                <a:sysClr val="window" lastClr="FFFFFF"/>
              </a:solidFill>
              <a:ln w="25400" cap="flat" cmpd="sng" algn="ctr">
                <a:solidFill>
                  <a:schemeClr val="tx1">
                    <a:lumMod val="85000"/>
                    <a:lumOff val="15000"/>
                  </a:schemeClr>
                </a:solidFill>
                <a:prstDash val="solid"/>
              </a:ln>
              <a:effectLst/>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ad>
                        <m:radPr>
                          <m:degHide m:val="on"/>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radPr>
                        <m:deg/>
                        <m:e>
                          <m:r>
                            <m:rPr>
                              <m:sty m:val="p"/>
                            </m:rP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ab</m:t>
                          </m:r>
                        </m:e>
                      </m:rad>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 </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ad>
                        <m:radPr>
                          <m:degHide m:val="on"/>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𝑎</m:t>
                          </m:r>
                        </m:e>
                      </m:rad>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ad>
                        <m:radPr>
                          <m:degHide m:val="on"/>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𝑏</m:t>
                          </m:r>
                        </m:e>
                      </m:rad>
                      <m:d>
                        <m:dPr>
                          <m:begChr m:val="（"/>
                          <m:endChr m:val="）"/>
                          <m:ctrlP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dPr>
                        <m:e>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𝑎</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0</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m:rPr>
                              <m:sty m:val="p"/>
                            </m:rPr>
                            <a:rPr kumimoji="0" lang="en-US" altLang="zh-CN" sz="2400" b="0" i="0"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b</m:t>
                          </m:r>
                          <m:r>
                            <a:rPr kumimoji="0" lang="zh-CN" altLang="en-US"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a:rPr kumimoji="0" lang="en-US" altLang="zh-CN" sz="24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0</m:t>
                          </m:r>
                        </m:e>
                      </m:d>
                    </m:oMath>
                  </m:oMathPara>
                </a14:m>
                <a:endParaRPr kumimoji="0" lang="zh-CN" altLang="en-US" sz="24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5167423" y="2363107"/>
                <a:ext cx="4258602" cy="512704"/>
              </a:xfrm>
              <a:prstGeom prst="rect">
                <a:avLst/>
              </a:prstGeom>
              <a:blipFill rotWithShape="1">
                <a:blip r:embed="rId6"/>
                <a:stretch>
                  <a:fillRect l="-308" t="-2530" r="-296" b="-2373"/>
                </a:stretch>
              </a:blipFill>
              <a:ln w="25400" cap="flat" cmpd="sng" algn="ctr">
                <a:solidFill>
                  <a:schemeClr val="tx1">
                    <a:lumMod val="85000"/>
                    <a:lumOff val="15000"/>
                  </a:schemeClr>
                </a:solidFill>
                <a:prstDash val="solid"/>
              </a:ln>
              <a:effectLst/>
            </p:spPr>
            <p:txBody>
              <a:bodyPr/>
              <a:lstStyle/>
              <a:p>
                <a:r>
                  <a:rPr lang="zh-CN" altLang="en-US">
                    <a:noFill/>
                  </a:rPr>
                  <a:t> </a:t>
                </a:r>
              </a:p>
            </p:txBody>
          </p:sp>
        </mc:Fallback>
      </mc:AlternateContent>
      <p:sp>
        <p:nvSpPr>
          <p:cNvPr id="20" name="矩形 19"/>
          <p:cNvSpPr/>
          <p:nvPr/>
        </p:nvSpPr>
        <p:spPr>
          <a:xfrm>
            <a:off x="2078896" y="2372546"/>
            <a:ext cx="3023585" cy="400110"/>
          </a:xfrm>
          <a:prstGeom prst="rect">
            <a:avLst/>
          </a:prstGeom>
        </p:spPr>
        <p:txBody>
          <a:bodyPr wrap="none">
            <a:spAutoFit/>
          </a:bodyPr>
          <a:lstStyle/>
          <a:p>
            <a:pPr defTabSz="685800"/>
            <a:r>
              <a:rPr lang="zh-CN" altLang="en-US" sz="2000" b="1" dirty="0">
                <a:ln w="6350">
                  <a:noFill/>
                </a:ln>
                <a:solidFill>
                  <a:schemeClr val="tx1">
                    <a:lumMod val="85000"/>
                    <a:lumOff val="15000"/>
                  </a:schemeClr>
                </a:solidFill>
                <a:latin typeface="思源黑体 CN Bold" panose="020B0800000000000000" pitchFamily="34" charset="-122"/>
                <a:ea typeface="思源黑体 CN Bold" panose="020B0800000000000000" pitchFamily="34" charset="-122"/>
              </a:rPr>
              <a:t>二次根式乘法法则变形：</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21" name="矩形 20"/>
          <p:cNvSpPr/>
          <p:nvPr/>
        </p:nvSpPr>
        <p:spPr>
          <a:xfrm>
            <a:off x="2078896" y="3221797"/>
            <a:ext cx="2507418" cy="400110"/>
          </a:xfrm>
          <a:prstGeom prst="rect">
            <a:avLst/>
          </a:prstGeom>
        </p:spPr>
        <p:txBody>
          <a:bodyPr wrap="none">
            <a:spAutoFit/>
          </a:bodyPr>
          <a:lstStyle/>
          <a:p>
            <a:pPr defTabSz="685800"/>
            <a:r>
              <a:rPr lang="zh-CN" altLang="en-US" sz="2000" b="1" dirty="0">
                <a:ln w="6350">
                  <a:noFill/>
                </a:ln>
                <a:solidFill>
                  <a:schemeClr val="tx1">
                    <a:lumMod val="85000"/>
                    <a:lumOff val="15000"/>
                  </a:schemeClr>
                </a:solidFill>
                <a:latin typeface="思源黑体 CN Bold" panose="020B0800000000000000" pitchFamily="34" charset="-122"/>
                <a:ea typeface="思源黑体 CN Bold" panose="020B0800000000000000" pitchFamily="34" charset="-122"/>
              </a:rPr>
              <a:t>二次根式除法法则：</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22" name="矩形 21"/>
          <p:cNvSpPr/>
          <p:nvPr/>
        </p:nvSpPr>
        <p:spPr>
          <a:xfrm>
            <a:off x="2078896" y="4198532"/>
            <a:ext cx="3023585" cy="400110"/>
          </a:xfrm>
          <a:prstGeom prst="rect">
            <a:avLst/>
          </a:prstGeom>
        </p:spPr>
        <p:txBody>
          <a:bodyPr wrap="none">
            <a:spAutoFit/>
          </a:bodyPr>
          <a:lstStyle/>
          <a:p>
            <a:pPr defTabSz="685800"/>
            <a:r>
              <a:rPr lang="zh-CN" altLang="en-US" sz="2000" b="1" dirty="0">
                <a:ln w="6350">
                  <a:noFill/>
                </a:ln>
                <a:solidFill>
                  <a:schemeClr val="tx1">
                    <a:lumMod val="85000"/>
                    <a:lumOff val="15000"/>
                  </a:schemeClr>
                </a:solidFill>
                <a:latin typeface="思源黑体 CN Bold" panose="020B0800000000000000" pitchFamily="34" charset="-122"/>
                <a:ea typeface="思源黑体 CN Bold" panose="020B0800000000000000" pitchFamily="34" charset="-122"/>
              </a:rPr>
              <a:t>二次根式除法法则变形：</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mc:AlternateContent xmlns:mc="http://schemas.openxmlformats.org/markup-compatibility/2006" xmlns:a14="http://schemas.microsoft.com/office/drawing/2010/main">
        <mc:Choice Requires="a14">
          <p:sp>
            <p:nvSpPr>
              <p:cNvPr id="23" name="矩形 22"/>
              <p:cNvSpPr/>
              <p:nvPr/>
            </p:nvSpPr>
            <p:spPr>
              <a:xfrm>
                <a:off x="5167423" y="3083451"/>
                <a:ext cx="4258602" cy="771814"/>
              </a:xfrm>
              <a:prstGeom prst="rect">
                <a:avLst/>
              </a:prstGeom>
              <a:solidFill>
                <a:sysClr val="window" lastClr="FFFFFF"/>
              </a:solidFill>
              <a:ln w="25400" cap="flat" cmpd="sng" algn="ctr">
                <a:solidFill>
                  <a:schemeClr val="tx1">
                    <a:lumMod val="85000"/>
                    <a:lumOff val="15000"/>
                  </a:schemeClr>
                </a:solidFill>
                <a:prstDash val="solid"/>
              </a:ln>
              <a:effectLst/>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fPr>
                        <m:num>
                          <m:rad>
                            <m:radPr>
                              <m:degHide m:val="on"/>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𝑎</m:t>
                              </m:r>
                            </m:e>
                          </m:rad>
                        </m:num>
                        <m:den>
                          <m:rad>
                            <m:radPr>
                              <m:degHide m:val="on"/>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𝑏</m:t>
                              </m:r>
                            </m:e>
                          </m:rad>
                        </m:den>
                      </m:f>
                      <m: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ad>
                        <m:radPr>
                          <m:degHide m:val="on"/>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radPr>
                        <m:deg/>
                        <m:e>
                          <m:f>
                            <m:fPr>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fPr>
                            <m:num>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𝑎</m:t>
                              </m:r>
                            </m:num>
                            <m:den>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𝑏</m:t>
                              </m:r>
                            </m:den>
                          </m:f>
                        </m:e>
                      </m:rad>
                      <m:d>
                        <m:dPr>
                          <m:begChr m:val="（"/>
                          <m:endChr m:val="）"/>
                          <m:ctrlP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dPr>
                        <m:e>
                          <m:r>
                            <a:rPr kumimoji="0" lang="en-US" altLang="zh-CN"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𝑎</m:t>
                          </m:r>
                          <m: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a:rPr kumimoji="0" lang="en-US" altLang="zh-CN"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0</m:t>
                          </m:r>
                          <m: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m:rPr>
                              <m:sty m:val="p"/>
                            </m:rPr>
                            <a:rPr kumimoji="0" lang="en-US" altLang="zh-CN" sz="2000" b="0" i="0"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b</m:t>
                          </m:r>
                          <m:r>
                            <a:rPr kumimoji="0" lang="en-US" altLang="zh-CN"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&gt;0</m:t>
                          </m:r>
                        </m:e>
                      </m:d>
                    </m:oMath>
                  </m:oMathPara>
                </a14:m>
                <a:endPar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mc:Choice>
        <mc:Fallback xmlns="">
          <p:sp>
            <p:nvSpPr>
              <p:cNvPr id="23" name="矩形 22"/>
              <p:cNvSpPr>
                <a:spLocks noRot="1" noChangeAspect="1" noMove="1" noResize="1" noEditPoints="1" noAdjustHandles="1" noChangeArrowheads="1" noChangeShapeType="1" noTextEdit="1"/>
              </p:cNvSpPr>
              <p:nvPr/>
            </p:nvSpPr>
            <p:spPr>
              <a:xfrm>
                <a:off x="5167423" y="3083451"/>
                <a:ext cx="4258602" cy="771814"/>
              </a:xfrm>
              <a:prstGeom prst="rect">
                <a:avLst/>
              </a:prstGeom>
              <a:blipFill rotWithShape="1">
                <a:blip r:embed="rId7"/>
                <a:stretch>
                  <a:fillRect l="-308" t="-1714" r="-296" b="-1622"/>
                </a:stretch>
              </a:blipFill>
              <a:ln w="25400" cap="flat" cmpd="sng" algn="ctr">
                <a:solidFill>
                  <a:schemeClr val="tx1">
                    <a:lumMod val="85000"/>
                    <a:lumOff val="15000"/>
                  </a:schemeClr>
                </a:solidFill>
                <a:prstDash val="soli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5167423" y="4071048"/>
                <a:ext cx="4258602" cy="771814"/>
              </a:xfrm>
              <a:prstGeom prst="rect">
                <a:avLst/>
              </a:prstGeom>
              <a:solidFill>
                <a:sysClr val="window" lastClr="FFFFFF"/>
              </a:solidFill>
              <a:ln w="25400" cap="flat" cmpd="sng" algn="ctr">
                <a:solidFill>
                  <a:schemeClr val="tx1">
                    <a:lumMod val="85000"/>
                    <a:lumOff val="15000"/>
                  </a:schemeClr>
                </a:solidFill>
                <a:prstDash val="solid"/>
              </a:ln>
              <a:effectLst/>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ad>
                        <m:radPr>
                          <m:degHide m:val="on"/>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radPr>
                        <m:deg/>
                        <m:e>
                          <m:f>
                            <m:fPr>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fPr>
                            <m:num>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𝑎</m:t>
                              </m:r>
                            </m:num>
                            <m:den>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𝑏</m:t>
                              </m:r>
                            </m:den>
                          </m:f>
                        </m:e>
                      </m:rad>
                      <m: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f>
                        <m:fPr>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fPr>
                        <m:num>
                          <m:rad>
                            <m:radPr>
                              <m:degHide m:val="on"/>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𝑎</m:t>
                              </m:r>
                            </m:e>
                          </m:rad>
                        </m:num>
                        <m:den>
                          <m:rad>
                            <m:radPr>
                              <m:degHide m:val="on"/>
                              <m:ctrlP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ctrlPr>
                            </m:radPr>
                            <m:deg/>
                            <m:e>
                              <m:r>
                                <a:rPr kumimoji="0" lang="zh-CN" altLang="en-US" sz="2000" b="0" i="1" u="none" strike="noStrike" kern="0" cap="none" spc="0" normalizeH="0" baseline="0" noProof="0" dirty="0" smtClean="0">
                                  <a:ln>
                                    <a:noFill/>
                                  </a:ln>
                                  <a:solidFill>
                                    <a:schemeClr val="tx1">
                                      <a:lumMod val="85000"/>
                                      <a:lumOff val="15000"/>
                                    </a:schemeClr>
                                  </a:solidFill>
                                  <a:effectLst/>
                                  <a:uLnTx/>
                                  <a:uFillTx/>
                                  <a:latin typeface="Cambria Math" panose="02040503050406030204" pitchFamily="18" charset="0"/>
                                </a:rPr>
                                <m:t>𝑏</m:t>
                              </m:r>
                            </m:e>
                          </m:rad>
                        </m:den>
                      </m:f>
                      <m:d>
                        <m:dPr>
                          <m:begChr m:val="（"/>
                          <m:endChr m:val="）"/>
                          <m:ctrlP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ctrlPr>
                        </m:dPr>
                        <m:e>
                          <m:r>
                            <a:rPr kumimoji="0" lang="en-US" altLang="zh-CN"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𝑎</m:t>
                          </m:r>
                          <m: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a:rPr kumimoji="0" lang="en-US" altLang="zh-CN"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0</m:t>
                          </m:r>
                          <m:r>
                            <a:rPr kumimoji="0" lang="zh-CN" altLang="en-US"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m:t>
                          </m:r>
                          <m:r>
                            <m:rPr>
                              <m:sty m:val="p"/>
                            </m:rPr>
                            <a:rPr kumimoji="0" lang="en-US" altLang="zh-CN" sz="2000" b="0" i="0"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b</m:t>
                          </m:r>
                          <m:r>
                            <a:rPr kumimoji="0" lang="en-US" altLang="zh-CN" sz="2000" b="0" i="1" u="none" strike="noStrike" kern="0" cap="none" spc="0" normalizeH="0" baseline="0" noProof="0" smtClean="0">
                              <a:ln>
                                <a:noFill/>
                              </a:ln>
                              <a:solidFill>
                                <a:schemeClr val="tx1">
                                  <a:lumMod val="85000"/>
                                  <a:lumOff val="15000"/>
                                </a:schemeClr>
                              </a:solidFill>
                              <a:effectLst/>
                              <a:uLnTx/>
                              <a:uFillTx/>
                              <a:latin typeface="Cambria Math" panose="02040503050406030204" pitchFamily="18" charset="0"/>
                            </a:rPr>
                            <m:t>&gt;0</m:t>
                          </m:r>
                        </m:e>
                      </m:d>
                    </m:oMath>
                  </m:oMathPara>
                </a14:m>
                <a:endPar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mc:Choice>
        <mc:Fallback xmlns="">
          <p:sp>
            <p:nvSpPr>
              <p:cNvPr id="24" name="矩形 23"/>
              <p:cNvSpPr>
                <a:spLocks noRot="1" noChangeAspect="1" noMove="1" noResize="1" noEditPoints="1" noAdjustHandles="1" noChangeArrowheads="1" noChangeShapeType="1" noTextEdit="1"/>
              </p:cNvSpPr>
              <p:nvPr/>
            </p:nvSpPr>
            <p:spPr>
              <a:xfrm>
                <a:off x="5167423" y="4071048"/>
                <a:ext cx="4258602" cy="771814"/>
              </a:xfrm>
              <a:prstGeom prst="rect">
                <a:avLst/>
              </a:prstGeom>
              <a:blipFill rotWithShape="1">
                <a:blip r:embed="rId8"/>
                <a:stretch>
                  <a:fillRect l="-308" t="-1654" r="-296" b="-1600"/>
                </a:stretch>
              </a:blipFill>
              <a:ln w="25400" cap="flat" cmpd="sng" algn="ctr">
                <a:solidFill>
                  <a:schemeClr val="tx1">
                    <a:lumMod val="85000"/>
                    <a:lumOff val="15000"/>
                  </a:schemeClr>
                </a:solidFill>
                <a:prstDash val="solid"/>
              </a:ln>
              <a:effectLst/>
            </p:spPr>
            <p:txBody>
              <a:bodyPr/>
              <a:lstStyle/>
              <a:p>
                <a:r>
                  <a:rPr lang="zh-CN" altLang="en-US">
                    <a:noFill/>
                  </a:rPr>
                  <a:t> </a:t>
                </a:r>
              </a:p>
            </p:txBody>
          </p:sp>
        </mc:Fallback>
      </mc:AlternateContent>
      <p:sp>
        <p:nvSpPr>
          <p:cNvPr id="25" name="文本框 24"/>
          <p:cNvSpPr txBox="1"/>
          <p:nvPr/>
        </p:nvSpPr>
        <p:spPr>
          <a:xfrm>
            <a:off x="5052398" y="4984512"/>
            <a:ext cx="5249501" cy="1424621"/>
          </a:xfrm>
          <a:prstGeom prst="rect">
            <a:avLst/>
          </a:prstGeom>
          <a:noFill/>
        </p:spPr>
        <p:txBody>
          <a:bodyPr wrap="square" rtlCol="0">
            <a:spAutoFit/>
          </a:bodyPr>
          <a:lstStyle/>
          <a:p>
            <a:pPr defTabSz="685800">
              <a:lnSpc>
                <a:spcPct val="150000"/>
              </a:lnSpc>
            </a:pPr>
            <a:r>
              <a:rPr lang="zh-CN" altLang="en-US" sz="2000" b="1" dirty="0">
                <a:solidFill>
                  <a:schemeClr val="tx1">
                    <a:lumMod val="85000"/>
                    <a:lumOff val="15000"/>
                  </a:schemeClr>
                </a:solidFill>
                <a:latin typeface="思源黑体 CN Bold" panose="020B0800000000000000" pitchFamily="34" charset="-122"/>
                <a:ea typeface="思源黑体 CN Bold" panose="020B0800000000000000" pitchFamily="34" charset="-122"/>
              </a:rPr>
              <a:t>二次根式加减时，可以先将二次根式化为最简二次根式，再将同类二次根式进行合并。（口诀：一化二找三合并）</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4"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8" name="组合 27"/>
          <p:cNvGrpSpPr/>
          <p:nvPr/>
        </p:nvGrpSpPr>
        <p:grpSpPr>
          <a:xfrm>
            <a:off x="306714" y="217753"/>
            <a:ext cx="6621987" cy="1137512"/>
            <a:chOff x="611701" y="260323"/>
            <a:chExt cx="6621987" cy="1137512"/>
          </a:xfrm>
        </p:grpSpPr>
        <p:sp>
          <p:nvSpPr>
            <p:cNvPr id="29" name="文本框 28"/>
            <p:cNvSpPr txBox="1"/>
            <p:nvPr>
              <p:custDataLst>
                <p:tags r:id="rId1"/>
              </p:custDataLst>
            </p:nvPr>
          </p:nvSpPr>
          <p:spPr>
            <a:xfrm>
              <a:off x="2383884" y="563671"/>
              <a:ext cx="4849804"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计算</a:t>
              </a:r>
            </a:p>
          </p:txBody>
        </p:sp>
        <p:grpSp>
          <p:nvGrpSpPr>
            <p:cNvPr id="30" name="组合 29"/>
            <p:cNvGrpSpPr/>
            <p:nvPr/>
          </p:nvGrpSpPr>
          <p:grpSpPr>
            <a:xfrm>
              <a:off x="611701" y="260323"/>
              <a:ext cx="1569406" cy="1137512"/>
              <a:chOff x="4821999" y="1601593"/>
              <a:chExt cx="1569406" cy="1137512"/>
            </a:xfrm>
          </p:grpSpPr>
          <p:sp>
            <p:nvSpPr>
              <p:cNvPr id="31" name="矩形: 圆角 30"/>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32"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01</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mc:AlternateContent xmlns:mc="http://schemas.openxmlformats.org/markup-compatibility/2006" xmlns:a14="http://schemas.microsoft.com/office/drawing/2010/main">
        <mc:Choice Requires="a14">
          <p:sp>
            <p:nvSpPr>
              <p:cNvPr id="9" name="文本框 8"/>
              <p:cNvSpPr txBox="1"/>
              <p:nvPr/>
            </p:nvSpPr>
            <p:spPr>
              <a:xfrm>
                <a:off x="2461147" y="2958324"/>
                <a:ext cx="3815828" cy="3406638"/>
              </a:xfrm>
              <a:prstGeom prst="rect">
                <a:avLst/>
              </a:prstGeom>
              <a:noFill/>
            </p:spPr>
            <p:txBody>
              <a:bodyPr wrap="square" rtlCol="0">
                <a:spAutoFit/>
              </a:bodyPr>
              <a:lstStyle/>
              <a:p>
                <a:pPr defTabSz="685800"/>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8</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a:solidFill>
                          <a:srgbClr val="FF0000"/>
                        </a:solidFill>
                        <a:latin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18</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srgbClr val="FF0000"/>
                        </a:solidFill>
                        <a:latin typeface="Cambria Math" panose="02040503050406030204"/>
                        <a:ea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6</m:t>
                        </m:r>
                      </m:e>
                    </m:rad>
                  </m:oMath>
                </a14:m>
                <a:endParaRPr lang="zh-CN" altLang="en-US"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4</m:t>
                        </m:r>
                        <m:r>
                          <a:rPr lang="en-US" altLang="zh-CN" sz="2000" i="1" dirty="0" smtClean="0">
                            <a:ln w="6350">
                              <a:noFill/>
                            </a:ln>
                            <a:solidFill>
                              <a:srgbClr val="FF0000"/>
                            </a:solidFill>
                            <a:latin typeface="Cambria Math" panose="02040503050406030204" pitchFamily="18" charset="0"/>
                          </a:rPr>
                          <m:t>×2</m:t>
                        </m:r>
                      </m:e>
                    </m:rad>
                    <m:r>
                      <a:rPr lang="en-US" altLang="zh-CN" sz="2000" dirty="0" smtClean="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9</m:t>
                        </m:r>
                        <m:r>
                          <a:rPr lang="en-US" altLang="zh-CN" sz="2000" i="1" dirty="0" smtClean="0">
                            <a:ln w="6350">
                              <a:noFill/>
                            </a:ln>
                            <a:solidFill>
                              <a:srgbClr val="FF0000"/>
                            </a:solidFill>
                            <a:latin typeface="Cambria Math" panose="02040503050406030204" pitchFamily="18" charset="0"/>
                          </a:rPr>
                          <m:t>×2</m:t>
                        </m:r>
                      </m:e>
                    </m:rad>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a:t>
                </a:r>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srgbClr val="FF0000"/>
                        </a:solidFill>
                        <a:latin typeface="Cambria Math" panose="02040503050406030204"/>
                        <a:ea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6</m:t>
                        </m:r>
                      </m:e>
                    </m:rad>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a:ln w="6350">
                          <a:noFill/>
                        </a:ln>
                        <a:solidFill>
                          <a:srgbClr val="FF0000"/>
                        </a:solidFill>
                        <a:latin typeface="Cambria Math" panose="02040503050406030204" pitchFamily="18" charset="0"/>
                      </a:rPr>
                      <m:t>=</m:t>
                    </m:r>
                    <m:r>
                      <a:rPr lang="en-US" altLang="zh-CN" sz="2000" i="1" dirty="0" smtClean="0">
                        <a:ln w="6350">
                          <a:noFill/>
                        </a:ln>
                        <a:solidFill>
                          <a:srgbClr val="FF0000"/>
                        </a:solidFill>
                        <a:latin typeface="Cambria Math" panose="02040503050406030204" pitchFamily="18" charset="0"/>
                      </a:rPr>
                      <m:t>(2</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
                      <a:rPr lang="en-US" altLang="zh-CN" sz="2000" dirty="0" smtClean="0">
                        <a:ln w="6350">
                          <a:noFill/>
                        </a:ln>
                        <a:solidFill>
                          <a:srgbClr val="FF0000"/>
                        </a:solidFill>
                        <a:latin typeface="Cambria Math" panose="02040503050406030204" pitchFamily="18" charset="0"/>
                      </a:rPr>
                      <m:t>3</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srgbClr val="FF0000"/>
                        </a:solidFill>
                        <a:latin typeface="Cambria Math" panose="02040503050406030204"/>
                        <a:ea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6</m:t>
                        </m:r>
                      </m:e>
                    </m:rad>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5</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srgbClr val="FF0000"/>
                        </a:solidFill>
                        <a:latin typeface="Cambria Math" panose="02040503050406030204"/>
                        <a:ea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6</m:t>
                        </m:r>
                      </m:e>
                    </m:rad>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p>
              <a:p>
                <a:pPr defTabSz="685800">
                  <a:lnSpc>
                    <a:spcPct val="150000"/>
                  </a:lnSpc>
                </a:pPr>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smtClean="0">
                        <a:ln w="6350">
                          <a:noFill/>
                        </a:ln>
                        <a:solidFill>
                          <a:srgbClr val="FF0000"/>
                        </a:solidFill>
                        <a:latin typeface="Cambria Math" panose="02040503050406030204" pitchFamily="18" charset="0"/>
                      </a:rPr>
                      <m:t>5</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r>
                          <a:rPr lang="en-US" altLang="zh-CN" sz="2000" i="1" dirty="0" smtClean="0">
                            <a:ln w="6350">
                              <a:noFill/>
                            </a:ln>
                            <a:solidFill>
                              <a:srgbClr val="FF0000"/>
                            </a:solidFill>
                            <a:latin typeface="Cambria Math" panose="02040503050406030204" pitchFamily="18" charset="0"/>
                          </a:rPr>
                          <m:t>×6</m:t>
                        </m:r>
                      </m:e>
                    </m:rad>
                  </m:oMath>
                </a14:m>
                <a:endParaRPr lang="en-US" altLang="zh-CN" sz="2000"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ln w="6350">
                          <a:noFill/>
                        </a:ln>
                        <a:solidFill>
                          <a:srgbClr val="FF0000"/>
                        </a:solidFill>
                        <a:latin typeface="Cambria Math" panose="02040503050406030204" pitchFamily="18" charset="0"/>
                      </a:rPr>
                      <m:t>5</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12</m:t>
                        </m:r>
                      </m:e>
                    </m:rad>
                  </m:oMath>
                </a14:m>
                <a:endParaRPr lang="en-US" altLang="zh-CN"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a:t>
                </a:r>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ln w="6350">
                          <a:noFill/>
                        </a:ln>
                        <a:solidFill>
                          <a:srgbClr val="FF0000"/>
                        </a:solidFill>
                        <a:latin typeface="Cambria Math" panose="02040503050406030204" pitchFamily="18" charset="0"/>
                      </a:rPr>
                      <m:t>1</m:t>
                    </m:r>
                    <m:r>
                      <a:rPr lang="en-US" altLang="zh-CN" sz="2000" dirty="0" smtClean="0">
                        <a:ln w="6350">
                          <a:noFill/>
                        </a:ln>
                        <a:solidFill>
                          <a:srgbClr val="FF0000"/>
                        </a:solidFill>
                        <a:latin typeface="Cambria Math" panose="02040503050406030204" pitchFamily="18" charset="0"/>
                      </a:rPr>
                      <m:t>0</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oMath>
                </a14:m>
                <a:endParaRPr lang="zh-CN" altLang="en-US" sz="2000" dirty="0">
                  <a:solidFill>
                    <a:srgbClr val="FF0000"/>
                  </a:solidFill>
                  <a:latin typeface="思源黑体 CN Bold" panose="020B0800000000000000" pitchFamily="34" charset="-122"/>
                  <a:ea typeface="思源黑体 CN Bold" panose="020B0800000000000000" pitchFamily="34" charset="-122"/>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2461147" y="2958324"/>
                <a:ext cx="3815828" cy="3406638"/>
              </a:xfrm>
              <a:prstGeom prst="rect">
                <a:avLst/>
              </a:prstGeom>
              <a:blipFill rotWithShape="1">
                <a:blip r:embed="rId5"/>
                <a:stretch>
                  <a:fillRect l="-14" t="-15" b="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461147" y="2360459"/>
                <a:ext cx="2855141" cy="496483"/>
              </a:xfrm>
              <a:prstGeom prst="rect">
                <a:avLst/>
              </a:prstGeom>
            </p:spPr>
            <p:txBody>
              <a:bodyPr wrap="none">
                <a:spAutoFit/>
              </a:bodyPr>
              <a:lstStyle/>
              <a:p>
                <a:pPr defTabSz="685800"/>
                <a:r>
                  <a:rPr lang="en-US" altLang="zh-CN" sz="2400" dirty="0">
                    <a:solidFill>
                      <a:prstClr val="black"/>
                    </a:solidFill>
                    <a:latin typeface="思源黑体 CN Bold" panose="020B0800000000000000" pitchFamily="34" charset="-122"/>
                    <a:ea typeface="思源黑体 CN Bold" panose="020B0800000000000000" pitchFamily="34" charset="-122"/>
                  </a:rPr>
                  <a:t>1.  ( </a:t>
                </a:r>
                <a14:m>
                  <m:oMath xmlns:m="http://schemas.openxmlformats.org/officeDocument/2006/math">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a:rPr>
                          <m:t>8</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a:solidFill>
                          <a:prstClr val="black"/>
                        </a:solidFill>
                        <a:latin typeface="Cambria Math" panose="02040503050406030204"/>
                      </a:rPr>
                      <m:t>+</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a:rPr>
                          <m:t>18</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i="1">
                        <a:solidFill>
                          <a:prstClr val="black"/>
                        </a:solidFill>
                        <a:latin typeface="Cambria Math" panose="02040503050406030204"/>
                        <a:ea typeface="Cambria Math" panose="02040503050406030204"/>
                      </a:rPr>
                      <m:t>×</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a:rPr>
                          <m:t>6</m:t>
                        </m:r>
                      </m:e>
                    </m:rad>
                  </m:oMath>
                </a14:m>
                <a:endParaRPr lang="zh-CN" altLang="en-US" sz="24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2461147" y="2360459"/>
                <a:ext cx="2855141" cy="496483"/>
              </a:xfrm>
              <a:prstGeom prst="rect">
                <a:avLst/>
              </a:prstGeom>
              <a:blipFill rotWithShape="1">
                <a:blip r:embed="rId6"/>
                <a:stretch>
                  <a:fillRect l="-18" t="-33" r="-21660" b="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6629749" y="2959638"/>
                <a:ext cx="3815828" cy="3404009"/>
              </a:xfrm>
              <a:prstGeom prst="rect">
                <a:avLst/>
              </a:prstGeom>
              <a:noFill/>
            </p:spPr>
            <p:txBody>
              <a:bodyPr wrap="square" rtlCol="0">
                <a:spAutoFit/>
              </a:bodyPr>
              <a:lstStyle/>
              <a:p>
                <a:pPr defTabSz="685800"/>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8</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a:solidFill>
                          <a:srgbClr val="FF0000"/>
                        </a:solidFill>
                        <a:latin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18</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srgbClr val="FF0000"/>
                        </a:solidFill>
                        <a:latin typeface="Cambria Math" panose="02040503050406030204"/>
                        <a:ea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6</m:t>
                        </m:r>
                      </m:e>
                    </m:rad>
                  </m:oMath>
                </a14:m>
                <a:endParaRPr lang="zh-CN" altLang="en-US"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a:ln w="6350">
                          <a:noFill/>
                        </a:ln>
                        <a:solidFill>
                          <a:srgbClr val="FF0000"/>
                        </a:solidFill>
                        <a:latin typeface="Cambria Math" panose="02040503050406030204" pitchFamily="18" charset="0"/>
                      </a:rPr>
                      <m:t>=</m:t>
                    </m:r>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8</m:t>
                        </m:r>
                      </m:e>
                    </m:rad>
                    <m:r>
                      <a:rPr lang="en-US" altLang="zh-CN" sz="2000" i="1" smtClean="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6</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1</m:t>
                        </m:r>
                        <m:r>
                          <a:rPr lang="en-US" altLang="zh-CN" sz="2000" i="1">
                            <a:solidFill>
                              <a:srgbClr val="FF0000"/>
                            </a:solidFill>
                            <a:latin typeface="Cambria Math" panose="02040503050406030204"/>
                          </a:rPr>
                          <m:t>8</m:t>
                        </m:r>
                      </m:e>
                    </m:rad>
                    <m:r>
                      <a:rPr lang="en-US" altLang="zh-CN" sz="2000" i="1">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6</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i="1" dirty="0" smtClean="0">
                            <a:ln w="6350">
                              <a:noFill/>
                            </a:ln>
                            <a:solidFill>
                              <a:srgbClr val="FF0000"/>
                            </a:solidFill>
                            <a:latin typeface="Cambria Math" panose="02040503050406030204" pitchFamily="18" charset="0"/>
                          </a:rPr>
                          <m:t>48</m:t>
                        </m:r>
                      </m:e>
                    </m:rad>
                    <m:r>
                      <a:rPr lang="en-US" altLang="zh-CN" sz="2000" dirty="0" smtClean="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108</m:t>
                        </m:r>
                      </m:e>
                    </m:rad>
                  </m:oMath>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i="1" dirty="0" smtClean="0">
                            <a:ln w="6350">
                              <a:noFill/>
                            </a:ln>
                            <a:solidFill>
                              <a:srgbClr val="FF0000"/>
                            </a:solidFill>
                            <a:latin typeface="Cambria Math" panose="02040503050406030204" pitchFamily="18" charset="0"/>
                          </a:rPr>
                          <m:t>16×3</m:t>
                        </m:r>
                      </m:e>
                    </m:rad>
                    <m:r>
                      <a:rPr lang="en-US" altLang="zh-CN" sz="2000" dirty="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36</m:t>
                        </m:r>
                        <m:r>
                          <a:rPr lang="en-US" altLang="zh-CN" sz="2000" i="1" dirty="0" smtClean="0">
                            <a:ln w="6350">
                              <a:noFill/>
                            </a:ln>
                            <a:solidFill>
                              <a:srgbClr val="FF0000"/>
                            </a:solidFill>
                            <a:latin typeface="Cambria Math" panose="02040503050406030204" pitchFamily="18" charset="0"/>
                          </a:rPr>
                          <m:t>×3</m:t>
                        </m:r>
                      </m:e>
                    </m:rad>
                  </m:oMath>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=4</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
                      <a:rPr lang="en-US" altLang="zh-CN" sz="2000" dirty="0">
                        <a:ln w="6350">
                          <a:noFill/>
                        </a:ln>
                        <a:solidFill>
                          <a:srgbClr val="FF0000"/>
                        </a:solidFill>
                        <a:latin typeface="Cambria Math" panose="02040503050406030204" pitchFamily="18" charset="0"/>
                      </a:rPr>
                      <m:t>6</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oMath>
                </a14:m>
                <a:endParaRPr lang="en-US" altLang="zh-CN" sz="2000"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ln w="6350">
                          <a:noFill/>
                        </a:ln>
                        <a:solidFill>
                          <a:srgbClr val="FF0000"/>
                        </a:solidFill>
                        <a:latin typeface="Cambria Math" panose="02040503050406030204" pitchFamily="18" charset="0"/>
                      </a:rPr>
                      <m:t>4</m:t>
                    </m:r>
                    <m:r>
                      <a:rPr lang="en-US" altLang="zh-CN" sz="2000" dirty="0" smtClean="0">
                        <a:ln w="6350">
                          <a:noFill/>
                        </a:ln>
                        <a:solidFill>
                          <a:srgbClr val="FF0000"/>
                        </a:solidFill>
                        <a:latin typeface="Cambria Math" panose="02040503050406030204" pitchFamily="18" charset="0"/>
                      </a:rPr>
                      <m:t>+6</m:t>
                    </m:r>
                    <m:r>
                      <a:rPr lang="en-US" altLang="zh-CN" sz="2000" i="1" dirty="0" smtClean="0">
                        <a:ln w="6350">
                          <a:noFill/>
                        </a:ln>
                        <a:solidFill>
                          <a:srgbClr val="FF0000"/>
                        </a:solidFill>
                        <a:latin typeface="Cambria Math" panose="02040503050406030204" pitchFamily="18" charset="0"/>
                      </a:rPr>
                      <m:t>)</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oMath>
                </a14:m>
                <a:endParaRPr lang="en-US" altLang="zh-CN" sz="2000"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smtClean="0">
                        <a:ln w="6350">
                          <a:noFill/>
                        </a:ln>
                        <a:solidFill>
                          <a:srgbClr val="FF0000"/>
                        </a:solidFill>
                        <a:latin typeface="Cambria Math" panose="02040503050406030204" pitchFamily="18" charset="0"/>
                      </a:rPr>
                      <m:t>10</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oMath>
                </a14:m>
                <a:endParaRPr lang="zh-CN" altLang="en-US" sz="2000" dirty="0">
                  <a:solidFill>
                    <a:srgbClr val="FF0000"/>
                  </a:solidFill>
                  <a:latin typeface="思源黑体 CN Bold" panose="020B0800000000000000" pitchFamily="34" charset="-122"/>
                  <a:ea typeface="思源黑体 CN Bold" panose="020B0800000000000000" pitchFamily="34" charset="-122"/>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629749" y="2959638"/>
                <a:ext cx="3815828" cy="3404009"/>
              </a:xfrm>
              <a:prstGeom prst="rect">
                <a:avLst/>
              </a:prstGeom>
              <a:blipFill rotWithShape="1">
                <a:blip r:embed="rId7"/>
                <a:stretch>
                  <a:fillRect l="-9" t="-16" r="12" b="9"/>
                </a:stretch>
              </a:blipFill>
            </p:spPr>
            <p:txBody>
              <a:bodyPr/>
              <a:lstStyle/>
              <a:p>
                <a:r>
                  <a:rPr lang="zh-CN" altLang="en-US">
                    <a:noFill/>
                  </a:rPr>
                  <a:t> </a:t>
                </a:r>
              </a:p>
            </p:txBody>
          </p:sp>
        </mc:Fallback>
      </mc:AlternateContent>
      <p:sp>
        <p:nvSpPr>
          <p:cNvPr id="12" name="文本框 11"/>
          <p:cNvSpPr txBox="1"/>
          <p:nvPr/>
        </p:nvSpPr>
        <p:spPr>
          <a:xfrm>
            <a:off x="1358501" y="1236676"/>
            <a:ext cx="5271248" cy="369332"/>
          </a:xfrm>
          <a:prstGeom prst="rect">
            <a:avLst/>
          </a:prstGeom>
          <a:noFill/>
        </p:spPr>
        <p:txBody>
          <a:bodyPr wrap="square" rtlCol="0">
            <a:spAutoFit/>
          </a:bodyPr>
          <a:lstStyle/>
          <a:p>
            <a:pPr defTabSz="685800"/>
            <a:r>
              <a:rPr lang="zh-CN" altLang="en-US" b="1" dirty="0">
                <a:solidFill>
                  <a:schemeClr val="tx1">
                    <a:lumMod val="85000"/>
                    <a:lumOff val="15000"/>
                  </a:schemeClr>
                </a:solidFill>
                <a:latin typeface="思源黑体 CN Bold" panose="020B0800000000000000" pitchFamily="34" charset="-122"/>
                <a:ea typeface="思源黑体 CN Bold" panose="020B0800000000000000" pitchFamily="34" charset="-122"/>
              </a:rPr>
              <a:t>观察两种方法所得结果，你发现了什么？</a:t>
            </a:r>
          </a:p>
        </p:txBody>
      </p:sp>
      <p:sp>
        <p:nvSpPr>
          <p:cNvPr id="13" name="矩形 12"/>
          <p:cNvSpPr/>
          <p:nvPr/>
        </p:nvSpPr>
        <p:spPr>
          <a:xfrm>
            <a:off x="1358501" y="1737217"/>
            <a:ext cx="5125280" cy="369332"/>
          </a:xfrm>
          <a:prstGeom prst="rect">
            <a:avLst/>
          </a:prstGeom>
        </p:spPr>
        <p:txBody>
          <a:bodyPr wrap="square">
            <a:spAutoFit/>
          </a:bodyPr>
          <a:lstStyle/>
          <a:p>
            <a:pPr defTabSz="685800"/>
            <a:r>
              <a:rPr lang="zh-CN" altLang="en-US" b="1" dirty="0">
                <a:solidFill>
                  <a:schemeClr val="tx1">
                    <a:lumMod val="85000"/>
                    <a:lumOff val="15000"/>
                  </a:schemeClr>
                </a:solidFill>
                <a:latin typeface="思源黑体 CN Bold" panose="020B0800000000000000" pitchFamily="34" charset="-122"/>
                <a:ea typeface="思源黑体 CN Bold" panose="020B0800000000000000" pitchFamily="34" charset="-122"/>
              </a:rPr>
              <a:t>整式运算的运算律在二次根式的运算中仍然适应</a:t>
            </a:r>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8" name="组合 27"/>
          <p:cNvGrpSpPr/>
          <p:nvPr/>
        </p:nvGrpSpPr>
        <p:grpSpPr>
          <a:xfrm>
            <a:off x="306714" y="217753"/>
            <a:ext cx="6621987" cy="1137512"/>
            <a:chOff x="611701" y="260323"/>
            <a:chExt cx="6621987" cy="1137512"/>
          </a:xfrm>
        </p:grpSpPr>
        <p:sp>
          <p:nvSpPr>
            <p:cNvPr id="29" name="文本框 28"/>
            <p:cNvSpPr txBox="1"/>
            <p:nvPr>
              <p:custDataLst>
                <p:tags r:id="rId1"/>
              </p:custDataLst>
            </p:nvPr>
          </p:nvSpPr>
          <p:spPr>
            <a:xfrm>
              <a:off x="2383884" y="563671"/>
              <a:ext cx="4849804"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计算</a:t>
              </a:r>
            </a:p>
          </p:txBody>
        </p:sp>
        <p:grpSp>
          <p:nvGrpSpPr>
            <p:cNvPr id="30" name="组合 29"/>
            <p:cNvGrpSpPr/>
            <p:nvPr/>
          </p:nvGrpSpPr>
          <p:grpSpPr>
            <a:xfrm>
              <a:off x="611701" y="260323"/>
              <a:ext cx="1569406" cy="1137512"/>
              <a:chOff x="4821999" y="1601593"/>
              <a:chExt cx="1569406" cy="1137512"/>
            </a:xfrm>
          </p:grpSpPr>
          <p:sp>
            <p:nvSpPr>
              <p:cNvPr id="31" name="矩形: 圆角 30"/>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32"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01</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mc:AlternateContent xmlns:mc="http://schemas.openxmlformats.org/markup-compatibility/2006" xmlns:a14="http://schemas.microsoft.com/office/drawing/2010/main">
        <mc:Choice Requires="a14">
          <p:sp>
            <p:nvSpPr>
              <p:cNvPr id="9" name="矩形 8"/>
              <p:cNvSpPr/>
              <p:nvPr/>
            </p:nvSpPr>
            <p:spPr>
              <a:xfrm>
                <a:off x="1669827" y="1705281"/>
                <a:ext cx="2614690" cy="624979"/>
              </a:xfrm>
              <a:prstGeom prst="rect">
                <a:avLst/>
              </a:prstGeom>
            </p:spPr>
            <p:txBody>
              <a:bodyPr wrap="none">
                <a:spAutoFit/>
              </a:bodyPr>
              <a:lstStyle/>
              <a:p>
                <a:pPr defTabSz="685800">
                  <a:lnSpc>
                    <a:spcPct val="150000"/>
                  </a:lnSpc>
                </a:pPr>
                <a:r>
                  <a:rPr lang="en-US" altLang="zh-CN" sz="2400" dirty="0">
                    <a:solidFill>
                      <a:prstClr val="black"/>
                    </a:solidFill>
                    <a:latin typeface="思源黑体 CN Bold" panose="020B0800000000000000" pitchFamily="34" charset="-122"/>
                    <a:ea typeface="思源黑体 CN Bold" panose="020B0800000000000000" pitchFamily="34" charset="-122"/>
                  </a:rPr>
                  <a:t>2. ( </a:t>
                </a:r>
                <a14:m>
                  <m:oMath xmlns:m="http://schemas.openxmlformats.org/officeDocument/2006/math">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a:rPr>
                          <m:t>8</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a:solidFill>
                          <a:prstClr val="black"/>
                        </a:solidFill>
                        <a:latin typeface="Cambria Math" panose="02040503050406030204"/>
                      </a:rPr>
                      <m:t>+</m:t>
                    </m:r>
                    <m:rad>
                      <m:radPr>
                        <m:degHide m:val="on"/>
                        <m:ctrlPr>
                          <a:rPr lang="en-US" altLang="zh-CN" sz="2400" i="1" smtClean="0">
                            <a:solidFill>
                              <a:prstClr val="black"/>
                            </a:solidFill>
                            <a:latin typeface="Cambria Math" panose="02040503050406030204" pitchFamily="18" charset="0"/>
                          </a:rPr>
                        </m:ctrlPr>
                      </m:radPr>
                      <m:deg/>
                      <m:e>
                        <m:r>
                          <a:rPr lang="en-US" altLang="zh-CN" sz="2400" i="1" smtClean="0">
                            <a:solidFill>
                              <a:prstClr val="black"/>
                            </a:solidFill>
                            <a:latin typeface="Cambria Math" panose="02040503050406030204" pitchFamily="18" charset="0"/>
                          </a:rPr>
                          <m:t>3</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i="1">
                        <a:solidFill>
                          <a:prstClr val="black"/>
                        </a:solidFill>
                        <a:latin typeface="Cambria Math" panose="02040503050406030204"/>
                        <a:ea typeface="Cambria Math" panose="02040503050406030204"/>
                      </a:rPr>
                      <m:t>×</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a:rPr>
                          <m:t>6</m:t>
                        </m:r>
                      </m:e>
                    </m:rad>
                  </m:oMath>
                </a14:m>
                <a:endParaRPr lang="en-US" altLang="zh-CN" sz="24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1669827" y="1705281"/>
                <a:ext cx="2614690" cy="624979"/>
              </a:xfrm>
              <a:prstGeom prst="rect">
                <a:avLst/>
              </a:prstGeom>
              <a:blipFill rotWithShape="1">
                <a:blip r:embed="rId5"/>
                <a:stretch>
                  <a:fillRect l="-16" t="-49" r="-20564" b="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709217" y="2461603"/>
                <a:ext cx="3815828" cy="2390206"/>
              </a:xfrm>
              <a:prstGeom prst="rect">
                <a:avLst/>
              </a:prstGeom>
              <a:noFill/>
            </p:spPr>
            <p:txBody>
              <a:bodyPr wrap="square" rtlCol="0">
                <a:spAutoFit/>
              </a:bodyPr>
              <a:lstStyle/>
              <a:p>
                <a:pPr defTabSz="685800"/>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8</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a:solidFill>
                          <a:srgbClr val="FF0000"/>
                        </a:solidFill>
                        <a:latin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srgbClr val="FF0000"/>
                        </a:solidFill>
                        <a:latin typeface="Cambria Math" panose="02040503050406030204"/>
                        <a:ea typeface="Cambria Math" panose="02040503050406030204"/>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6</m:t>
                        </m:r>
                      </m:e>
                    </m:rad>
                  </m:oMath>
                </a14:m>
                <a:endParaRPr lang="zh-CN" altLang="en-US"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a:ln w="6350">
                          <a:noFill/>
                        </a:ln>
                        <a:solidFill>
                          <a:srgbClr val="FF0000"/>
                        </a:solidFill>
                        <a:latin typeface="Cambria Math" panose="02040503050406030204" pitchFamily="18" charset="0"/>
                      </a:rPr>
                      <m:t>=</m:t>
                    </m:r>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a:rPr>
                          <m:t>8</m:t>
                        </m:r>
                      </m:e>
                    </m:rad>
                    <m:r>
                      <a:rPr lang="en-US" altLang="zh-CN" sz="2000" i="1" smtClean="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6</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3</m:t>
                        </m:r>
                      </m:e>
                    </m:rad>
                    <m:r>
                      <a:rPr lang="en-US" altLang="zh-CN" sz="2000" i="1">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6</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i="1" dirty="0" smtClean="0">
                            <a:ln w="6350">
                              <a:noFill/>
                            </a:ln>
                            <a:solidFill>
                              <a:srgbClr val="FF0000"/>
                            </a:solidFill>
                            <a:latin typeface="Cambria Math" panose="02040503050406030204" pitchFamily="18" charset="0"/>
                          </a:rPr>
                          <m:t>48</m:t>
                        </m:r>
                      </m:e>
                    </m:rad>
                    <m:r>
                      <a:rPr lang="en-US" altLang="zh-CN" sz="2000" dirty="0" smtClean="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18</m:t>
                        </m:r>
                      </m:e>
                    </m:rad>
                  </m:oMath>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i="1" dirty="0" smtClean="0">
                            <a:ln w="6350">
                              <a:noFill/>
                            </a:ln>
                            <a:solidFill>
                              <a:srgbClr val="FF0000"/>
                            </a:solidFill>
                            <a:latin typeface="Cambria Math" panose="02040503050406030204" pitchFamily="18" charset="0"/>
                          </a:rPr>
                          <m:t>16×3</m:t>
                        </m:r>
                      </m:e>
                    </m:rad>
                    <m:r>
                      <a:rPr lang="en-US" altLang="zh-CN" sz="2000" dirty="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9</m:t>
                        </m:r>
                        <m:r>
                          <a:rPr lang="en-US" altLang="zh-CN" sz="2000" i="1" dirty="0" smtClean="0">
                            <a:ln w="6350">
                              <a:noFill/>
                            </a:ln>
                            <a:solidFill>
                              <a:srgbClr val="FF0000"/>
                            </a:solidFill>
                            <a:latin typeface="Cambria Math" panose="02040503050406030204" pitchFamily="18" charset="0"/>
                          </a:rPr>
                          <m:t>×2</m:t>
                        </m:r>
                      </m:e>
                    </m:rad>
                  </m:oMath>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=4</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
                      <a:rPr lang="en-US" altLang="zh-CN" sz="2000" dirty="0" smtClean="0">
                        <a:ln w="6350">
                          <a:noFill/>
                        </a:ln>
                        <a:solidFill>
                          <a:srgbClr val="FF0000"/>
                        </a:solidFill>
                        <a:latin typeface="Cambria Math" panose="02040503050406030204" pitchFamily="18" charset="0"/>
                      </a:rPr>
                      <m:t>3</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oMath>
                </a14:m>
                <a:endParaRPr lang="en-US" altLang="zh-CN" sz="2000" dirty="0">
                  <a:ln w="6350">
                    <a:noFill/>
                  </a:ln>
                  <a:solidFill>
                    <a:srgbClr val="FF0000"/>
                  </a:solidFill>
                  <a:latin typeface="思源黑体 CN Bold" panose="020B0800000000000000" pitchFamily="34" charset="-122"/>
                  <a:ea typeface="思源黑体 CN Bold" panose="020B0800000000000000" pitchFamily="34" charset="-122"/>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1709217" y="2461603"/>
                <a:ext cx="3815828" cy="2390206"/>
              </a:xfrm>
              <a:prstGeom prst="rect">
                <a:avLst/>
              </a:prstGeom>
              <a:blipFill rotWithShape="1">
                <a:blip r:embed="rId6"/>
                <a:stretch>
                  <a:fillRect l="-11" t="-14" r="14" b="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6096000" y="2330260"/>
                <a:ext cx="3815828" cy="2838149"/>
              </a:xfrm>
              <a:prstGeom prst="rect">
                <a:avLst/>
              </a:prstGeom>
              <a:noFill/>
            </p:spPr>
            <p:txBody>
              <a:bodyPr wrap="square" rtlCol="0">
                <a:spAutoFit/>
              </a:bodyPr>
              <a:lstStyle/>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
                      <a:rPr lang="en-US" altLang="zh-CN" sz="2000">
                        <a:solidFill>
                          <a:srgbClr val="FF0000"/>
                        </a:solidFill>
                        <a:latin typeface="Cambria Math" panose="02040503050406030204" pitchFamily="18" charset="0"/>
                      </a:rPr>
                      <m:t>4</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2</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solidFill>
                          <a:srgbClr val="FF0000"/>
                        </a:solidFill>
                        <a:latin typeface="Cambria Math" panose="02040503050406030204" pitchFamily="18" charset="0"/>
                      </a:rPr>
                      <m:t>−3</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6</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solidFill>
                          <a:srgbClr val="FF0000"/>
                        </a:solidFill>
                        <a:latin typeface="Cambria Math" panose="02040503050406030204" pitchFamily="18" charset="0"/>
                      </a:rPr>
                      <m:t>÷2</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2</m:t>
                        </m:r>
                      </m:e>
                    </m:rad>
                  </m:oMath>
                </a14:m>
                <a:endParaRPr lang="zh-CN" altLang="en-US"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a:ln w="6350">
                          <a:noFill/>
                        </a:ln>
                        <a:solidFill>
                          <a:srgbClr val="FF0000"/>
                        </a:solidFill>
                        <a:latin typeface="Cambria Math" panose="02040503050406030204" pitchFamily="18" charset="0"/>
                      </a:rPr>
                      <m:t>=</m:t>
                    </m:r>
                    <m:r>
                      <a:rPr lang="en-US" altLang="zh-CN" sz="2000">
                        <a:solidFill>
                          <a:srgbClr val="FF0000"/>
                        </a:solidFill>
                        <a:latin typeface="Cambria Math" panose="02040503050406030204" pitchFamily="18" charset="0"/>
                      </a:rPr>
                      <m:t>4</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2</m:t>
                        </m:r>
                      </m:e>
                    </m:rad>
                    <m:r>
                      <a:rPr lang="en-US" altLang="zh-CN" sz="2000" dirty="0">
                        <a:solidFill>
                          <a:srgbClr val="FF0000"/>
                        </a:solidFill>
                        <a:latin typeface="Cambria Math" panose="02040503050406030204" pitchFamily="18" charset="0"/>
                      </a:rPr>
                      <m:t>÷2</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2</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smtClean="0">
                        <a:solidFill>
                          <a:srgbClr val="FF0000"/>
                        </a:solidFill>
                        <a:latin typeface="Cambria Math" panose="02040503050406030204" pitchFamily="18" charset="0"/>
                      </a:rPr>
                      <m:t>− </m:t>
                    </m:r>
                    <m:r>
                      <a:rPr lang="en-US" altLang="zh-CN" sz="2000" dirty="0">
                        <a:solidFill>
                          <a:srgbClr val="FF0000"/>
                        </a:solidFill>
                        <a:latin typeface="Cambria Math" panose="02040503050406030204" pitchFamily="18" charset="0"/>
                      </a:rPr>
                      <m:t>3</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6</m:t>
                        </m:r>
                      </m:e>
                    </m:rad>
                    <m:r>
                      <a:rPr lang="en-US" altLang="zh-CN" sz="2000" dirty="0">
                        <a:solidFill>
                          <a:srgbClr val="FF0000"/>
                        </a:solidFill>
                        <a:latin typeface="Cambria Math" panose="02040503050406030204" pitchFamily="18" charset="0"/>
                      </a:rPr>
                      <m:t>÷2</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2</m:t>
                        </m:r>
                      </m:e>
                    </m:rad>
                  </m:oMath>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Para xmlns:m="http://schemas.openxmlformats.org/officeDocument/2006/math">
                    <m:oMathParaPr>
                      <m:jc m:val="left"/>
                    </m:oMathParaPr>
                    <m:oMath xmlns:m="http://schemas.openxmlformats.org/officeDocument/2006/math">
                      <m:r>
                        <a:rPr lang="en-US" altLang="zh-CN" sz="2000" i="1" dirty="0" smtClean="0">
                          <a:ln w="6350">
                            <a:noFill/>
                          </a:ln>
                          <a:solidFill>
                            <a:srgbClr val="FF0000"/>
                          </a:solidFill>
                          <a:latin typeface="Cambria Math" panose="02040503050406030204" pitchFamily="18" charset="0"/>
                        </a:rPr>
                        <m:t>=</m:t>
                      </m:r>
                      <m:f>
                        <m:fPr>
                          <m:ctrlPr>
                            <a:rPr lang="en-US" altLang="zh-CN" sz="2000" i="1" dirty="0" smtClean="0">
                              <a:ln w="6350">
                                <a:noFill/>
                              </a:ln>
                              <a:solidFill>
                                <a:srgbClr val="FF0000"/>
                              </a:solidFill>
                              <a:latin typeface="Cambria Math" panose="02040503050406030204" pitchFamily="18" charset="0"/>
                            </a:rPr>
                          </m:ctrlPr>
                        </m:fPr>
                        <m:num>
                          <m:r>
                            <a:rPr lang="en-US" altLang="zh-CN" sz="2000" dirty="0" smtClean="0">
                              <a:ln w="6350">
                                <a:noFill/>
                              </a:ln>
                              <a:solidFill>
                                <a:srgbClr val="FF0000"/>
                              </a:solidFill>
                              <a:latin typeface="Cambria Math" panose="02040503050406030204" pitchFamily="18" charset="0"/>
                            </a:rPr>
                            <m:t>4</m:t>
                          </m:r>
                          <m:rad>
                            <m:radPr>
                              <m:degHide m:val="on"/>
                              <m:ctrlPr>
                                <a:rPr lang="en-US" altLang="zh-CN" sz="2000" i="1" dirty="0" smtClean="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num>
                        <m:den>
                          <m:r>
                            <a:rPr lang="en-US" altLang="zh-CN" sz="2000" dirty="0" smtClean="0">
                              <a:ln w="6350">
                                <a:noFill/>
                              </a:ln>
                              <a:solidFill>
                                <a:srgbClr val="FF0000"/>
                              </a:solidFill>
                              <a:latin typeface="Cambria Math" panose="02040503050406030204" pitchFamily="18" charset="0"/>
                            </a:rPr>
                            <m:t>2</m:t>
                          </m:r>
                          <m:rad>
                            <m:radPr>
                              <m:degHide m:val="on"/>
                              <m:ctrlPr>
                                <a:rPr lang="en-US" altLang="zh-CN" sz="2000" i="1" dirty="0" smtClean="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den>
                      </m:f>
                      <m:r>
                        <a:rPr lang="en-US" altLang="zh-CN" sz="2000" dirty="0" smtClean="0">
                          <a:ln w="6350">
                            <a:noFill/>
                          </a:ln>
                          <a:solidFill>
                            <a:srgbClr val="FF0000"/>
                          </a:solidFill>
                          <a:latin typeface="Cambria Math" panose="02040503050406030204" pitchFamily="18" charset="0"/>
                        </a:rPr>
                        <m:t>−</m:t>
                      </m:r>
                      <m:f>
                        <m:fPr>
                          <m:ctrlPr>
                            <a:rPr lang="en-US" altLang="zh-CN" sz="2000" i="1" dirty="0" smtClean="0">
                              <a:ln w="6350">
                                <a:noFill/>
                              </a:ln>
                              <a:solidFill>
                                <a:srgbClr val="FF0000"/>
                              </a:solidFill>
                              <a:latin typeface="Cambria Math" panose="02040503050406030204" pitchFamily="18" charset="0"/>
                            </a:rPr>
                          </m:ctrlPr>
                        </m:fPr>
                        <m:num>
                          <m:r>
                            <a:rPr lang="en-US" altLang="zh-CN" sz="2000" dirty="0" smtClean="0">
                              <a:ln w="6350">
                                <a:noFill/>
                              </a:ln>
                              <a:solidFill>
                                <a:srgbClr val="FF0000"/>
                              </a:solidFill>
                              <a:latin typeface="Cambria Math" panose="02040503050406030204" pitchFamily="18" charset="0"/>
                            </a:rPr>
                            <m:t>3</m:t>
                          </m:r>
                          <m:rad>
                            <m:radPr>
                              <m:degHide m:val="on"/>
                              <m:ctrlPr>
                                <a:rPr lang="en-US" altLang="zh-CN" sz="2000" i="1" dirty="0" smtClean="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6</m:t>
                              </m:r>
                            </m:e>
                          </m:rad>
                        </m:num>
                        <m:den>
                          <m:r>
                            <a:rPr lang="en-US" altLang="zh-CN" sz="2000" dirty="0" smtClean="0">
                              <a:ln w="6350">
                                <a:noFill/>
                              </a:ln>
                              <a:solidFill>
                                <a:srgbClr val="FF0000"/>
                              </a:solidFill>
                              <a:latin typeface="Cambria Math" panose="02040503050406030204" pitchFamily="18" charset="0"/>
                            </a:rPr>
                            <m:t>2</m:t>
                          </m:r>
                          <m:rad>
                            <m:radPr>
                              <m:degHide m:val="on"/>
                              <m:ctrlPr>
                                <a:rPr lang="en-US" altLang="zh-CN" sz="2000" i="1" dirty="0" smtClean="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2</m:t>
                              </m:r>
                            </m:e>
                          </m:rad>
                        </m:den>
                      </m:f>
                    </m:oMath>
                  </m:oMathPara>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14:m>
                  <m:oMath xmlns:m="http://schemas.openxmlformats.org/officeDocument/2006/math">
                    <m:r>
                      <a:rPr lang="en-US" altLang="zh-CN" sz="2000" i="1" dirty="0" smtClean="0">
                        <a:ln w="6350">
                          <a:noFill/>
                        </a:ln>
                        <a:solidFill>
                          <a:srgbClr val="FF0000"/>
                        </a:solidFill>
                        <a:latin typeface="Cambria Math" panose="02040503050406030204" pitchFamily="18" charset="0"/>
                      </a:rPr>
                      <m:t>=</m:t>
                    </m:r>
                  </m:oMath>
                </a14:m>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dirty="0" smtClean="0">
                        <a:ln w="6350">
                          <a:noFill/>
                        </a:ln>
                        <a:solidFill>
                          <a:srgbClr val="FF0000"/>
                        </a:solidFill>
                        <a:latin typeface="Cambria Math" panose="02040503050406030204" pitchFamily="18" charset="0"/>
                      </a:rPr>
                      <m:t>2</m:t>
                    </m:r>
                  </m:oMath>
                </a14:m>
                <a:r>
                  <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rPr>
                  <a:t>-</a:t>
                </a:r>
                <a:r>
                  <a:rPr lang="en-US" altLang="zh-CN" sz="2000" dirty="0">
                    <a:ln w="6350">
                      <a:noFill/>
                    </a:ln>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f>
                      <m:fPr>
                        <m:ctrlPr>
                          <a:rPr lang="en-US" altLang="zh-CN" sz="2000" i="1" dirty="0">
                            <a:ln w="6350">
                              <a:noFill/>
                            </a:ln>
                            <a:solidFill>
                              <a:srgbClr val="FF0000"/>
                            </a:solidFill>
                            <a:latin typeface="Cambria Math" panose="02040503050406030204" pitchFamily="18" charset="0"/>
                          </a:rPr>
                        </m:ctrlPr>
                      </m:fPr>
                      <m:num>
                        <m:r>
                          <a:rPr lang="en-US" altLang="zh-CN" sz="2000" dirty="0">
                            <a:ln w="6350">
                              <a:noFill/>
                            </a:ln>
                            <a:solidFill>
                              <a:srgbClr val="FF0000"/>
                            </a:solidFill>
                            <a:latin typeface="Cambria Math" panose="02040503050406030204" pitchFamily="18" charset="0"/>
                          </a:rPr>
                          <m:t>3</m:t>
                        </m:r>
                        <m:rad>
                          <m:radPr>
                            <m:degHide m:val="on"/>
                            <m:ctrlPr>
                              <a:rPr lang="en-US" altLang="zh-CN" sz="2000" i="1" dirty="0">
                                <a:ln w="6350">
                                  <a:noFill/>
                                </a:ln>
                                <a:solidFill>
                                  <a:srgbClr val="FF0000"/>
                                </a:solidFill>
                                <a:latin typeface="Cambria Math" panose="02040503050406030204" pitchFamily="18" charset="0"/>
                              </a:rPr>
                            </m:ctrlPr>
                          </m:radPr>
                          <m:deg/>
                          <m:e>
                            <m:r>
                              <a:rPr lang="en-US" altLang="zh-CN" sz="2000" dirty="0" smtClean="0">
                                <a:ln w="6350">
                                  <a:noFill/>
                                </a:ln>
                                <a:solidFill>
                                  <a:srgbClr val="FF0000"/>
                                </a:solidFill>
                                <a:latin typeface="Cambria Math" panose="02040503050406030204" pitchFamily="18" charset="0"/>
                              </a:rPr>
                              <m:t>3</m:t>
                            </m:r>
                          </m:e>
                        </m:rad>
                      </m:num>
                      <m:den>
                        <m:r>
                          <a:rPr lang="en-US" altLang="zh-CN" sz="2000" dirty="0">
                            <a:ln w="6350">
                              <a:noFill/>
                            </a:ln>
                            <a:solidFill>
                              <a:srgbClr val="FF0000"/>
                            </a:solidFill>
                            <a:latin typeface="Cambria Math" panose="02040503050406030204" pitchFamily="18" charset="0"/>
                          </a:rPr>
                          <m:t>2</m:t>
                        </m:r>
                      </m:den>
                    </m:f>
                  </m:oMath>
                </a14:m>
                <a:endParaRPr lang="en-US" altLang="zh-CN" sz="2000" i="1" dirty="0">
                  <a:ln w="6350">
                    <a:noFill/>
                  </a:ln>
                  <a:solidFill>
                    <a:srgbClr val="FF0000"/>
                  </a:solidFill>
                  <a:latin typeface="思源黑体 CN Bold" panose="020B0800000000000000" pitchFamily="34" charset="-122"/>
                  <a:ea typeface="思源黑体 CN Bold" panose="020B0800000000000000" pitchFamily="34" charset="-122"/>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096000" y="2330260"/>
                <a:ext cx="3815828" cy="2838149"/>
              </a:xfrm>
              <a:prstGeom prst="rect">
                <a:avLst/>
              </a:prstGeom>
              <a:blipFill rotWithShape="1">
                <a:blip r:embed="rId7"/>
                <a:stretch>
                  <a:fillRect t="-16" r="3" b="-25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6009590" y="1705281"/>
                <a:ext cx="3134063" cy="626262"/>
              </a:xfrm>
              <a:prstGeom prst="rect">
                <a:avLst/>
              </a:prstGeom>
            </p:spPr>
            <p:txBody>
              <a:bodyPr wrap="none">
                <a:spAutoFit/>
              </a:bodyPr>
              <a:lstStyle/>
              <a:p>
                <a:pPr lvl="0" defTabSz="685800">
                  <a:lnSpc>
                    <a:spcPct val="150000"/>
                  </a:lnSpc>
                </a:pPr>
                <a:r>
                  <a:rPr lang="en-US" altLang="zh-CN" sz="2400" dirty="0">
                    <a:solidFill>
                      <a:prstClr val="black"/>
                    </a:solidFill>
                    <a:latin typeface="思源黑体 CN Bold" panose="020B0800000000000000" pitchFamily="34" charset="-122"/>
                    <a:ea typeface="思源黑体 CN Bold" panose="020B0800000000000000" pitchFamily="34" charset="-122"/>
                  </a:rPr>
                  <a:t>3. ( </a:t>
                </a:r>
                <a14:m>
                  <m:oMath xmlns:m="http://schemas.openxmlformats.org/officeDocument/2006/math">
                    <m:r>
                      <a:rPr lang="en-US" altLang="zh-CN" sz="2400">
                        <a:solidFill>
                          <a:prstClr val="black"/>
                        </a:solidFill>
                        <a:latin typeface="Cambria Math" panose="02040503050406030204" pitchFamily="18" charset="0"/>
                      </a:rPr>
                      <m:t>4</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2</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dirty="0">
                        <a:solidFill>
                          <a:prstClr val="black"/>
                        </a:solidFill>
                        <a:latin typeface="Cambria Math" panose="02040503050406030204" pitchFamily="18" charset="0"/>
                      </a:rPr>
                      <m:t>−3</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6</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dirty="0">
                        <a:solidFill>
                          <a:prstClr val="black"/>
                        </a:solidFill>
                        <a:latin typeface="Cambria Math" panose="02040503050406030204" pitchFamily="18" charset="0"/>
                      </a:rPr>
                      <m:t>÷2</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2</m:t>
                        </m:r>
                      </m:e>
                    </m:rad>
                  </m:oMath>
                </a14:m>
                <a:endParaRPr lang="zh-CN" altLang="en-US" sz="24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6009590" y="1705281"/>
                <a:ext cx="3134063" cy="626262"/>
              </a:xfrm>
              <a:prstGeom prst="rect">
                <a:avLst/>
              </a:prstGeom>
              <a:blipFill rotWithShape="1">
                <a:blip r:embed="rId8"/>
                <a:stretch>
                  <a:fillRect l="-19" t="-49" r="-14822" b="-2710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读书，读书，学习"/>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81864"/>
          <a:stretch>
            <a:fillRect/>
          </a:stretch>
        </p:blipFill>
        <p:spPr bwMode="auto">
          <a:xfrm>
            <a:off x="0" y="-11113"/>
            <a:ext cx="1871660" cy="68802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读书，读书，学习"/>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871660" y="-11113"/>
            <a:ext cx="10320340" cy="688022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84"/>
          <p:cNvSpPr>
            <a:spLocks noChangeArrowheads="1"/>
          </p:cNvSpPr>
          <p:nvPr/>
        </p:nvSpPr>
        <p:spPr bwMode="auto">
          <a:xfrm>
            <a:off x="969197" y="-11113"/>
            <a:ext cx="4635446" cy="6881813"/>
          </a:xfrm>
          <a:prstGeom prst="rect">
            <a:avLst/>
          </a:prstGeom>
          <a:solidFill>
            <a:srgbClr val="FFD6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112" name="矩形 111"/>
          <p:cNvSpPr/>
          <p:nvPr/>
        </p:nvSpPr>
        <p:spPr>
          <a:xfrm>
            <a:off x="1398614" y="2419091"/>
            <a:ext cx="2496385" cy="584775"/>
          </a:xfrm>
          <a:prstGeom prst="rect">
            <a:avLst/>
          </a:prstGeom>
        </p:spPr>
        <p:txBody>
          <a:bodyPr wrap="square">
            <a:spAutoFit/>
          </a:bodyPr>
          <a:lstStyle/>
          <a:p>
            <a:pPr algn="dist">
              <a:defRPr sz="1800">
                <a:solidFill>
                  <a:srgbClr val="000000"/>
                </a:solidFill>
              </a:defRPr>
            </a:pPr>
            <a:r>
              <a:rPr lang="en-US" altLang="zh-CN" sz="3200" dirty="0">
                <a:solidFill>
                  <a:schemeClr val="tx1">
                    <a:lumMod val="85000"/>
                    <a:lumOff val="15000"/>
                  </a:schemeClr>
                </a:solidFill>
                <a:latin typeface="思源黑体 CN Bold" panose="020B0800000000000000" pitchFamily="34" charset="-122"/>
                <a:ea typeface="思源黑体 CN Bold" panose="020B0800000000000000" pitchFamily="34" charset="-122"/>
              </a:rPr>
              <a:t>PART 02</a:t>
            </a:r>
            <a:endParaRPr lang="zh-CN" altLang="en-US" sz="32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13" name="矩形 112"/>
          <p:cNvSpPr/>
          <p:nvPr/>
        </p:nvSpPr>
        <p:spPr>
          <a:xfrm>
            <a:off x="1340558" y="3108149"/>
            <a:ext cx="3670122" cy="1107996"/>
          </a:xfrm>
          <a:prstGeom prst="rect">
            <a:avLst/>
          </a:prstGeom>
          <a:noFill/>
        </p:spPr>
        <p:txBody>
          <a:bodyPr wrap="square" rtlCol="0">
            <a:spAutoFit/>
          </a:bodyPr>
          <a:lstStyle/>
          <a:p>
            <a:r>
              <a:rPr lang="zh-CN" altLang="en-US" sz="6600" dirty="0">
                <a:solidFill>
                  <a:schemeClr val="tx1">
                    <a:lumMod val="85000"/>
                    <a:lumOff val="15000"/>
                  </a:schemeClr>
                </a:solidFill>
                <a:latin typeface="思源黑体 CN Heavy" panose="020B0A00000000000000" pitchFamily="34" charset="-122"/>
                <a:ea typeface="思源黑体 CN Heavy" panose="020B0A00000000000000" pitchFamily="34" charset="-122"/>
              </a:rPr>
              <a:t>练一练</a:t>
            </a:r>
          </a:p>
        </p:txBody>
      </p:sp>
      <p:cxnSp>
        <p:nvCxnSpPr>
          <p:cNvPr id="30" name="直接连接符 29"/>
          <p:cNvCxnSpPr/>
          <p:nvPr/>
        </p:nvCxnSpPr>
        <p:spPr>
          <a:xfrm>
            <a:off x="1460533" y="4455064"/>
            <a:ext cx="3644867"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87649" y="179150"/>
            <a:ext cx="11816821" cy="6510308"/>
          </a:xfrm>
          <a:prstGeom prst="rect">
            <a:avLst/>
          </a:prstGeom>
          <a:no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anim calcmode="lin" valueType="num">
                                      <p:cBhvr>
                                        <p:cTn id="14" dur="500" fill="hold"/>
                                        <p:tgtEl>
                                          <p:spTgt spid="113"/>
                                        </p:tgtEl>
                                        <p:attrNameLst>
                                          <p:attrName>ppt_x</p:attrName>
                                        </p:attrNameLst>
                                      </p:cBhvr>
                                      <p:tavLst>
                                        <p:tav tm="0">
                                          <p:val>
                                            <p:strVal val="#ppt_x"/>
                                          </p:val>
                                        </p:tav>
                                        <p:tav tm="100000">
                                          <p:val>
                                            <p:strVal val="#ppt_x"/>
                                          </p:val>
                                        </p:tav>
                                      </p:tavLst>
                                    </p:anim>
                                    <p:anim calcmode="lin" valueType="num">
                                      <p:cBhvr>
                                        <p:cTn id="15" dur="5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2" name="组合 11"/>
          <p:cNvGrpSpPr/>
          <p:nvPr/>
        </p:nvGrpSpPr>
        <p:grpSpPr>
          <a:xfrm>
            <a:off x="306714" y="217753"/>
            <a:ext cx="6621987" cy="1137512"/>
            <a:chOff x="611701" y="260323"/>
            <a:chExt cx="6621987" cy="1137512"/>
          </a:xfrm>
        </p:grpSpPr>
        <p:sp>
          <p:nvSpPr>
            <p:cNvPr id="16" name="文本框 15"/>
            <p:cNvSpPr txBox="1"/>
            <p:nvPr>
              <p:custDataLst>
                <p:tags r:id="rId1"/>
              </p:custDataLst>
            </p:nvPr>
          </p:nvSpPr>
          <p:spPr>
            <a:xfrm>
              <a:off x="2383884" y="563671"/>
              <a:ext cx="4849804"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练一练</a:t>
              </a:r>
            </a:p>
          </p:txBody>
        </p:sp>
        <p:grpSp>
          <p:nvGrpSpPr>
            <p:cNvPr id="17" name="组合 16"/>
            <p:cNvGrpSpPr/>
            <p:nvPr/>
          </p:nvGrpSpPr>
          <p:grpSpPr>
            <a:xfrm>
              <a:off x="611701" y="260323"/>
              <a:ext cx="1569406" cy="1137512"/>
              <a:chOff x="4821999" y="1601593"/>
              <a:chExt cx="1569406" cy="1137512"/>
            </a:xfrm>
          </p:grpSpPr>
          <p:sp>
            <p:nvSpPr>
              <p:cNvPr id="18" name="矩形: 圆角 17"/>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9"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02</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mc:AlternateContent xmlns:mc="http://schemas.openxmlformats.org/markup-compatibility/2006" xmlns:a14="http://schemas.microsoft.com/office/drawing/2010/main">
        <mc:Choice Requires="a14">
          <p:sp>
            <p:nvSpPr>
              <p:cNvPr id="21" name="矩形 20"/>
              <p:cNvSpPr/>
              <p:nvPr/>
            </p:nvSpPr>
            <p:spPr>
              <a:xfrm>
                <a:off x="6368228" y="1658613"/>
                <a:ext cx="3391762" cy="629211"/>
              </a:xfrm>
              <a:prstGeom prst="rect">
                <a:avLst/>
              </a:prstGeom>
            </p:spPr>
            <p:txBody>
              <a:bodyPr wrap="none">
                <a:spAutoFit/>
              </a:bodyPr>
              <a:lstStyle/>
              <a:p>
                <a:pPr defTabSz="685800">
                  <a:lnSpc>
                    <a:spcPct val="150000"/>
                  </a:lnSpc>
                </a:pPr>
                <a:r>
                  <a:rPr lang="en-US" altLang="zh-CN" sz="2400" dirty="0">
                    <a:solidFill>
                      <a:prstClr val="black"/>
                    </a:solidFill>
                    <a:latin typeface="思源黑体 CN Bold" panose="020B0800000000000000" pitchFamily="34" charset="-122"/>
                    <a:ea typeface="思源黑体 CN Bold" panose="020B0800000000000000" pitchFamily="34" charset="-122"/>
                  </a:rPr>
                  <a:t>5. ( </a:t>
                </a:r>
                <a14:m>
                  <m:oMath xmlns:m="http://schemas.openxmlformats.org/officeDocument/2006/math">
                    <m:rad>
                      <m:radPr>
                        <m:degHide m:val="on"/>
                        <m:ctrlPr>
                          <a:rPr lang="en-US" altLang="zh-CN" sz="2400" i="1">
                            <a:solidFill>
                              <a:prstClr val="black"/>
                            </a:solidFill>
                            <a:latin typeface="Cambria Math" panose="02040503050406030204" pitchFamily="18" charset="0"/>
                          </a:rPr>
                        </m:ctrlPr>
                      </m:radPr>
                      <m:deg/>
                      <m:e>
                        <m:r>
                          <a:rPr lang="en-US" altLang="zh-CN" sz="2400" i="1" smtClean="0">
                            <a:solidFill>
                              <a:prstClr val="black"/>
                            </a:solidFill>
                            <a:latin typeface="Cambria Math" panose="02040503050406030204" pitchFamily="18" charset="0"/>
                          </a:rPr>
                          <m:t>5</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dirty="0">
                        <a:solidFill>
                          <a:prstClr val="black"/>
                        </a:solidFill>
                        <a:latin typeface="Cambria Math" panose="02040503050406030204" pitchFamily="18" charset="0"/>
                      </a:rPr>
                      <m:t>+</m:t>
                    </m:r>
                    <m:rad>
                      <m:radPr>
                        <m:degHide m:val="on"/>
                        <m:ctrlPr>
                          <a:rPr lang="en-US" altLang="zh-CN" sz="2400" i="1">
                            <a:solidFill>
                              <a:prstClr val="black"/>
                            </a:solidFill>
                            <a:latin typeface="Cambria Math" panose="02040503050406030204" pitchFamily="18" charset="0"/>
                          </a:rPr>
                        </m:ctrlPr>
                      </m:radPr>
                      <m:deg/>
                      <m:e>
                        <m:r>
                          <a:rPr lang="en-US" altLang="zh-CN" sz="2400" i="1" smtClean="0">
                            <a:solidFill>
                              <a:prstClr val="black"/>
                            </a:solidFill>
                            <a:latin typeface="Cambria Math" panose="02040503050406030204" pitchFamily="18" charset="0"/>
                          </a:rPr>
                          <m:t>3</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i="1" dirty="0" smtClean="0">
                        <a:solidFill>
                          <a:prstClr val="black"/>
                        </a:solidFill>
                        <a:latin typeface="Cambria Math" panose="02040503050406030204" pitchFamily="18" charset="0"/>
                      </a:rPr>
                      <m:t>(</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5</m:t>
                        </m:r>
                      </m:e>
                    </m:rad>
                    <m:r>
                      <m:rPr>
                        <m:nor/>
                      </m:rPr>
                      <a:rPr lang="en-US" altLang="zh-CN" sz="2400" dirty="0">
                        <a:solidFill>
                          <a:prstClr val="black"/>
                        </a:solidFill>
                        <a:latin typeface="思源黑体 CN Bold" panose="020B0800000000000000" pitchFamily="34" charset="-122"/>
                        <a:ea typeface="思源黑体 CN Bold" panose="020B0800000000000000" pitchFamily="34" charset="-122"/>
                      </a:rPr>
                      <m:t> </m:t>
                    </m:r>
                    <m:r>
                      <a:rPr lang="en-US" altLang="zh-CN" sz="2400" i="1" dirty="0" smtClean="0">
                        <a:solidFill>
                          <a:prstClr val="black"/>
                        </a:solidFill>
                        <a:latin typeface="Cambria Math" panose="02040503050406030204" pitchFamily="18" charset="0"/>
                      </a:rPr>
                      <m:t>−</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3</m:t>
                        </m:r>
                      </m:e>
                    </m:rad>
                    <m:r>
                      <a:rPr lang="en-US" altLang="zh-CN" sz="2400" i="1" dirty="0" smtClean="0">
                        <a:solidFill>
                          <a:prstClr val="black"/>
                        </a:solidFill>
                        <a:latin typeface="Cambria Math" panose="02040503050406030204" pitchFamily="18" charset="0"/>
                      </a:rPr>
                      <m:t>)</m:t>
                    </m:r>
                  </m:oMath>
                </a14:m>
                <a:endParaRPr lang="zh-CN" altLang="en-US" sz="24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21" name="矩形 20"/>
              <p:cNvSpPr>
                <a:spLocks noRot="1" noChangeAspect="1" noMove="1" noResize="1" noEditPoints="1" noAdjustHandles="1" noChangeArrowheads="1" noChangeShapeType="1" noTextEdit="1"/>
              </p:cNvSpPr>
              <p:nvPr/>
            </p:nvSpPr>
            <p:spPr>
              <a:xfrm>
                <a:off x="6368228" y="1658613"/>
                <a:ext cx="3391762" cy="629211"/>
              </a:xfrm>
              <a:prstGeom prst="rect">
                <a:avLst/>
              </a:prstGeom>
              <a:blipFill rotWithShape="1">
                <a:blip r:embed="rId5"/>
                <a:stretch>
                  <a:fillRect l="-13" t="-100" r="-15575" b="-25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1252779" y="2166755"/>
                <a:ext cx="4570995" cy="2494657"/>
              </a:xfrm>
              <a:prstGeom prst="rect">
                <a:avLst/>
              </a:prstGeom>
            </p:spPr>
            <p:txBody>
              <a:bodyPr wrap="none">
                <a:spAutoFit/>
              </a:bodyPr>
              <a:lstStyle/>
              <a:p>
                <a:pPr defTabSz="685800">
                  <a:lnSpc>
                    <a:spcPct val="150000"/>
                  </a:lnSpc>
                </a:pPr>
                <a:r>
                  <a:rPr lang="en-US" altLang="zh-CN" sz="24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a:solidFill>
                          <a:srgbClr val="FF0000"/>
                        </a:solidFill>
                        <a:latin typeface="Cambria Math" panose="02040503050406030204"/>
                      </a:rPr>
                      <m:t>+</m:t>
                    </m:r>
                    <m:r>
                      <a:rPr lang="en-US" altLang="zh-CN" sz="2400" i="1">
                        <a:solidFill>
                          <a:srgbClr val="FF0000"/>
                        </a:solidFill>
                        <a:latin typeface="Cambria Math" panose="02040503050406030204" pitchFamily="18" charset="0"/>
                      </a:rPr>
                      <m:t>3</m:t>
                    </m:r>
                  </m:oMath>
                </a14:m>
                <a:r>
                  <a:rPr lang="en-US" altLang="zh-CN" sz="24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d>
                      <m:dPr>
                        <m:ctrlPr>
                          <a:rPr lang="en-US" altLang="zh-CN" sz="2400" i="1" dirty="0">
                            <a:solidFill>
                              <a:srgbClr val="FF0000"/>
                            </a:solidFill>
                            <a:latin typeface="Cambria Math" panose="02040503050406030204" pitchFamily="18" charset="0"/>
                          </a:rPr>
                        </m:ctrlPr>
                      </m:dPr>
                      <m:e>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r>
                          <m:rPr>
                            <m:nor/>
                          </m:rPr>
                          <a:rPr lang="en-US" altLang="zh-CN" sz="2400">
                            <a:solidFill>
                              <a:srgbClr val="FF0000"/>
                            </a:solidFill>
                            <a:latin typeface="思源黑体 CN Bold" panose="020B0800000000000000" pitchFamily="34" charset="-122"/>
                            <a:ea typeface="思源黑体 CN Bold" panose="020B0800000000000000" pitchFamily="34" charset="-122"/>
                          </a:rPr>
                          <m:t> − </m:t>
                        </m:r>
                        <m:r>
                          <a:rPr lang="en-US" altLang="zh-CN" sz="2400" i="1">
                            <a:solidFill>
                              <a:srgbClr val="FF0000"/>
                            </a:solidFill>
                            <a:latin typeface="Cambria Math" panose="02040503050406030204" pitchFamily="18" charset="0"/>
                          </a:rPr>
                          <m:t>5</m:t>
                        </m:r>
                      </m:e>
                    </m:d>
                  </m:oMath>
                </a14:m>
                <a:endParaRPr lang="en-US" altLang="zh-CN" sz="24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4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 -5×</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+ 3×</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 -3×5</a:t>
                </a:r>
              </a:p>
              <a:p>
                <a:pPr defTabSz="685800">
                  <a:lnSpc>
                    <a:spcPct val="150000"/>
                  </a:lnSpc>
                </a:pPr>
                <a:r>
                  <a:rPr lang="en-US" altLang="zh-CN" sz="2400" dirty="0">
                    <a:solidFill>
                      <a:srgbClr val="FF0000"/>
                    </a:solidFill>
                    <a:latin typeface="思源黑体 CN Bold" panose="020B0800000000000000" pitchFamily="34" charset="-122"/>
                    <a:ea typeface="思源黑体 CN Bold" panose="020B0800000000000000" pitchFamily="34" charset="-122"/>
                  </a:rPr>
                  <a:t>= 2-5</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+3</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r>
                  <a:rPr lang="en-US" altLang="zh-CN" sz="2400" dirty="0">
                    <a:solidFill>
                      <a:srgbClr val="FF0000"/>
                    </a:solidFill>
                    <a:latin typeface="思源黑体 CN Bold" panose="020B0800000000000000" pitchFamily="34" charset="-122"/>
                    <a:ea typeface="思源黑体 CN Bold" panose="020B0800000000000000" pitchFamily="34" charset="-122"/>
                  </a:rPr>
                  <a:t>-15</a:t>
                </a:r>
              </a:p>
              <a:p>
                <a:pPr defTabSz="685800">
                  <a:lnSpc>
                    <a:spcPct val="150000"/>
                  </a:lnSpc>
                </a:pPr>
                <a:r>
                  <a:rPr lang="en-US" altLang="zh-CN" sz="2400" dirty="0">
                    <a:solidFill>
                      <a:srgbClr val="FF0000"/>
                    </a:solidFill>
                    <a:latin typeface="思源黑体 CN Bold" panose="020B0800000000000000" pitchFamily="34" charset="-122"/>
                    <a:ea typeface="思源黑体 CN Bold" panose="020B0800000000000000" pitchFamily="34" charset="-122"/>
                  </a:rPr>
                  <a:t>=- 13 - 2</a:t>
                </a:r>
                <a14:m>
                  <m:oMath xmlns:m="http://schemas.openxmlformats.org/officeDocument/2006/math">
                    <m:rad>
                      <m:radPr>
                        <m:degHide m:val="on"/>
                        <m:ctrlPr>
                          <a:rPr lang="en-US" altLang="zh-CN" sz="2400" i="1">
                            <a:solidFill>
                              <a:srgbClr val="FF0000"/>
                            </a:solidFill>
                            <a:latin typeface="Cambria Math" panose="02040503050406030204" pitchFamily="18" charset="0"/>
                          </a:rPr>
                        </m:ctrlPr>
                      </m:radPr>
                      <m:deg/>
                      <m:e>
                        <m:r>
                          <a:rPr lang="en-US" altLang="zh-CN" sz="2400" i="1">
                            <a:solidFill>
                              <a:srgbClr val="FF0000"/>
                            </a:solidFill>
                            <a:latin typeface="Cambria Math" panose="02040503050406030204" pitchFamily="18" charset="0"/>
                          </a:rPr>
                          <m:t>2</m:t>
                        </m:r>
                      </m:e>
                    </m:rad>
                  </m:oMath>
                </a14:m>
                <a:endParaRPr lang="en-US" altLang="zh-CN" sz="2400" dirty="0">
                  <a:solidFill>
                    <a:srgbClr val="FF0000"/>
                  </a:solidFill>
                  <a:latin typeface="思源黑体 CN Bold" panose="020B0800000000000000" pitchFamily="34" charset="-122"/>
                  <a:ea typeface="思源黑体 CN Bold" panose="020B0800000000000000" pitchFamily="34"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1252779" y="2166755"/>
                <a:ext cx="4570995" cy="2494657"/>
              </a:xfrm>
              <a:prstGeom prst="rect">
                <a:avLst/>
              </a:prstGeom>
              <a:blipFill rotWithShape="1">
                <a:blip r:embed="rId6"/>
                <a:stretch>
                  <a:fillRect l="-12" t="-5" r="-7623" b="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6368228" y="2383876"/>
                <a:ext cx="4709366" cy="2035237"/>
              </a:xfrm>
              <a:prstGeom prst="rect">
                <a:avLst/>
              </a:prstGeom>
            </p:spPr>
            <p:txBody>
              <a:bodyPr wrap="none">
                <a:spAutoFit/>
              </a:bodyPr>
              <a:lstStyle/>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dirty="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r>
                      <m:rPr>
                        <m:nor/>
                      </m:rPr>
                      <a:rPr lang="en-US" altLang="zh-CN" sz="2000" dirty="0">
                        <a:solidFill>
                          <a:srgbClr val="FF0000"/>
                        </a:solidFill>
                        <a:latin typeface="思源黑体 CN Bold" panose="020B0800000000000000" pitchFamily="34" charset="-122"/>
                        <a:ea typeface="思源黑体 CN Bold" panose="020B0800000000000000" pitchFamily="34" charset="-122"/>
                      </a:rPr>
                      <m:t> </m:t>
                    </m:r>
                    <m:r>
                      <a:rPr lang="en-US" altLang="zh-CN" sz="2000" i="1" dirty="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3</m:t>
                        </m:r>
                      </m:e>
                    </m:rad>
                    <m:r>
                      <a:rPr lang="en-US" altLang="zh-CN" sz="2000" i="1" dirty="0">
                        <a:solidFill>
                          <a:srgbClr val="FF0000"/>
                        </a:solidFill>
                        <a:latin typeface="Cambria Math" panose="02040503050406030204" pitchFamily="18" charset="0"/>
                      </a:rPr>
                      <m:t>)</m:t>
                    </m:r>
                  </m:oMath>
                </a14:m>
                <a:endParaRPr lang="en-US" altLang="zh-CN"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smtClean="0">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smtClean="0">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=5-3=2</a:t>
                </a:r>
              </a:p>
            </p:txBody>
          </p:sp>
        </mc:Choice>
        <mc:Fallback xmlns="">
          <p:sp>
            <p:nvSpPr>
              <p:cNvPr id="23" name="矩形 22"/>
              <p:cNvSpPr>
                <a:spLocks noRot="1" noChangeAspect="1" noMove="1" noResize="1" noEditPoints="1" noAdjustHandles="1" noChangeArrowheads="1" noChangeShapeType="1" noTextEdit="1"/>
              </p:cNvSpPr>
              <p:nvPr/>
            </p:nvSpPr>
            <p:spPr>
              <a:xfrm>
                <a:off x="6368228" y="2383876"/>
                <a:ext cx="4709366" cy="2035237"/>
              </a:xfrm>
              <a:prstGeom prst="rect">
                <a:avLst/>
              </a:prstGeom>
              <a:blipFill rotWithShape="1">
                <a:blip r:embed="rId7"/>
                <a:stretch>
                  <a:fillRect l="-10" t="-4" r="-16059" b="7"/>
                </a:stretch>
              </a:blipFill>
            </p:spPr>
            <p:txBody>
              <a:bodyPr/>
              <a:lstStyle/>
              <a:p>
                <a:r>
                  <a:rPr lang="zh-CN" altLang="en-US">
                    <a:noFill/>
                  </a:rPr>
                  <a:t> </a:t>
                </a:r>
              </a:p>
            </p:txBody>
          </p:sp>
        </mc:Fallback>
      </mc:AlternateContent>
      <p:sp>
        <p:nvSpPr>
          <p:cNvPr id="24" name="文本框 23"/>
          <p:cNvSpPr txBox="1"/>
          <p:nvPr/>
        </p:nvSpPr>
        <p:spPr>
          <a:xfrm>
            <a:off x="7905959" y="4029807"/>
            <a:ext cx="3543300" cy="369332"/>
          </a:xfrm>
          <a:prstGeom prst="rect">
            <a:avLst/>
          </a:prstGeom>
          <a:noFill/>
        </p:spPr>
        <p:txBody>
          <a:bodyPr wrap="square" rtlCol="0">
            <a:spAutoFit/>
          </a:bodyPr>
          <a:lstStyle/>
          <a:p>
            <a:pPr defTabSz="685800"/>
            <a:r>
              <a:rPr lang="zh-CN" altLang="en-US" b="1" dirty="0">
                <a:solidFill>
                  <a:srgbClr val="50742F">
                    <a:lumMod val="50000"/>
                  </a:srgbClr>
                </a:solidFill>
                <a:latin typeface="思源黑体 CN Bold" panose="020B0800000000000000" pitchFamily="34" charset="-122"/>
                <a:ea typeface="思源黑体 CN Bold" panose="020B0800000000000000" pitchFamily="34" charset="-122"/>
              </a:rPr>
              <a:t>观察式子</a:t>
            </a:r>
            <a:r>
              <a:rPr lang="en-US" altLang="zh-CN" b="1" dirty="0">
                <a:solidFill>
                  <a:srgbClr val="50742F">
                    <a:lumMod val="50000"/>
                  </a:srgbClr>
                </a:solidFill>
                <a:latin typeface="思源黑体 CN Bold" panose="020B0800000000000000" pitchFamily="34" charset="-122"/>
                <a:ea typeface="思源黑体 CN Bold" panose="020B0800000000000000" pitchFamily="34" charset="-122"/>
              </a:rPr>
              <a:t>5</a:t>
            </a:r>
            <a:r>
              <a:rPr lang="zh-CN" altLang="en-US" b="1" dirty="0">
                <a:solidFill>
                  <a:srgbClr val="50742F">
                    <a:lumMod val="50000"/>
                  </a:srgbClr>
                </a:solidFill>
                <a:latin typeface="思源黑体 CN Bold" panose="020B0800000000000000" pitchFamily="34" charset="-122"/>
                <a:ea typeface="思源黑体 CN Bold" panose="020B0800000000000000" pitchFamily="34" charset="-122"/>
              </a:rPr>
              <a:t>结构，你想到了什么？</a:t>
            </a:r>
          </a:p>
        </p:txBody>
      </p:sp>
      <mc:AlternateContent xmlns:mc="http://schemas.openxmlformats.org/markup-compatibility/2006" xmlns:a14="http://schemas.microsoft.com/office/drawing/2010/main">
        <mc:Choice Requires="a14">
          <p:sp>
            <p:nvSpPr>
              <p:cNvPr id="25" name="矩形 24"/>
              <p:cNvSpPr/>
              <p:nvPr/>
            </p:nvSpPr>
            <p:spPr>
              <a:xfrm>
                <a:off x="6368228" y="4515165"/>
                <a:ext cx="2735749" cy="2115066"/>
              </a:xfrm>
              <a:prstGeom prst="rect">
                <a:avLst/>
              </a:prstGeom>
            </p:spPr>
            <p:txBody>
              <a:bodyPr wrap="none">
                <a:spAutoFit/>
              </a:bodyPr>
              <a:lstStyle/>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dirty="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3</m:t>
                        </m:r>
                      </m:e>
                    </m:rad>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dirty="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5</m:t>
                        </m:r>
                      </m:e>
                    </m:rad>
                    <m:r>
                      <m:rPr>
                        <m:nor/>
                      </m:rPr>
                      <a:rPr lang="en-US" altLang="zh-CN" sz="2000" dirty="0">
                        <a:solidFill>
                          <a:srgbClr val="FF0000"/>
                        </a:solidFill>
                        <a:latin typeface="思源黑体 CN Bold" panose="020B0800000000000000" pitchFamily="34" charset="-122"/>
                        <a:ea typeface="思源黑体 CN Bold" panose="020B0800000000000000" pitchFamily="34" charset="-122"/>
                      </a:rPr>
                      <m:t> </m:t>
                    </m:r>
                    <m:r>
                      <a:rPr lang="en-US" altLang="zh-CN" sz="2000" i="1" dirty="0">
                        <a:solidFill>
                          <a:srgbClr val="FF0000"/>
                        </a:solidFill>
                        <a:latin typeface="Cambria Math" panose="02040503050406030204" pitchFamily="18" charset="0"/>
                      </a:rPr>
                      <m:t>−</m:t>
                    </m:r>
                    <m:rad>
                      <m:radPr>
                        <m:degHide m:val="on"/>
                        <m:ctrlPr>
                          <a:rPr lang="en-US" altLang="zh-CN" sz="2000" i="1">
                            <a:solidFill>
                              <a:srgbClr val="FF0000"/>
                            </a:solidFill>
                            <a:latin typeface="Cambria Math" panose="02040503050406030204" pitchFamily="18" charset="0"/>
                          </a:rPr>
                        </m:ctrlPr>
                      </m:radPr>
                      <m:deg/>
                      <m:e>
                        <m:r>
                          <a:rPr lang="en-US" altLang="zh-CN" sz="2000" i="1">
                            <a:solidFill>
                              <a:srgbClr val="FF0000"/>
                            </a:solidFill>
                            <a:latin typeface="Cambria Math" panose="02040503050406030204" pitchFamily="18" charset="0"/>
                          </a:rPr>
                          <m:t>3</m:t>
                        </m:r>
                      </m:e>
                    </m:rad>
                    <m:r>
                      <a:rPr lang="en-US" altLang="zh-CN" sz="2000" i="1" dirty="0">
                        <a:solidFill>
                          <a:srgbClr val="FF0000"/>
                        </a:solidFill>
                        <a:latin typeface="Cambria Math" panose="02040503050406030204" pitchFamily="18" charset="0"/>
                      </a:rPr>
                      <m:t>)</m:t>
                    </m:r>
                  </m:oMath>
                </a14:m>
                <a:endParaRPr lang="en-US" altLang="zh-CN" sz="2000"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sSup>
                      <m:sSupPr>
                        <m:ctrlPr>
                          <a:rPr lang="en-US" altLang="zh-CN" sz="2000" i="1" dirty="0" smtClean="0">
                            <a:solidFill>
                              <a:srgbClr val="FF0000"/>
                            </a:solidFill>
                            <a:latin typeface="Cambria Math" panose="02040503050406030204" pitchFamily="18" charset="0"/>
                          </a:rPr>
                        </m:ctrlPr>
                      </m:sSupPr>
                      <m:e>
                        <m:d>
                          <m:dPr>
                            <m:ctrlPr>
                              <a:rPr lang="en-US" altLang="zh-CN" sz="2000" i="1" dirty="0">
                                <a:solidFill>
                                  <a:srgbClr val="FF0000"/>
                                </a:solidFill>
                                <a:latin typeface="Cambria Math" panose="02040503050406030204" pitchFamily="18" charset="0"/>
                              </a:rPr>
                            </m:ctrlPr>
                          </m:dPr>
                          <m:e>
                            <m:rad>
                              <m:radPr>
                                <m:degHide m:val="on"/>
                                <m:ctrlPr>
                                  <a:rPr lang="en-US" altLang="zh-CN" sz="2000" i="1" dirty="0">
                                    <a:solidFill>
                                      <a:srgbClr val="FF0000"/>
                                    </a:solidFill>
                                    <a:latin typeface="Cambria Math" panose="02040503050406030204" pitchFamily="18" charset="0"/>
                                  </a:rPr>
                                </m:ctrlPr>
                              </m:radPr>
                              <m:deg/>
                              <m:e>
                                <m:r>
                                  <a:rPr lang="en-US" altLang="zh-CN" sz="2000" dirty="0">
                                    <a:solidFill>
                                      <a:srgbClr val="FF0000"/>
                                    </a:solidFill>
                                    <a:latin typeface="Cambria Math" panose="02040503050406030204" pitchFamily="18" charset="0"/>
                                  </a:rPr>
                                  <m:t>5</m:t>
                                </m:r>
                              </m:e>
                            </m:rad>
                          </m:e>
                        </m:d>
                      </m:e>
                      <m:sup>
                        <m:r>
                          <a:rPr lang="en-US" altLang="zh-CN" sz="2000" dirty="0">
                            <a:solidFill>
                              <a:srgbClr val="FF0000"/>
                            </a:solidFill>
                            <a:latin typeface="Cambria Math" panose="02040503050406030204" pitchFamily="18" charset="0"/>
                          </a:rPr>
                          <m:t>2</m:t>
                        </m:r>
                      </m:sup>
                    </m:sSup>
                    <m:r>
                      <a:rPr lang="en-US" altLang="zh-CN" sz="2000" dirty="0">
                        <a:solidFill>
                          <a:srgbClr val="FF0000"/>
                        </a:solidFill>
                        <a:latin typeface="Cambria Math" panose="02040503050406030204" pitchFamily="18" charset="0"/>
                      </a:rPr>
                      <m:t>−</m:t>
                    </m:r>
                    <m:sSup>
                      <m:sSupPr>
                        <m:ctrlPr>
                          <a:rPr lang="en-US" altLang="zh-CN" sz="2000" i="1" dirty="0">
                            <a:solidFill>
                              <a:srgbClr val="FF0000"/>
                            </a:solidFill>
                            <a:latin typeface="Cambria Math" panose="02040503050406030204" pitchFamily="18" charset="0"/>
                          </a:rPr>
                        </m:ctrlPr>
                      </m:sSupPr>
                      <m:e>
                        <m:d>
                          <m:dPr>
                            <m:ctrlPr>
                              <a:rPr lang="en-US" altLang="zh-CN" sz="2000" i="1" dirty="0">
                                <a:solidFill>
                                  <a:srgbClr val="FF0000"/>
                                </a:solidFill>
                                <a:latin typeface="Cambria Math" panose="02040503050406030204" pitchFamily="18" charset="0"/>
                              </a:rPr>
                            </m:ctrlPr>
                          </m:dPr>
                          <m:e>
                            <m:rad>
                              <m:radPr>
                                <m:degHide m:val="on"/>
                                <m:ctrlPr>
                                  <a:rPr lang="en-US" altLang="zh-CN" sz="2000" i="1" dirty="0">
                                    <a:solidFill>
                                      <a:srgbClr val="FF0000"/>
                                    </a:solidFill>
                                    <a:latin typeface="Cambria Math" panose="02040503050406030204" pitchFamily="18" charset="0"/>
                                  </a:rPr>
                                </m:ctrlPr>
                              </m:radPr>
                              <m:deg/>
                              <m:e>
                                <m:r>
                                  <a:rPr lang="en-US" altLang="zh-CN" sz="2000" dirty="0">
                                    <a:solidFill>
                                      <a:srgbClr val="FF0000"/>
                                    </a:solidFill>
                                    <a:latin typeface="Cambria Math" panose="02040503050406030204" pitchFamily="18" charset="0"/>
                                  </a:rPr>
                                  <m:t>3</m:t>
                                </m:r>
                              </m:e>
                            </m:rad>
                          </m:e>
                        </m:d>
                      </m:e>
                      <m:sup>
                        <m:r>
                          <a:rPr lang="en-US" altLang="zh-CN" sz="2000" dirty="0">
                            <a:solidFill>
                              <a:srgbClr val="FF0000"/>
                            </a:solidFill>
                            <a:latin typeface="Cambria Math" panose="02040503050406030204" pitchFamily="18" charset="0"/>
                          </a:rPr>
                          <m:t>2</m:t>
                        </m:r>
                      </m:sup>
                    </m:sSup>
                  </m:oMath>
                </a14:m>
                <a:r>
                  <a:rPr lang="en-US" altLang="zh-CN" sz="2000" dirty="0">
                    <a:solidFill>
                      <a:srgbClr val="FF0000"/>
                    </a:solidFill>
                    <a:latin typeface="思源黑体 CN Bold" panose="020B0800000000000000" pitchFamily="34" charset="-122"/>
                    <a:ea typeface="思源黑体 CN Bold" panose="020B0800000000000000" pitchFamily="34" charset="-122"/>
                  </a:rPr>
                  <a:t> </a:t>
                </a: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=5-3</a:t>
                </a:r>
              </a:p>
              <a:p>
                <a:pPr defTabSz="685800">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=2</a:t>
                </a:r>
              </a:p>
            </p:txBody>
          </p:sp>
        </mc:Choice>
        <mc:Fallback xmlns="">
          <p:sp>
            <p:nvSpPr>
              <p:cNvPr id="25" name="矩形 24"/>
              <p:cNvSpPr>
                <a:spLocks noRot="1" noChangeAspect="1" noMove="1" noResize="1" noEditPoints="1" noAdjustHandles="1" noChangeArrowheads="1" noChangeShapeType="1" noTextEdit="1"/>
              </p:cNvSpPr>
              <p:nvPr/>
            </p:nvSpPr>
            <p:spPr>
              <a:xfrm>
                <a:off x="6368228" y="4515165"/>
                <a:ext cx="2735749" cy="2115066"/>
              </a:xfrm>
              <a:prstGeom prst="rect">
                <a:avLst/>
              </a:prstGeom>
              <a:blipFill rotWithShape="1">
                <a:blip r:embed="rId8"/>
                <a:stretch>
                  <a:fillRect l="-16" t="-15" r="-19846" b="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1252779" y="1661562"/>
                <a:ext cx="2999796" cy="626262"/>
              </a:xfrm>
              <a:prstGeom prst="rect">
                <a:avLst/>
              </a:prstGeom>
            </p:spPr>
            <p:txBody>
              <a:bodyPr wrap="none">
                <a:spAutoFit/>
              </a:bodyPr>
              <a:lstStyle/>
              <a:p>
                <a:pPr lvl="0" defTabSz="685800">
                  <a:lnSpc>
                    <a:spcPct val="150000"/>
                  </a:lnSpc>
                </a:pPr>
                <a:r>
                  <a:rPr lang="en-US" altLang="zh-CN" sz="2400" dirty="0">
                    <a:solidFill>
                      <a:prstClr val="black"/>
                    </a:solidFill>
                    <a:latin typeface="思源黑体 CN Bold" panose="020B0800000000000000" pitchFamily="34" charset="-122"/>
                    <a:ea typeface="思源黑体 CN Bold" panose="020B0800000000000000" pitchFamily="34" charset="-122"/>
                  </a:rPr>
                  <a:t>4. ( </a:t>
                </a:r>
                <a14:m>
                  <m:oMath xmlns:m="http://schemas.openxmlformats.org/officeDocument/2006/math">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2</m:t>
                        </m:r>
                      </m:e>
                    </m:rad>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a:solidFill>
                          <a:prstClr val="black"/>
                        </a:solidFill>
                        <a:latin typeface="Cambria Math" panose="02040503050406030204"/>
                      </a:rPr>
                      <m:t>+</m:t>
                    </m:r>
                    <m:r>
                      <a:rPr lang="en-US" altLang="zh-CN" sz="2400">
                        <a:solidFill>
                          <a:prstClr val="black"/>
                        </a:solidFill>
                        <a:latin typeface="Cambria Math" panose="02040503050406030204" pitchFamily="18" charset="0"/>
                      </a:rPr>
                      <m:t>3</m:t>
                    </m:r>
                  </m:oMath>
                </a14:m>
                <a:r>
                  <a:rPr lang="en-US" altLang="zh-CN" sz="24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400" i="1" dirty="0">
                        <a:solidFill>
                          <a:prstClr val="black"/>
                        </a:solidFill>
                        <a:latin typeface="Cambria Math" panose="02040503050406030204" pitchFamily="18" charset="0"/>
                      </a:rPr>
                      <m:t>(</m:t>
                    </m:r>
                    <m:rad>
                      <m:radPr>
                        <m:degHide m:val="on"/>
                        <m:ctrlPr>
                          <a:rPr lang="en-US" altLang="zh-CN" sz="2400" i="1">
                            <a:solidFill>
                              <a:prstClr val="black"/>
                            </a:solidFill>
                            <a:latin typeface="Cambria Math" panose="02040503050406030204" pitchFamily="18" charset="0"/>
                          </a:rPr>
                        </m:ctrlPr>
                      </m:radPr>
                      <m:deg/>
                      <m:e>
                        <m:r>
                          <a:rPr lang="en-US" altLang="zh-CN" sz="2400" i="1">
                            <a:solidFill>
                              <a:prstClr val="black"/>
                            </a:solidFill>
                            <a:latin typeface="Cambria Math" panose="02040503050406030204" pitchFamily="18" charset="0"/>
                          </a:rPr>
                          <m:t>2</m:t>
                        </m:r>
                      </m:e>
                    </m:rad>
                    <m:r>
                      <m:rPr>
                        <m:nor/>
                      </m:rPr>
                      <a:rPr lang="en-US" altLang="zh-CN" sz="2400">
                        <a:solidFill>
                          <a:prstClr val="black"/>
                        </a:solidFill>
                        <a:latin typeface="思源黑体 CN Bold" panose="020B0800000000000000" pitchFamily="34" charset="-122"/>
                        <a:ea typeface="思源黑体 CN Bold" panose="020B0800000000000000" pitchFamily="34" charset="-122"/>
                      </a:rPr>
                      <m:t> − </m:t>
                    </m:r>
                    <m:r>
                      <a:rPr lang="en-US" altLang="zh-CN" sz="2400">
                        <a:solidFill>
                          <a:prstClr val="black"/>
                        </a:solidFill>
                        <a:latin typeface="Cambria Math" panose="02040503050406030204" pitchFamily="18" charset="0"/>
                      </a:rPr>
                      <m:t>5</m:t>
                    </m:r>
                    <m:r>
                      <a:rPr lang="en-US" altLang="zh-CN" sz="2400" i="1" dirty="0">
                        <a:solidFill>
                          <a:prstClr val="black"/>
                        </a:solidFill>
                        <a:latin typeface="Cambria Math" panose="02040503050406030204" pitchFamily="18" charset="0"/>
                      </a:rPr>
                      <m:t>)</m:t>
                    </m:r>
                  </m:oMath>
                </a14:m>
                <a:endParaRPr lang="en-US" altLang="zh-CN" sz="24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2" name="矩形 1"/>
              <p:cNvSpPr>
                <a:spLocks noRot="1" noChangeAspect="1" noMove="1" noResize="1" noEditPoints="1" noAdjustHandles="1" noChangeArrowheads="1" noChangeShapeType="1" noTextEdit="1"/>
              </p:cNvSpPr>
              <p:nvPr/>
            </p:nvSpPr>
            <p:spPr>
              <a:xfrm>
                <a:off x="1252779" y="1661562"/>
                <a:ext cx="2999796" cy="626262"/>
              </a:xfrm>
              <a:prstGeom prst="rect">
                <a:avLst/>
              </a:prstGeom>
              <a:blipFill rotWithShape="1">
                <a:blip r:embed="rId9"/>
                <a:stretch>
                  <a:fillRect l="-19" t="-64" r="-12723" b="-995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2" name="组合 11"/>
          <p:cNvGrpSpPr/>
          <p:nvPr/>
        </p:nvGrpSpPr>
        <p:grpSpPr>
          <a:xfrm>
            <a:off x="306714" y="217753"/>
            <a:ext cx="6621987" cy="1137512"/>
            <a:chOff x="611701" y="260323"/>
            <a:chExt cx="6621987" cy="1137512"/>
          </a:xfrm>
        </p:grpSpPr>
        <p:sp>
          <p:nvSpPr>
            <p:cNvPr id="16" name="文本框 15"/>
            <p:cNvSpPr txBox="1"/>
            <p:nvPr>
              <p:custDataLst>
                <p:tags r:id="rId1"/>
              </p:custDataLst>
            </p:nvPr>
          </p:nvSpPr>
          <p:spPr>
            <a:xfrm>
              <a:off x="2383884" y="563671"/>
              <a:ext cx="4849804" cy="461665"/>
            </a:xfrm>
            <a:prstGeom prst="rect">
              <a:avLst/>
            </a:prstGeom>
            <a:noFill/>
          </p:spPr>
          <p:txBody>
            <a:bodyPr wrap="square" rtlCol="0">
              <a:spAutoFit/>
            </a:bodyPr>
            <a:lstStyle/>
            <a:p>
              <a:pPr lvl="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练一练</a:t>
              </a:r>
            </a:p>
          </p:txBody>
        </p:sp>
        <p:grpSp>
          <p:nvGrpSpPr>
            <p:cNvPr id="17" name="组合 16"/>
            <p:cNvGrpSpPr/>
            <p:nvPr/>
          </p:nvGrpSpPr>
          <p:grpSpPr>
            <a:xfrm>
              <a:off x="611701" y="260323"/>
              <a:ext cx="1569406" cy="1137512"/>
              <a:chOff x="4821999" y="1601593"/>
              <a:chExt cx="1569406" cy="1137512"/>
            </a:xfrm>
          </p:grpSpPr>
          <p:sp>
            <p:nvSpPr>
              <p:cNvPr id="18" name="矩形: 圆角 17"/>
              <p:cNvSpPr/>
              <p:nvPr/>
            </p:nvSpPr>
            <p:spPr>
              <a:xfrm>
                <a:off x="5400881" y="1904941"/>
                <a:ext cx="980398" cy="45023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9" name="文本框 38"/>
              <p:cNvSpPr txBox="1"/>
              <p:nvPr>
                <p:custDataLst>
                  <p:tags r:id="rId2"/>
                </p:custDataLst>
              </p:nvPr>
            </p:nvSpPr>
            <p:spPr>
              <a:xfrm>
                <a:off x="5768064" y="1935718"/>
                <a:ext cx="623341" cy="400110"/>
              </a:xfrm>
              <a:prstGeom prst="rect">
                <a:avLst/>
              </a:prstGeom>
              <a:noFill/>
            </p:spPr>
            <p:txBody>
              <a:bodyPr wrap="square" rtlCol="0">
                <a:spAutoFit/>
              </a:bodyPr>
              <a:lstStyle/>
              <a:p>
                <a:pPr lvl="0" algn="ct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02</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821999" y="1601593"/>
                <a:ext cx="1137512" cy="1137512"/>
              </a:xfrm>
              <a:prstGeom prst="rect">
                <a:avLst/>
              </a:prstGeom>
            </p:spPr>
          </p:pic>
        </p:grpSp>
      </p:grpSp>
      <mc:AlternateContent xmlns:mc="http://schemas.openxmlformats.org/markup-compatibility/2006" xmlns:a14="http://schemas.microsoft.com/office/drawing/2010/main">
        <mc:Choice Requires="a14">
          <p:sp>
            <p:nvSpPr>
              <p:cNvPr id="9" name="矩形 8"/>
              <p:cNvSpPr/>
              <p:nvPr/>
            </p:nvSpPr>
            <p:spPr>
              <a:xfrm>
                <a:off x="1252779" y="1188610"/>
                <a:ext cx="4572000" cy="2061334"/>
              </a:xfrm>
              <a:prstGeom prst="rect">
                <a:avLst/>
              </a:prstGeom>
            </p:spPr>
            <p:txBody>
              <a:bodyPr>
                <a:spAutoFit/>
              </a:bodyPr>
              <a:lstStyle/>
              <a:p>
                <a:pPr defTabSz="685800">
                  <a:lnSpc>
                    <a:spcPct val="150000"/>
                  </a:lnSpc>
                </a:pPr>
                <a:r>
                  <a:rPr lang="en-US" altLang="zh-CN" sz="2000" dirty="0">
                    <a:solidFill>
                      <a:prstClr val="black"/>
                    </a:solidFill>
                    <a:latin typeface="思源黑体 CN Bold" panose="020B0800000000000000" pitchFamily="34" charset="-122"/>
                    <a:ea typeface="思源黑体 CN Bold" panose="020B0800000000000000" pitchFamily="34" charset="-122"/>
                  </a:rPr>
                  <a:t>(1) ( </a:t>
                </a:r>
                <a14:m>
                  <m:oMath xmlns:m="http://schemas.openxmlformats.org/officeDocument/2006/math">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oMath>
                </a14:m>
                <a:r>
                  <a:rPr lang="en-US" altLang="zh-CN" sz="20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prstClr val="black"/>
                        </a:solidFill>
                        <a:latin typeface="Cambria Math" panose="02040503050406030204"/>
                      </a:rPr>
                      <m:t>−</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6</m:t>
                        </m:r>
                      </m:e>
                    </m:rad>
                  </m:oMath>
                </a14:m>
                <a:r>
                  <a:rPr lang="en-US" altLang="zh-CN" sz="20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prstClr val="black"/>
                        </a:solidFill>
                        <a:latin typeface="Cambria Math" panose="02040503050406030204"/>
                      </a:rPr>
                      <m:t> </m:t>
                    </m:r>
                    <m:r>
                      <a:rPr lang="en-US" altLang="zh-CN" sz="2000" i="1">
                        <a:solidFill>
                          <a:prstClr val="black"/>
                        </a:solidFill>
                        <a:latin typeface="Cambria Math" panose="02040503050406030204"/>
                        <a:ea typeface="Cambria Math" panose="02040503050406030204"/>
                      </a:rPr>
                      <m:t>× </m:t>
                    </m:r>
                    <m:r>
                      <m:rPr>
                        <m:nor/>
                      </m:rPr>
                      <a:rPr lang="en-US" altLang="zh-CN" sz="2000" dirty="0">
                        <a:solidFill>
                          <a:prstClr val="black"/>
                        </a:solidFill>
                        <a:latin typeface="思源黑体 CN Bold" panose="020B0800000000000000" pitchFamily="34" charset="-122"/>
                        <a:ea typeface="思源黑体 CN Bold" panose="020B0800000000000000" pitchFamily="34" charset="-122"/>
                      </a:rPr>
                      <m:t>(</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r>
                      <m:rPr>
                        <m:nor/>
                      </m:rPr>
                      <a:rPr lang="en-US" altLang="zh-CN" sz="2000" dirty="0">
                        <a:solidFill>
                          <a:prstClr val="black"/>
                        </a:solidFill>
                        <a:latin typeface="思源黑体 CN Bold" panose="020B0800000000000000" pitchFamily="34" charset="-122"/>
                        <a:ea typeface="思源黑体 CN Bold" panose="020B0800000000000000" pitchFamily="34" charset="-122"/>
                      </a:rPr>
                      <m:t> </m:t>
                    </m:r>
                    <m:r>
                      <a:rPr lang="en-US" altLang="zh-CN" sz="2000" i="1" dirty="0">
                        <a:solidFill>
                          <a:prstClr val="black"/>
                        </a:solidFill>
                        <a:latin typeface="Cambria Math" panose="02040503050406030204"/>
                      </a:rPr>
                      <m:t>+</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6</m:t>
                        </m:r>
                      </m:e>
                    </m:rad>
                    <m:r>
                      <m:rPr>
                        <m:nor/>
                      </m:rPr>
                      <a:rPr lang="en-US" altLang="zh-CN" sz="2000" dirty="0">
                        <a:solidFill>
                          <a:prstClr val="black"/>
                        </a:solidFill>
                        <a:latin typeface="思源黑体 CN Bold" panose="020B0800000000000000" pitchFamily="34" charset="-122"/>
                        <a:ea typeface="思源黑体 CN Bold" panose="020B0800000000000000" pitchFamily="34" charset="-122"/>
                      </a:rPr>
                      <m:t> )</m:t>
                    </m:r>
                    <m:r>
                      <a:rPr lang="en-US" altLang="zh-CN" sz="2000" i="1">
                        <a:solidFill>
                          <a:prstClr val="black"/>
                        </a:solidFill>
                        <a:latin typeface="Cambria Math" panose="02040503050406030204"/>
                        <a:ea typeface="Cambria Math" panose="02040503050406030204"/>
                      </a:rPr>
                      <m:t> </m:t>
                    </m:r>
                  </m:oMath>
                </a14:m>
                <a:r>
                  <a:rPr lang="zh-CN" altLang="en-US" sz="2000" i="1" dirty="0">
                    <a:solidFill>
                      <a:prstClr val="black"/>
                    </a:solidFill>
                    <a:latin typeface="思源黑体 CN Bold" panose="020B0800000000000000" pitchFamily="34" charset="-122"/>
                    <a:ea typeface="思源黑体 CN Bold" panose="020B0800000000000000" pitchFamily="34" charset="-122"/>
                  </a:rPr>
                  <a:t>﻿﻿</a:t>
                </a:r>
                <a:r>
                  <a:rPr lang="zh-CN" altLang="en-US" sz="2000" dirty="0">
                    <a:solidFill>
                      <a:prstClr val="black"/>
                    </a:solidFill>
                    <a:latin typeface="思源黑体 CN Bold" panose="020B0800000000000000" pitchFamily="34" charset="-122"/>
                    <a:ea typeface="思源黑体 CN Bold" panose="020B0800000000000000" pitchFamily="34" charset="-122"/>
                  </a:rPr>
                  <a:t>     </a:t>
                </a:r>
                <a:endParaRPr lang="en-US" altLang="zh-CN" sz="2000" dirty="0">
                  <a:solidFill>
                    <a:prstClr val="black"/>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solidFill>
                      <a:prstClr val="black"/>
                    </a:solidFill>
                    <a:latin typeface="思源黑体 CN Bold" panose="020B0800000000000000" pitchFamily="34" charset="-122"/>
                    <a:ea typeface="思源黑体 CN Bold" panose="020B0800000000000000" pitchFamily="34" charset="-122"/>
                  </a:rPr>
                  <a:t>(2) </a:t>
                </a:r>
                <a14:m>
                  <m:oMath xmlns:m="http://schemas.openxmlformats.org/officeDocument/2006/math">
                    <m:sSup>
                      <m:sSupPr>
                        <m:ctrlPr>
                          <a:rPr lang="en-US" altLang="zh-CN" sz="2000" i="1">
                            <a:solidFill>
                              <a:prstClr val="black"/>
                            </a:solidFill>
                            <a:latin typeface="Cambria Math" panose="02040503050406030204" pitchFamily="18" charset="0"/>
                          </a:rPr>
                        </m:ctrlPr>
                      </m:sSupPr>
                      <m:e>
                        <m:r>
                          <m:rPr>
                            <m:nor/>
                          </m:rPr>
                          <a:rPr lang="en-US" altLang="zh-CN" sz="2000" dirty="0">
                            <a:solidFill>
                              <a:prstClr val="black"/>
                            </a:solidFill>
                            <a:latin typeface="思源黑体 CN Bold" panose="020B0800000000000000" pitchFamily="34" charset="-122"/>
                            <a:ea typeface="思源黑体 CN Bold" panose="020B0800000000000000" pitchFamily="34" charset="-122"/>
                          </a:rPr>
                          <m:t>(2 </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5</m:t>
                            </m:r>
                          </m:e>
                        </m:rad>
                        <m:r>
                          <m:rPr>
                            <m:nor/>
                          </m:rPr>
                          <a:rPr lang="en-US" altLang="zh-CN" sz="2000" dirty="0">
                            <a:solidFill>
                              <a:prstClr val="black"/>
                            </a:solidFill>
                            <a:latin typeface="思源黑体 CN Bold" panose="020B0800000000000000" pitchFamily="34" charset="-122"/>
                            <a:ea typeface="思源黑体 CN Bold" panose="020B0800000000000000" pitchFamily="34" charset="-122"/>
                          </a:rPr>
                          <m:t> </m:t>
                        </m:r>
                        <m:r>
                          <a:rPr lang="en-US" altLang="zh-CN" sz="2000" i="1" dirty="0">
                            <a:solidFill>
                              <a:prstClr val="black"/>
                            </a:solidFill>
                            <a:latin typeface="Cambria Math" panose="02040503050406030204"/>
                          </a:rPr>
                          <m:t>+</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r>
                          <m:rPr>
                            <m:nor/>
                          </m:rPr>
                          <a:rPr lang="en-US" altLang="zh-CN" sz="2000" dirty="0">
                            <a:solidFill>
                              <a:prstClr val="black"/>
                            </a:solidFill>
                            <a:latin typeface="思源黑体 CN Bold" panose="020B0800000000000000" pitchFamily="34" charset="-122"/>
                            <a:ea typeface="思源黑体 CN Bold" panose="020B0800000000000000" pitchFamily="34" charset="-122"/>
                          </a:rPr>
                          <m:t> )</m:t>
                        </m:r>
                      </m:e>
                      <m:sup>
                        <m:r>
                          <a:rPr lang="en-US" altLang="zh-CN" sz="2000" i="1">
                            <a:solidFill>
                              <a:prstClr val="black"/>
                            </a:solidFill>
                            <a:latin typeface="Cambria Math" panose="02040503050406030204"/>
                          </a:rPr>
                          <m:t>2</m:t>
                        </m:r>
                      </m:sup>
                    </m:sSup>
                  </m:oMath>
                </a14:m>
                <a:endParaRPr lang="en-US" altLang="zh-CN" sz="2000" dirty="0">
                  <a:solidFill>
                    <a:prstClr val="black"/>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solidFill>
                      <a:prstClr val="black"/>
                    </a:solidFill>
                    <a:latin typeface="思源黑体 CN Bold" panose="020B0800000000000000" pitchFamily="34" charset="-122"/>
                    <a:ea typeface="思源黑体 CN Bold" panose="020B0800000000000000" pitchFamily="34" charset="-122"/>
                  </a:rPr>
                  <a:t>(3) (2 </a:t>
                </a:r>
                <a14:m>
                  <m:oMath xmlns:m="http://schemas.openxmlformats.org/officeDocument/2006/math">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oMath>
                </a14:m>
                <a:r>
                  <a:rPr lang="en-US" altLang="zh-CN" sz="20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prstClr val="black"/>
                        </a:solidFill>
                        <a:latin typeface="Cambria Math" panose="02040503050406030204"/>
                      </a:rPr>
                      <m:t>−3</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3</m:t>
                        </m:r>
                      </m:e>
                    </m:rad>
                  </m:oMath>
                </a14:m>
                <a:r>
                  <a:rPr lang="en-US" altLang="zh-CN" sz="20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prstClr val="black"/>
                        </a:solidFill>
                        <a:latin typeface="Cambria Math" panose="02040503050406030204"/>
                      </a:rPr>
                      <m:t> </m:t>
                    </m:r>
                    <m:r>
                      <a:rPr lang="en-US" altLang="zh-CN" sz="2000" i="1">
                        <a:solidFill>
                          <a:prstClr val="black"/>
                        </a:solidFill>
                        <a:latin typeface="Cambria Math" panose="02040503050406030204"/>
                        <a:ea typeface="Cambria Math" panose="02040503050406030204"/>
                      </a:rPr>
                      <m:t>× </m:t>
                    </m:r>
                    <m:r>
                      <m:rPr>
                        <m:nor/>
                      </m:rPr>
                      <a:rPr lang="en-US" altLang="zh-CN" sz="2000" dirty="0">
                        <a:solidFill>
                          <a:prstClr val="black"/>
                        </a:solidFill>
                        <a:latin typeface="思源黑体 CN Bold" panose="020B0800000000000000" pitchFamily="34" charset="-122"/>
                        <a:ea typeface="思源黑体 CN Bold" panose="020B0800000000000000" pitchFamily="34" charset="-122"/>
                      </a:rPr>
                      <m:t>(</m:t>
                    </m:r>
                    <m:r>
                      <a:rPr lang="en-US" altLang="zh-CN" sz="2000" i="1" dirty="0">
                        <a:solidFill>
                          <a:prstClr val="black"/>
                        </a:solidFill>
                        <a:latin typeface="Cambria Math" panose="02040503050406030204"/>
                      </a:rPr>
                      <m:t>3</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3</m:t>
                        </m:r>
                      </m:e>
                    </m:rad>
                    <m:r>
                      <a:rPr lang="en-US" altLang="zh-CN" sz="2000" i="1" dirty="0">
                        <a:solidFill>
                          <a:prstClr val="black"/>
                        </a:solidFill>
                        <a:latin typeface="Cambria Math" panose="02040503050406030204"/>
                      </a:rPr>
                      <m:t>+</m:t>
                    </m:r>
                    <m:r>
                      <m:rPr>
                        <m:nor/>
                      </m:rPr>
                      <a:rPr lang="en-US" altLang="zh-CN" sz="2000" dirty="0">
                        <a:solidFill>
                          <a:prstClr val="black"/>
                        </a:solidFill>
                        <a:latin typeface="思源黑体 CN Bold" panose="020B0800000000000000" pitchFamily="34" charset="-122"/>
                        <a:ea typeface="思源黑体 CN Bold" panose="020B0800000000000000" pitchFamily="34" charset="-122"/>
                      </a:rPr>
                      <m:t>2 </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r>
                      <m:rPr>
                        <m:nor/>
                      </m:rPr>
                      <a:rPr lang="en-US" altLang="zh-CN" sz="2000" dirty="0">
                        <a:solidFill>
                          <a:prstClr val="black"/>
                        </a:solidFill>
                        <a:latin typeface="思源黑体 CN Bold" panose="020B0800000000000000" pitchFamily="34" charset="-122"/>
                        <a:ea typeface="思源黑体 CN Bold" panose="020B0800000000000000" pitchFamily="34" charset="-122"/>
                      </a:rPr>
                      <m:t>)</m:t>
                    </m:r>
                    <m:r>
                      <a:rPr lang="en-US" altLang="zh-CN" sz="2000" i="1">
                        <a:solidFill>
                          <a:prstClr val="black"/>
                        </a:solidFill>
                        <a:latin typeface="Cambria Math" panose="02040503050406030204"/>
                        <a:ea typeface="Cambria Math" panose="02040503050406030204"/>
                      </a:rPr>
                      <m:t> </m:t>
                    </m:r>
                  </m:oMath>
                </a14:m>
                <a:endParaRPr lang="en-US" altLang="zh-CN" sz="2000" dirty="0">
                  <a:solidFill>
                    <a:prstClr val="black"/>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sz="2000" dirty="0">
                    <a:solidFill>
                      <a:prstClr val="black"/>
                    </a:solidFill>
                    <a:latin typeface="思源黑体 CN Bold" panose="020B0800000000000000" pitchFamily="34" charset="-122"/>
                    <a:ea typeface="思源黑体 CN Bold" panose="020B0800000000000000" pitchFamily="34" charset="-122"/>
                  </a:rPr>
                  <a:t>(4) ( </a:t>
                </a:r>
                <a14:m>
                  <m:oMath xmlns:m="http://schemas.openxmlformats.org/officeDocument/2006/math">
                    <m:r>
                      <a:rPr lang="en-US" altLang="zh-CN" sz="2000" dirty="0">
                        <a:solidFill>
                          <a:prstClr val="black"/>
                        </a:solidFill>
                        <a:latin typeface="Cambria Math" panose="02040503050406030204"/>
                      </a:rPr>
                      <m:t>2</m:t>
                    </m:r>
                  </m:oMath>
                </a14:m>
                <a:r>
                  <a:rPr lang="en-US" altLang="zh-CN" sz="20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prstClr val="black"/>
                        </a:solidFill>
                        <a:latin typeface="Cambria Math" panose="02040503050406030204"/>
                      </a:rPr>
                      <m:t>−</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oMath>
                </a14:m>
                <a:r>
                  <a:rPr lang="en-US" altLang="zh-CN" sz="2000" dirty="0">
                    <a:solidFill>
                      <a:prstClr val="black"/>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sz="2000" i="1">
                        <a:solidFill>
                          <a:prstClr val="black"/>
                        </a:solidFill>
                        <a:latin typeface="Cambria Math" panose="02040503050406030204"/>
                      </a:rPr>
                      <m:t> </m:t>
                    </m:r>
                    <m:r>
                      <a:rPr lang="en-US" altLang="zh-CN" sz="2000" i="1">
                        <a:solidFill>
                          <a:prstClr val="black"/>
                        </a:solidFill>
                        <a:latin typeface="Cambria Math" panose="02040503050406030204"/>
                        <a:ea typeface="Cambria Math" panose="02040503050406030204"/>
                      </a:rPr>
                      <m:t>× </m:t>
                    </m:r>
                    <m:r>
                      <m:rPr>
                        <m:nor/>
                      </m:rPr>
                      <a:rPr lang="en-US" altLang="zh-CN" sz="2000" dirty="0">
                        <a:solidFill>
                          <a:prstClr val="black"/>
                        </a:solidFill>
                        <a:latin typeface="思源黑体 CN Bold" panose="020B0800000000000000" pitchFamily="34" charset="-122"/>
                        <a:ea typeface="思源黑体 CN Bold" panose="020B0800000000000000" pitchFamily="34" charset="-122"/>
                      </a:rPr>
                      <m:t>(</m:t>
                    </m:r>
                    <m:r>
                      <a:rPr lang="en-US" altLang="zh-CN" sz="2000" i="1" dirty="0">
                        <a:solidFill>
                          <a:prstClr val="black"/>
                        </a:solidFill>
                        <a:latin typeface="Cambria Math" panose="02040503050406030204"/>
                      </a:rPr>
                      <m:t>3+2</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2</m:t>
                        </m:r>
                      </m:e>
                    </m:rad>
                    <m:r>
                      <m:rPr>
                        <m:nor/>
                      </m:rPr>
                      <a:rPr lang="en-US" altLang="zh-CN" sz="2000" dirty="0">
                        <a:solidFill>
                          <a:prstClr val="black"/>
                        </a:solidFill>
                        <a:latin typeface="思源黑体 CN Bold" panose="020B0800000000000000" pitchFamily="34" charset="-122"/>
                        <a:ea typeface="思源黑体 CN Bold" panose="020B0800000000000000" pitchFamily="34" charset="-122"/>
                      </a:rPr>
                      <m:t> )</m:t>
                    </m:r>
                    <m:r>
                      <a:rPr lang="en-US" altLang="zh-CN" sz="2000" i="1">
                        <a:solidFill>
                          <a:prstClr val="black"/>
                        </a:solidFill>
                        <a:latin typeface="Cambria Math" panose="02040503050406030204"/>
                        <a:ea typeface="Cambria Math" panose="02040503050406030204"/>
                      </a:rPr>
                      <m:t> </m:t>
                    </m:r>
                  </m:oMath>
                </a14:m>
                <a:r>
                  <a:rPr lang="zh-CN" altLang="en-US" sz="2000" i="1" dirty="0">
                    <a:solidFill>
                      <a:prstClr val="black"/>
                    </a:solidFill>
                    <a:latin typeface="思源黑体 CN Bold" panose="020B0800000000000000" pitchFamily="34" charset="-122"/>
                    <a:ea typeface="思源黑体 CN Bold" panose="020B0800000000000000" pitchFamily="34" charset="-122"/>
                  </a:rPr>
                  <a:t>﻿﻿</a:t>
                </a:r>
                <a:endParaRPr lang="zh-CN" altLang="en-US" sz="20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1252779" y="1188610"/>
                <a:ext cx="4572000" cy="2061334"/>
              </a:xfrm>
              <a:prstGeom prst="rect">
                <a:avLst/>
              </a:prstGeom>
              <a:blipFill rotWithShape="1">
                <a:blip r:embed="rId5"/>
                <a:stretch>
                  <a:fillRect l="-12" t="-25" r="12" b="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209180" y="3698321"/>
                <a:ext cx="5591670" cy="1041952"/>
              </a:xfrm>
              <a:prstGeom prst="rect">
                <a:avLst/>
              </a:prstGeom>
            </p:spPr>
            <p:txBody>
              <a:bodyPr wrap="square">
                <a:spAutoFit/>
              </a:bodyPr>
              <a:lstStyle/>
              <a:p>
                <a:pPr defTabSz="685800">
                  <a:lnSpc>
                    <a:spcPct val="150000"/>
                  </a:lnSpc>
                </a:pPr>
                <a:r>
                  <a:rPr lang="zh-CN" altLang="en-US" sz="2000" dirty="0">
                    <a:solidFill>
                      <a:prstClr val="black"/>
                    </a:solidFill>
                    <a:latin typeface="思源黑体 CN Bold" panose="020B0800000000000000" pitchFamily="34" charset="-122"/>
                    <a:ea typeface="思源黑体 CN Bold" panose="020B0800000000000000" pitchFamily="34" charset="-122"/>
                  </a:rPr>
                  <a:t>化简求值：已知</a:t>
                </a:r>
                <a:r>
                  <a:rPr lang="en-US" altLang="zh-CN" sz="2000" dirty="0">
                    <a:solidFill>
                      <a:prstClr val="black"/>
                    </a:solidFill>
                    <a:latin typeface="思源黑体 CN Bold" panose="020B0800000000000000" pitchFamily="34" charset="-122"/>
                    <a:ea typeface="思源黑体 CN Bold" panose="020B0800000000000000" pitchFamily="34" charset="-122"/>
                  </a:rPr>
                  <a:t>x=</a:t>
                </a:r>
                <a14:m>
                  <m:oMath xmlns:m="http://schemas.openxmlformats.org/officeDocument/2006/math">
                    <m:rad>
                      <m:radPr>
                        <m:degHide m:val="on"/>
                        <m:ctrlPr>
                          <a:rPr lang="en-US" altLang="zh-CN" sz="2000" i="1" smtClean="0">
                            <a:solidFill>
                              <a:prstClr val="black"/>
                            </a:solidFill>
                            <a:latin typeface="Cambria Math" panose="02040503050406030204" pitchFamily="18" charset="0"/>
                          </a:rPr>
                        </m:ctrlPr>
                      </m:radPr>
                      <m:deg/>
                      <m:e>
                        <m:r>
                          <a:rPr lang="en-US" altLang="zh-CN" sz="2000" i="1" smtClean="0">
                            <a:solidFill>
                              <a:prstClr val="black"/>
                            </a:solidFill>
                            <a:latin typeface="Cambria Math" panose="02040503050406030204"/>
                          </a:rPr>
                          <m:t>3</m:t>
                        </m:r>
                      </m:e>
                    </m:rad>
                  </m:oMath>
                </a14:m>
                <a:r>
                  <a:rPr lang="zh-CN" altLang="en-US" sz="2000" dirty="0">
                    <a:solidFill>
                      <a:prstClr val="black"/>
                    </a:solidFill>
                    <a:latin typeface="思源黑体 CN Bold" panose="020B0800000000000000" pitchFamily="34" charset="-122"/>
                    <a:ea typeface="思源黑体 CN Bold" panose="020B0800000000000000" pitchFamily="34" charset="-122"/>
                  </a:rPr>
                  <a:t>，</a:t>
                </a:r>
                <a:endParaRPr lang="en-US" altLang="zh-CN" sz="2000" dirty="0">
                  <a:solidFill>
                    <a:prstClr val="black"/>
                  </a:solidFill>
                  <a:latin typeface="思源黑体 CN Bold" panose="020B0800000000000000" pitchFamily="34" charset="-122"/>
                  <a:ea typeface="思源黑体 CN Bold" panose="020B0800000000000000" pitchFamily="34" charset="-122"/>
                </a:endParaRPr>
              </a:p>
              <a:p>
                <a:pPr defTabSz="685800">
                  <a:lnSpc>
                    <a:spcPct val="150000"/>
                  </a:lnSpc>
                </a:pPr>
                <a:r>
                  <a:rPr lang="zh-CN" altLang="en-US" sz="2000" dirty="0">
                    <a:solidFill>
                      <a:prstClr val="black"/>
                    </a:solidFill>
                    <a:latin typeface="思源黑体 CN Bold" panose="020B0800000000000000" pitchFamily="34" charset="-122"/>
                    <a:ea typeface="思源黑体 CN Bold" panose="020B0800000000000000" pitchFamily="34" charset="-122"/>
                  </a:rPr>
                  <a:t>求代数式</a:t>
                </a:r>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i="1" smtClean="0">
                            <a:solidFill>
                              <a:prstClr val="black"/>
                            </a:solidFill>
                            <a:latin typeface="Cambria Math" panose="02040503050406030204"/>
                          </a:rPr>
                          <m:t>(</m:t>
                        </m:r>
                        <m:r>
                          <a:rPr lang="en-US" altLang="zh-CN" sz="2000" i="1" smtClean="0">
                            <a:solidFill>
                              <a:prstClr val="black"/>
                            </a:solidFill>
                            <a:latin typeface="Cambria Math" panose="02040503050406030204"/>
                          </a:rPr>
                          <m:t>𝑥</m:t>
                        </m:r>
                        <m:r>
                          <a:rPr lang="en-US" altLang="zh-CN" sz="2000" i="1" smtClean="0">
                            <a:solidFill>
                              <a:prstClr val="black"/>
                            </a:solidFill>
                            <a:latin typeface="Cambria Math" panose="02040503050406030204"/>
                          </a:rPr>
                          <m:t>−2)</m:t>
                        </m:r>
                      </m:e>
                      <m:sup>
                        <m:r>
                          <a:rPr lang="en-US" altLang="zh-CN" sz="2000" i="1" smtClean="0">
                            <a:solidFill>
                              <a:prstClr val="black"/>
                            </a:solidFill>
                            <a:latin typeface="Cambria Math" panose="02040503050406030204"/>
                          </a:rPr>
                          <m:t>2</m:t>
                        </m:r>
                      </m:sup>
                    </m:sSup>
                    <m:r>
                      <a:rPr lang="en-US" altLang="zh-CN" sz="2000" i="1" smtClean="0">
                        <a:solidFill>
                          <a:prstClr val="black"/>
                        </a:solidFill>
                        <a:latin typeface="Cambria Math" panose="02040503050406030204"/>
                      </a:rPr>
                      <m:t>−</m:t>
                    </m:r>
                    <m:d>
                      <m:dPr>
                        <m:ctrlPr>
                          <a:rPr lang="en-US" altLang="zh-CN" sz="2000" i="1" smtClean="0">
                            <a:solidFill>
                              <a:prstClr val="black"/>
                            </a:solidFill>
                            <a:latin typeface="Cambria Math" panose="02040503050406030204" pitchFamily="18" charset="0"/>
                          </a:rPr>
                        </m:ctrlPr>
                      </m:dPr>
                      <m:e>
                        <m:r>
                          <a:rPr lang="en-US" altLang="zh-CN" sz="2000" i="1" smtClean="0">
                            <a:solidFill>
                              <a:prstClr val="black"/>
                            </a:solidFill>
                            <a:latin typeface="Cambria Math" panose="02040503050406030204"/>
                          </a:rPr>
                          <m:t>𝑥</m:t>
                        </m:r>
                        <m:r>
                          <a:rPr lang="en-US" altLang="zh-CN" sz="2000" i="1" smtClean="0">
                            <a:solidFill>
                              <a:prstClr val="black"/>
                            </a:solidFill>
                            <a:latin typeface="Cambria Math" panose="02040503050406030204"/>
                          </a:rPr>
                          <m:t>−2</m:t>
                        </m:r>
                      </m:e>
                    </m:d>
                    <m:d>
                      <m:dPr>
                        <m:ctrlPr>
                          <a:rPr lang="en-US" altLang="zh-CN" sz="2000" i="1" smtClean="0">
                            <a:solidFill>
                              <a:prstClr val="black"/>
                            </a:solidFill>
                            <a:latin typeface="Cambria Math" panose="02040503050406030204" pitchFamily="18" charset="0"/>
                          </a:rPr>
                        </m:ctrlPr>
                      </m:dPr>
                      <m:e>
                        <m:r>
                          <a:rPr lang="en-US" altLang="zh-CN" sz="2000" i="1" smtClean="0">
                            <a:solidFill>
                              <a:prstClr val="black"/>
                            </a:solidFill>
                            <a:latin typeface="Cambria Math" panose="02040503050406030204"/>
                          </a:rPr>
                          <m:t>𝑥</m:t>
                        </m:r>
                        <m:r>
                          <a:rPr lang="en-US" altLang="zh-CN" sz="2000" i="1" smtClean="0">
                            <a:solidFill>
                              <a:prstClr val="black"/>
                            </a:solidFill>
                            <a:latin typeface="Cambria Math" panose="02040503050406030204"/>
                          </a:rPr>
                          <m:t>+2</m:t>
                        </m:r>
                      </m:e>
                    </m:d>
                    <m:r>
                      <a:rPr lang="en-US" altLang="zh-CN" sz="2000" i="1" smtClean="0">
                        <a:solidFill>
                          <a:prstClr val="black"/>
                        </a:solidFill>
                        <a:latin typeface="Cambria Math" panose="02040503050406030204"/>
                      </a:rPr>
                      <m:t>+2</m:t>
                    </m:r>
                    <m:rad>
                      <m:radPr>
                        <m:degHide m:val="on"/>
                        <m:ctrlPr>
                          <a:rPr lang="en-US" altLang="zh-CN" sz="2000" i="1">
                            <a:solidFill>
                              <a:prstClr val="black"/>
                            </a:solidFill>
                            <a:latin typeface="Cambria Math" panose="02040503050406030204" pitchFamily="18" charset="0"/>
                          </a:rPr>
                        </m:ctrlPr>
                      </m:radPr>
                      <m:deg/>
                      <m:e>
                        <m:r>
                          <a:rPr lang="en-US" altLang="zh-CN" sz="2000" i="1">
                            <a:solidFill>
                              <a:prstClr val="black"/>
                            </a:solidFill>
                            <a:latin typeface="Cambria Math" panose="02040503050406030204"/>
                          </a:rPr>
                          <m:t>3</m:t>
                        </m:r>
                      </m:e>
                    </m:rad>
                  </m:oMath>
                </a14:m>
                <a:r>
                  <a:rPr lang="zh-CN" altLang="en-US" sz="2000" dirty="0">
                    <a:solidFill>
                      <a:prstClr val="black"/>
                    </a:solidFill>
                    <a:latin typeface="思源黑体 CN Bold" panose="020B0800000000000000" pitchFamily="34" charset="-122"/>
                    <a:ea typeface="思源黑体 CN Bold" panose="020B0800000000000000" pitchFamily="34" charset="-122"/>
                  </a:rPr>
                  <a:t>的值 </a:t>
                </a:r>
                <a:r>
                  <a:rPr lang="en-US" altLang="zh-CN" sz="2000" dirty="0">
                    <a:solidFill>
                      <a:prstClr val="black"/>
                    </a:solidFill>
                    <a:latin typeface="思源黑体 CN Bold" panose="020B0800000000000000" pitchFamily="34" charset="-122"/>
                    <a:ea typeface="思源黑体 CN Bold" panose="020B0800000000000000" pitchFamily="34" charset="-122"/>
                  </a:rPr>
                  <a:t>.</a:t>
                </a:r>
                <a:endParaRPr lang="zh-CN" altLang="en-US" sz="2000" dirty="0">
                  <a:solidFill>
                    <a:prstClr val="black"/>
                  </a:solidFill>
                  <a:latin typeface="思源黑体 CN Bold" panose="020B0800000000000000" pitchFamily="34" charset="-122"/>
                  <a:ea typeface="思源黑体 CN Bold" panose="020B0800000000000000" pitchFamily="34"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1209180" y="3698321"/>
                <a:ext cx="5591670" cy="1041952"/>
              </a:xfrm>
              <a:prstGeom prst="rect">
                <a:avLst/>
              </a:prstGeom>
              <a:blipFill rotWithShape="1">
                <a:blip r:embed="rId6"/>
                <a:stretch>
                  <a:fillRect l="-3" t="-8" b="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6928701" y="3833209"/>
                <a:ext cx="4890781" cy="2271327"/>
              </a:xfrm>
              <a:prstGeom prst="rect">
                <a:avLst/>
              </a:prstGeom>
            </p:spPr>
            <p:txBody>
              <a:bodyPr wrap="square">
                <a:spAutoFit/>
              </a:bodyPr>
              <a:lstStyle/>
              <a:p>
                <a:pPr defTabSz="685800">
                  <a:lnSpc>
                    <a:spcPct val="150000"/>
                  </a:lnSpc>
                </a:pPr>
                <a:r>
                  <a:rPr lang="en-US" altLang="zh-CN" dirty="0">
                    <a:solidFill>
                      <a:srgbClr val="FF0000"/>
                    </a:solidFill>
                    <a:latin typeface="思源黑体 CN Bold" panose="020B0800000000000000" pitchFamily="34" charset="-122"/>
                    <a:ea typeface="思源黑体 CN Bold" panose="020B0800000000000000" pitchFamily="34" charset="-122"/>
                  </a:rPr>
                  <a:t>〖(x−2)〗^2−(x−2)(x+2)+2√3</a:t>
                </a:r>
              </a:p>
              <a:p>
                <a:pPr defTabSz="685800">
                  <a:lnSpc>
                    <a:spcPct val="150000"/>
                  </a:lnSpc>
                </a:pPr>
                <a:r>
                  <a:rPr lang="en-US" altLang="zh-CN" dirty="0">
                    <a:solidFill>
                      <a:srgbClr val="FF0000"/>
                    </a:solidFill>
                    <a:latin typeface="思源黑体 CN Bold" panose="020B0800000000000000" pitchFamily="34" charset="-122"/>
                    <a:ea typeface="思源黑体 CN Bold" panose="020B0800000000000000" pitchFamily="34" charset="-122"/>
                  </a:rPr>
                  <a:t>=</a:t>
                </a:r>
                <a14:m>
                  <m:oMath xmlns:m="http://schemas.openxmlformats.org/officeDocument/2006/math">
                    <m:sSup>
                      <m:sSupPr>
                        <m:ctrlPr>
                          <a:rPr lang="zh-CN" altLang="en-US" i="1" dirty="0" smtClean="0">
                            <a:solidFill>
                              <a:srgbClr val="FF0000"/>
                            </a:solidFill>
                            <a:latin typeface="Cambria Math" panose="02040503050406030204" pitchFamily="18" charset="0"/>
                          </a:rPr>
                        </m:ctrlPr>
                      </m:sSupPr>
                      <m:e>
                        <m:r>
                          <a:rPr lang="en-US" altLang="zh-CN" i="1" dirty="0" smtClean="0">
                            <a:solidFill>
                              <a:srgbClr val="FF0000"/>
                            </a:solidFill>
                            <a:latin typeface="Cambria Math" panose="02040503050406030204" pitchFamily="18" charset="0"/>
                          </a:rPr>
                          <m:t> </m:t>
                        </m:r>
                        <m:r>
                          <a:rPr lang="zh-CN" altLang="en-US" i="1" dirty="0">
                            <a:solidFill>
                              <a:srgbClr val="FF0000"/>
                            </a:solidFill>
                            <a:latin typeface="Cambria Math" panose="02040503050406030204" pitchFamily="18" charset="0"/>
                          </a:rPr>
                          <m:t>𝑥</m:t>
                        </m:r>
                      </m:e>
                      <m:sup>
                        <m:r>
                          <a:rPr lang="zh-CN" altLang="en-US" dirty="0">
                            <a:solidFill>
                              <a:srgbClr val="FF0000"/>
                            </a:solidFill>
                            <a:latin typeface="Cambria Math" panose="02040503050406030204" pitchFamily="18" charset="0"/>
                          </a:rPr>
                          <m:t>2</m:t>
                        </m:r>
                      </m:sup>
                    </m:sSup>
                    <m:r>
                      <a:rPr lang="en-US" altLang="zh-CN" dirty="0" smtClean="0">
                        <a:solidFill>
                          <a:srgbClr val="FF0000"/>
                        </a:solidFill>
                        <a:latin typeface="Cambria Math" panose="02040503050406030204" pitchFamily="18" charset="0"/>
                      </a:rPr>
                      <m:t>−</m:t>
                    </m:r>
                    <m:r>
                      <a:rPr lang="zh-CN" altLang="en-US" dirty="0">
                        <a:solidFill>
                          <a:srgbClr val="FF0000"/>
                        </a:solidFill>
                        <a:latin typeface="Cambria Math" panose="02040503050406030204" pitchFamily="18" charset="0"/>
                      </a:rPr>
                      <m:t>4</m:t>
                    </m:r>
                    <m:r>
                      <a:rPr lang="zh-CN" altLang="en-US" i="1" dirty="0">
                        <a:solidFill>
                          <a:srgbClr val="FF0000"/>
                        </a:solidFill>
                        <a:latin typeface="Cambria Math" panose="02040503050406030204" pitchFamily="18" charset="0"/>
                      </a:rPr>
                      <m:t>𝑥</m:t>
                    </m:r>
                    <m:r>
                      <a:rPr lang="zh-CN" altLang="en-US" dirty="0">
                        <a:solidFill>
                          <a:srgbClr val="FF0000"/>
                        </a:solidFill>
                        <a:latin typeface="Cambria Math" panose="02040503050406030204" pitchFamily="18" charset="0"/>
                      </a:rPr>
                      <m:t>+4</m:t>
                    </m:r>
                  </m:oMath>
                </a14:m>
                <a:r>
                  <a:rPr lang="en-US" altLang="zh-CN"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dirty="0">
                        <a:solidFill>
                          <a:srgbClr val="FF0000"/>
                        </a:solidFill>
                        <a:latin typeface="Cambria Math" panose="02040503050406030204" pitchFamily="18" charset="0"/>
                      </a:rPr>
                      <m:t>−</m:t>
                    </m:r>
                  </m:oMath>
                </a14:m>
                <a:r>
                  <a:rPr lang="zh-CN" altLang="en-US"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sSup>
                      <m:sSupPr>
                        <m:ctrlPr>
                          <a:rPr lang="zh-CN" altLang="en-US" i="1" dirty="0">
                            <a:solidFill>
                              <a:srgbClr val="FF0000"/>
                            </a:solidFill>
                            <a:latin typeface="Cambria Math" panose="02040503050406030204" pitchFamily="18" charset="0"/>
                          </a:rPr>
                        </m:ctrlPr>
                      </m:sSupPr>
                      <m:e>
                        <m:r>
                          <a:rPr lang="zh-CN" altLang="en-US" i="1" dirty="0">
                            <a:solidFill>
                              <a:srgbClr val="FF0000"/>
                            </a:solidFill>
                            <a:latin typeface="Cambria Math" panose="02040503050406030204" pitchFamily="18" charset="0"/>
                          </a:rPr>
                          <m:t>𝑥</m:t>
                        </m:r>
                      </m:e>
                      <m:sup>
                        <m:r>
                          <a:rPr lang="zh-CN" altLang="en-US" i="1" dirty="0">
                            <a:solidFill>
                              <a:srgbClr val="FF0000"/>
                            </a:solidFill>
                            <a:latin typeface="Cambria Math" panose="02040503050406030204" pitchFamily="18" charset="0"/>
                          </a:rPr>
                          <m:t>2</m:t>
                        </m:r>
                      </m:sup>
                    </m:sSup>
                  </m:oMath>
                </a14:m>
                <a:r>
                  <a:rPr lang="zh-CN" altLang="en-US"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zh-CN" altLang="en-US" dirty="0">
                        <a:solidFill>
                          <a:srgbClr val="FF0000"/>
                        </a:solidFill>
                        <a:latin typeface="Cambria Math" panose="02040503050406030204" pitchFamily="18" charset="0"/>
                      </a:rPr>
                      <m:t>+</m:t>
                    </m:r>
                    <m:r>
                      <a:rPr lang="en-US" altLang="zh-CN" dirty="0" smtClean="0">
                        <a:solidFill>
                          <a:srgbClr val="FF0000"/>
                        </a:solidFill>
                        <a:latin typeface="Cambria Math" panose="02040503050406030204" pitchFamily="18" charset="0"/>
                      </a:rPr>
                      <m:t> </m:t>
                    </m:r>
                    <m:r>
                      <a:rPr lang="zh-CN" altLang="en-US" i="1" dirty="0">
                        <a:solidFill>
                          <a:srgbClr val="FF0000"/>
                        </a:solidFill>
                        <a:latin typeface="Cambria Math" panose="02040503050406030204" pitchFamily="18" charset="0"/>
                      </a:rPr>
                      <m:t>4</m:t>
                    </m:r>
                  </m:oMath>
                </a14:m>
                <a:r>
                  <a:rPr lang="en-US" altLang="zh-CN" dirty="0">
                    <a:solidFill>
                      <a:srgbClr val="FF0000"/>
                    </a:solidFill>
                    <a:latin typeface="思源黑体 CN Bold" panose="020B0800000000000000" pitchFamily="34" charset="-122"/>
                    <a:ea typeface="思源黑体 CN Bold" panose="020B0800000000000000" pitchFamily="34" charset="-122"/>
                  </a:rPr>
                  <a:t> + </a:t>
                </a:r>
                <a14:m>
                  <m:oMath xmlns:m="http://schemas.openxmlformats.org/officeDocument/2006/math">
                    <m:r>
                      <a:rPr lang="en-US" altLang="zh-CN" i="1">
                        <a:solidFill>
                          <a:srgbClr val="FF0000"/>
                        </a:solidFill>
                        <a:latin typeface="Cambria Math" panose="02040503050406030204"/>
                      </a:rPr>
                      <m:t>2</m:t>
                    </m:r>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oMath>
                </a14:m>
                <a:endParaRPr lang="en-US" altLang="zh-CN"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dirty="0">
                    <a:solidFill>
                      <a:srgbClr val="FF0000"/>
                    </a:solidFill>
                    <a:latin typeface="思源黑体 CN Bold" panose="020B0800000000000000" pitchFamily="34" charset="-122"/>
                    <a:ea typeface="思源黑体 CN Bold" panose="020B0800000000000000" pitchFamily="34" charset="-122"/>
                  </a:rPr>
                  <a:t>=-4x + 8+ </a:t>
                </a:r>
                <a14:m>
                  <m:oMath xmlns:m="http://schemas.openxmlformats.org/officeDocument/2006/math">
                    <m:r>
                      <a:rPr lang="en-US" altLang="zh-CN" i="1">
                        <a:solidFill>
                          <a:srgbClr val="FF0000"/>
                        </a:solidFill>
                        <a:latin typeface="Cambria Math" panose="02040503050406030204"/>
                      </a:rPr>
                      <m:t>2</m:t>
                    </m:r>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oMath>
                </a14:m>
                <a:r>
                  <a:rPr lang="zh-CN" altLang="en-US" dirty="0">
                    <a:solidFill>
                      <a:srgbClr val="FF0000"/>
                    </a:solidFill>
                    <a:latin typeface="思源黑体 CN Bold" panose="020B0800000000000000" pitchFamily="34" charset="-122"/>
                    <a:ea typeface="思源黑体 CN Bold" panose="020B0800000000000000" pitchFamily="34" charset="-122"/>
                  </a:rPr>
                  <a:t> </a:t>
                </a:r>
                <a:endParaRPr lang="en-US" altLang="zh-CN"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zh-CN" altLang="en-US" dirty="0">
                    <a:solidFill>
                      <a:srgbClr val="FF0000"/>
                    </a:solidFill>
                    <a:latin typeface="思源黑体 CN Bold" panose="020B0800000000000000" pitchFamily="34" charset="-122"/>
                    <a:ea typeface="思源黑体 CN Bold" panose="020B0800000000000000" pitchFamily="34" charset="-122"/>
                  </a:rPr>
                  <a:t>把</a:t>
                </a:r>
                <a:r>
                  <a:rPr lang="en-US" altLang="zh-CN" dirty="0">
                    <a:solidFill>
                      <a:srgbClr val="FF0000"/>
                    </a:solidFill>
                    <a:latin typeface="思源黑体 CN Bold" panose="020B0800000000000000" pitchFamily="34" charset="-122"/>
                    <a:ea typeface="思源黑体 CN Bold" panose="020B0800000000000000" pitchFamily="34" charset="-122"/>
                  </a:rPr>
                  <a:t>x=</a:t>
                </a:r>
                <a14:m>
                  <m:oMath xmlns:m="http://schemas.openxmlformats.org/officeDocument/2006/math">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r>
                      <a:rPr lang="zh-CN" altLang="en-US" i="1">
                        <a:solidFill>
                          <a:srgbClr val="FF0000"/>
                        </a:solidFill>
                        <a:latin typeface="Cambria Math" panose="02040503050406030204" pitchFamily="18" charset="0"/>
                      </a:rPr>
                      <m:t>代</m:t>
                    </m:r>
                    <m:r>
                      <a:rPr lang="zh-CN" altLang="en-US" i="1" dirty="0">
                        <a:solidFill>
                          <a:srgbClr val="FF0000"/>
                        </a:solidFill>
                        <a:latin typeface="Cambria Math" panose="02040503050406030204" pitchFamily="18" charset="0"/>
                      </a:rPr>
                      <m:t>入</m:t>
                    </m:r>
                  </m:oMath>
                </a14:m>
                <a:r>
                  <a:rPr lang="zh-CN" altLang="en-US" dirty="0">
                    <a:solidFill>
                      <a:srgbClr val="FF0000"/>
                    </a:solidFill>
                    <a:latin typeface="思源黑体 CN Bold" panose="020B0800000000000000" pitchFamily="34" charset="-122"/>
                    <a:ea typeface="思源黑体 CN Bold" panose="020B0800000000000000" pitchFamily="34" charset="-122"/>
                  </a:rPr>
                  <a:t>，得</a:t>
                </a:r>
                <a:endParaRPr lang="en-US" altLang="zh-CN"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en-US" altLang="zh-CN" dirty="0">
                    <a:solidFill>
                      <a:srgbClr val="FF0000"/>
                    </a:solidFill>
                    <a:latin typeface="思源黑体 CN Bold" panose="020B0800000000000000" pitchFamily="34" charset="-122"/>
                    <a:ea typeface="思源黑体 CN Bold" panose="020B0800000000000000" pitchFamily="34" charset="-122"/>
                  </a:rPr>
                  <a:t>-4x + 8+ </a:t>
                </a:r>
                <a14:m>
                  <m:oMath xmlns:m="http://schemas.openxmlformats.org/officeDocument/2006/math">
                    <m:r>
                      <a:rPr lang="en-US" altLang="zh-CN" i="1">
                        <a:solidFill>
                          <a:srgbClr val="FF0000"/>
                        </a:solidFill>
                        <a:latin typeface="Cambria Math" panose="02040503050406030204"/>
                      </a:rPr>
                      <m:t>2</m:t>
                    </m:r>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oMath>
                </a14:m>
                <a:r>
                  <a:rPr lang="zh-CN" altLang="en-US" dirty="0">
                    <a:solidFill>
                      <a:srgbClr val="FF0000"/>
                    </a:solidFill>
                    <a:latin typeface="思源黑体 CN Bold" panose="020B0800000000000000" pitchFamily="34" charset="-122"/>
                    <a:ea typeface="思源黑体 CN Bold" panose="020B0800000000000000" pitchFamily="34" charset="-122"/>
                  </a:rPr>
                  <a:t> </a:t>
                </a:r>
                <a:r>
                  <a:rPr lang="en-US" altLang="zh-CN" dirty="0">
                    <a:solidFill>
                      <a:srgbClr val="FF0000"/>
                    </a:solidFill>
                    <a:latin typeface="思源黑体 CN Bold" panose="020B0800000000000000" pitchFamily="34" charset="-122"/>
                    <a:ea typeface="思源黑体 CN Bold" panose="020B0800000000000000" pitchFamily="34" charset="-122"/>
                  </a:rPr>
                  <a:t>= </a:t>
                </a:r>
                <a14:m>
                  <m:oMath xmlns:m="http://schemas.openxmlformats.org/officeDocument/2006/math">
                    <m:r>
                      <a:rPr lang="en-US" altLang="zh-CN" dirty="0">
                        <a:solidFill>
                          <a:srgbClr val="FF0000"/>
                        </a:solidFill>
                        <a:latin typeface="Cambria Math" panose="02040503050406030204" pitchFamily="18" charset="0"/>
                      </a:rPr>
                      <m:t>−</m:t>
                    </m:r>
                    <m:r>
                      <a:rPr lang="en-US" altLang="zh-CN" dirty="0" smtClean="0">
                        <a:solidFill>
                          <a:srgbClr val="FF0000"/>
                        </a:solidFill>
                        <a:latin typeface="Cambria Math" panose="02040503050406030204" pitchFamily="18" charset="0"/>
                      </a:rPr>
                      <m:t>4</m:t>
                    </m:r>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oMath>
                </a14:m>
                <a:r>
                  <a:rPr lang="en-US" altLang="zh-CN" dirty="0">
                    <a:solidFill>
                      <a:srgbClr val="FF0000"/>
                    </a:solidFill>
                    <a:latin typeface="思源黑体 CN Bold" panose="020B0800000000000000" pitchFamily="34" charset="-122"/>
                    <a:ea typeface="思源黑体 CN Bold" panose="020B0800000000000000" pitchFamily="34" charset="-122"/>
                  </a:rPr>
                  <a:t>+8+ </a:t>
                </a:r>
                <a14:m>
                  <m:oMath xmlns:m="http://schemas.openxmlformats.org/officeDocument/2006/math">
                    <m:r>
                      <a:rPr lang="en-US" altLang="zh-CN" i="1">
                        <a:solidFill>
                          <a:srgbClr val="FF0000"/>
                        </a:solidFill>
                        <a:latin typeface="Cambria Math" panose="02040503050406030204"/>
                      </a:rPr>
                      <m:t>2</m:t>
                    </m:r>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oMath>
                </a14:m>
                <a:r>
                  <a:rPr lang="en-US" altLang="zh-CN" dirty="0">
                    <a:solidFill>
                      <a:srgbClr val="FF0000"/>
                    </a:solidFill>
                    <a:latin typeface="思源黑体 CN Bold" panose="020B0800000000000000" pitchFamily="34" charset="-122"/>
                    <a:ea typeface="思源黑体 CN Bold" panose="020B0800000000000000" pitchFamily="34" charset="-122"/>
                  </a:rPr>
                  <a:t>=8- </a:t>
                </a:r>
                <a14:m>
                  <m:oMath xmlns:m="http://schemas.openxmlformats.org/officeDocument/2006/math">
                    <m:r>
                      <a:rPr lang="en-US" altLang="zh-CN" i="1">
                        <a:solidFill>
                          <a:srgbClr val="FF0000"/>
                        </a:solidFill>
                        <a:latin typeface="Cambria Math" panose="02040503050406030204"/>
                      </a:rPr>
                      <m:t>2</m:t>
                    </m:r>
                    <m:rad>
                      <m:radPr>
                        <m:degHide m:val="on"/>
                        <m:ctrlPr>
                          <a:rPr lang="en-US" altLang="zh-CN" i="1">
                            <a:solidFill>
                              <a:srgbClr val="FF0000"/>
                            </a:solidFill>
                            <a:latin typeface="Cambria Math" panose="02040503050406030204" pitchFamily="18" charset="0"/>
                          </a:rPr>
                        </m:ctrlPr>
                      </m:radPr>
                      <m:deg/>
                      <m:e>
                        <m:r>
                          <a:rPr lang="en-US" altLang="zh-CN" i="1">
                            <a:solidFill>
                              <a:srgbClr val="FF0000"/>
                            </a:solidFill>
                            <a:latin typeface="Cambria Math" panose="02040503050406030204"/>
                          </a:rPr>
                          <m:t>3</m:t>
                        </m:r>
                      </m:e>
                    </m:rad>
                  </m:oMath>
                </a14:m>
                <a:r>
                  <a:rPr lang="zh-CN" altLang="en-US" dirty="0">
                    <a:solidFill>
                      <a:srgbClr val="FF0000"/>
                    </a:solidFill>
                    <a:latin typeface="思源黑体 CN Bold" panose="020B0800000000000000" pitchFamily="34" charset="-122"/>
                    <a:ea typeface="思源黑体 CN Bold" panose="020B0800000000000000" pitchFamily="34" charset="-122"/>
                  </a:rPr>
                  <a:t> </a:t>
                </a:r>
              </a:p>
            </p:txBody>
          </p:sp>
        </mc:Choice>
        <mc:Fallback xmlns="">
          <p:sp>
            <p:nvSpPr>
              <p:cNvPr id="11" name="矩形 10"/>
              <p:cNvSpPr>
                <a:spLocks noRot="1" noChangeAspect="1" noMove="1" noResize="1" noEditPoints="1" noAdjustHandles="1" noChangeArrowheads="1" noChangeShapeType="1" noTextEdit="1"/>
              </p:cNvSpPr>
              <p:nvPr/>
            </p:nvSpPr>
            <p:spPr>
              <a:xfrm>
                <a:off x="6928701" y="3833209"/>
                <a:ext cx="4890781" cy="2271327"/>
              </a:xfrm>
              <a:prstGeom prst="rect">
                <a:avLst/>
              </a:prstGeom>
              <a:blipFill rotWithShape="1">
                <a:blip r:embed="rId7"/>
                <a:stretch>
                  <a:fillRect l="-4" t="-15" r="5" b="1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宽屏</PresentationFormat>
  <Paragraphs>139</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思源黑体 CN Bold</vt:lpstr>
      <vt:lpstr>思源黑体 CN Heavy</vt:lpstr>
      <vt:lpstr>思源黑体 CN Light</vt:lpstr>
      <vt:lpstr>思源黑体 CN Medium</vt:lpstr>
      <vt:lpstr>思源宋体 CN Light</vt:lpstr>
      <vt:lpstr>宋体</vt:lpstr>
      <vt:lpstr>微软雅黑</vt:lpstr>
      <vt:lpstr>Arial</vt:lpstr>
      <vt:lpstr>Calibri</vt:lpstr>
      <vt:lpstr>Cambria Math</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250</cp:revision>
  <dcterms:created xsi:type="dcterms:W3CDTF">2020-03-19T09:30:00Z</dcterms:created>
  <dcterms:modified xsi:type="dcterms:W3CDTF">2023-01-16T15:17:41Z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00034C85DC2D475095260CA651427E04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