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437" r:id="rId4"/>
    <p:sldId id="438" r:id="rId5"/>
    <p:sldId id="439" r:id="rId6"/>
    <p:sldId id="440" r:id="rId7"/>
    <p:sldId id="445" r:id="rId8"/>
    <p:sldId id="442" r:id="rId9"/>
    <p:sldId id="441" r:id="rId10"/>
    <p:sldId id="447" r:id="rId11"/>
    <p:sldId id="443" r:id="rId12"/>
    <p:sldId id="450" r:id="rId13"/>
    <p:sldId id="448" r:id="rId14"/>
    <p:sldId id="449" r:id="rId15"/>
    <p:sldId id="423" r:id="rId16"/>
    <p:sldId id="425" r:id="rId17"/>
    <p:sldId id="410" r:id="rId18"/>
  </p:sldIdLst>
  <p:sldSz cx="9144000" cy="6858000" type="screen4x3"/>
  <p:notesSz cx="6858000" cy="9144000"/>
  <p:embeddedFontLst>
    <p:embeddedFont>
      <p:font typeface="Times New Roman Italic" panose="02020503050405090304" pitchFamily="18" charset="0"/>
      <p: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33CCCC"/>
    <a:srgbClr val="CC0066"/>
    <a:srgbClr val="FF3399"/>
    <a:srgbClr val="CC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0C8030-DCF4-48FF-A71A-C58DC7DF43C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32F3F-DB9C-41C7-A66A-3C8243957721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32040-CA69-4E95-8458-0E9828B3EF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E2EC2-08A8-41AD-806A-1A0BB37A41BD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A122A-8531-4B6F-A4E2-10BD7CEA1F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C3692-1516-4CCC-AAF6-D8CFC5E44C76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47BDE-5729-40F9-9441-875D3F87519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65F3BD-99FA-43BC-8968-6721082874E9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71208-A922-41B7-8BDD-8C2119DBC5A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2B577-11DA-41A3-8BF9-D6B9E92AB609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67407-5437-4F4F-AE6E-ADC59C07FC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CBE61-74D0-4CF1-A847-967CF8650B31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58AC8-4701-4DD7-A6BB-0AABE569A61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2BC4B-FFB0-4C4E-9C02-6B2996BA8F6D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F21A0-CD5B-46D5-9316-0B521B6DF7A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AC4D1-594C-43E5-8AB5-FF249B35FEF5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9A7CD-FE85-4BA7-9BCD-49DB979286D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E2502-56E9-44C5-8727-5668E0485E8C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F82E1-32A3-471F-8536-C78898D86A4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7088E-3751-40A2-8F12-FD08545AB82D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21C4F-E04F-4FC7-A3F7-B59CBBF1342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74DDB-28B3-4579-A2A9-A971FB09B54F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87B93-2A5C-49BD-BC99-9E55CB4AD3D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E661211-007A-405D-AD10-4055011E1F6A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FE60733-C691-4BFD-8F40-DBABCFF47B1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01china.net/html/gifjp/gifrw/20050112153952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662693"/>
            <a:ext cx="914558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50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有理数的加法与减法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50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 smtClean="0">
                <a:solidFill>
                  <a:srgbClr val="50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solidFill>
                  <a:srgbClr val="50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3600" b="1" dirty="0">
              <a:solidFill>
                <a:srgbClr val="50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1807" y="5734050"/>
            <a:ext cx="915739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未标题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050" y="2660650"/>
            <a:ext cx="34559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5288" y="1192213"/>
            <a:ext cx="8027987" cy="124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例</a:t>
            </a:r>
            <a:r>
              <a:rPr lang="en-US" sz="2800" dirty="0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在中国地形图上，珠穆朗 玛峰和吐鲁番盆地的海拔高度分别是</a:t>
            </a:r>
            <a:r>
              <a:rPr 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8844</a:t>
            </a: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米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和</a:t>
            </a:r>
            <a:r>
              <a:rPr 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-155</a:t>
            </a: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米</a:t>
            </a:r>
            <a:r>
              <a:rPr lang="en-US" sz="2800" dirty="0">
                <a:latin typeface="Times New Roman Italic" pitchFamily="18" charset="0"/>
                <a:ea typeface="黑体" panose="02010609060101010101" pitchFamily="49" charset="-122"/>
              </a:rPr>
              <a:t>,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问</a:t>
            </a:r>
            <a:r>
              <a:rPr lang="en-US" sz="2800" dirty="0">
                <a:latin typeface="Times New Roman Italic" pitchFamily="18" charset="0"/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珠穆朗 玛峰比吐鲁番盆地高多少</a:t>
            </a:r>
            <a:r>
              <a:rPr lang="en-US" sz="2800" dirty="0">
                <a:latin typeface="Times New Roman Italic" pitchFamily="18" charset="0"/>
                <a:ea typeface="黑体" panose="02010609060101010101" pitchFamily="49" charset="-122"/>
              </a:rPr>
              <a:t>?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144963" y="2801938"/>
            <a:ext cx="378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8  848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－（－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155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4519613" y="3290888"/>
            <a:ext cx="2524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8  848</a:t>
            </a: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155</a:t>
            </a:r>
          </a:p>
          <a:p>
            <a:pPr eaLnBrk="1" hangingPunct="1"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9  003</a:t>
            </a: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（米）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4140200" y="4508500"/>
            <a:ext cx="4700588" cy="757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答：珠穆朗 玛峰比吐鲁番盆地高</a:t>
            </a:r>
            <a:r>
              <a:rPr 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9003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米</a:t>
            </a:r>
            <a:endParaRPr lang="zh-CN" alt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08063" y="1550988"/>
            <a:ext cx="68405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1. 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计算：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  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(1)(+3)-(-2)                    (2)(-1)-(+2)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  (3)0-(-3)                         (4)1-5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  (5)(-23)-(-12)                 (6)(-1.3)-2.6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90600" y="3657600"/>
            <a:ext cx="7848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2. 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填空：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(1)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温度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3℃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比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-8℃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高</a:t>
            </a:r>
            <a:r>
              <a:rPr lang="zh-CN" altLang="en-US" u="sng">
                <a:latin typeface="Times New Roman Italic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； 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(2)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温度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-9℃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比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-1℃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低</a:t>
            </a:r>
            <a:r>
              <a:rPr lang="zh-CN" altLang="en-US" u="sng">
                <a:latin typeface="Times New Roman Italic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； 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(3)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海拔高度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-20m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比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-180m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高</a:t>
            </a:r>
            <a:r>
              <a:rPr lang="zh-CN" altLang="en-US" u="sng">
                <a:latin typeface="Times New Roman Italic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； 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(4)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从海拔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22m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到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-50m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，下降了</a:t>
            </a:r>
            <a:r>
              <a:rPr lang="zh-CN" altLang="en-US" u="sng">
                <a:latin typeface="Times New Roman Italic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60650" y="21669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= +5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54675" y="21288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=-3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28850" y="27130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= +3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26025" y="264953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= -4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811463" y="32353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= -11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11825" y="3225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= -3.9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644900" y="42195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11 ℃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878263" y="4749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8℃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649788" y="53006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160m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932363" y="587692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72m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809625" y="927100"/>
            <a:ext cx="468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五、分层练习，形成能力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utoUpdateAnimBg="0"/>
      <p:bldP spid="13323" grpId="0" autoUpdateAnimBg="0"/>
      <p:bldP spid="13324" grpId="0" autoUpdateAnimBg="0"/>
      <p:bldP spid="133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1784350"/>
            <a:ext cx="7561262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、口算：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3-5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＝＿＿＿；（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3-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-5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）＝＿＿＿；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(-3)-5=______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；（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(-3)-(-5)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____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；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-6-(-6)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_____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；（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6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-7-0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＝＿＿＿；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7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0-(-7)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；（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8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(-6)- 6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_____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；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9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9 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11)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＝＿＿＿；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693988" y="2459038"/>
            <a:ext cx="665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732588" y="2443163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8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919413" y="3127375"/>
            <a:ext cx="66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8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31000" y="3135313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201988" y="3767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234113" y="3759200"/>
            <a:ext cx="66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3090863" y="44069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6443663" y="4406900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12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3902075" y="49736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utoUpdateAnimBg="0"/>
      <p:bldP spid="1434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863600" y="1263650"/>
            <a:ext cx="65881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、计算下列各题：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5-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-5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       　    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0-7-5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(-1.3)-(-2.1)          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16000" y="3244850"/>
            <a:ext cx="7877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解（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5-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-5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=5 + 5= 10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0-7-5=0+(-7)+(-5)=-7+(-5)=-12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(-1.3)-(-2.1)=(-1.3)+2.1=2.1-1.3=0.8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292725" y="2439988"/>
          <a:ext cx="11969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imgW="723900" imgH="520700" progId="Equation.3">
                  <p:embed/>
                </p:oleObj>
              </mc:Choice>
              <mc:Fallback>
                <p:oleObj r:id="rId4" imgW="7239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439988"/>
                        <a:ext cx="11969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476375" y="5084763"/>
          <a:ext cx="43195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6" imgW="3505200" imgH="660400" progId="Equation.3">
                  <p:embed/>
                </p:oleObj>
              </mc:Choice>
              <mc:Fallback>
                <p:oleObj r:id="rId6" imgW="3505200" imgH="660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084763"/>
                        <a:ext cx="43195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5900" y="1341438"/>
            <a:ext cx="8785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5. 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全班学生分为五个组进行游戏，每组的基本分为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100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分，答对一题加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50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分，答错一题扣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50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分，游戏结束时，各组的分数如下：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/>
        </p:nvGraphicFramePr>
        <p:xfrm>
          <a:off x="755650" y="2312988"/>
          <a:ext cx="6497638" cy="1352550"/>
        </p:xfrm>
        <a:graphic>
          <a:graphicData uri="http://schemas.openxmlformats.org/drawingml/2006/table">
            <a:tbl>
              <a:tblPr/>
              <a:tblGrid>
                <a:gridCol w="10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第一组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第二组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第三组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第四组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第五组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-400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Italic" pitchFamily="18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4763" y="3860800"/>
            <a:ext cx="9018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） 第一名超出第二名多少分？（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>
                <a:latin typeface="Times New Roman Italic" pitchFamily="18" charset="0"/>
                <a:ea typeface="黑体" panose="02010609060101010101" pitchFamily="49" charset="-122"/>
              </a:rPr>
              <a:t>）第一名超出第五名多少分？</a:t>
            </a:r>
          </a:p>
        </p:txBody>
      </p:sp>
      <p:sp>
        <p:nvSpPr>
          <p:cNvPr id="16408" name="Text Box 31"/>
          <p:cNvSpPr txBox="1">
            <a:spLocks noChangeArrowheads="1"/>
          </p:cNvSpPr>
          <p:nvPr/>
        </p:nvSpPr>
        <p:spPr bwMode="auto">
          <a:xfrm>
            <a:off x="484188" y="4365625"/>
            <a:ext cx="85328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解： 由上表可以看出，第一名得了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350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分，第二名得了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150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分，第五名得了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-400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 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350-150=200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（分）（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 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350- 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-400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= 750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（分）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因此，第一名超出第二名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200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分，第一名超出第五名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750</a:t>
            </a: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407" grpId="0" autoUpdateAnimBg="0"/>
      <p:bldP spid="1640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9750" y="2155825"/>
            <a:ext cx="8208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已知两数的和是最大的负整数，其中一个加数是最小的正整数，求另一个加数．</a:t>
            </a:r>
          </a:p>
        </p:txBody>
      </p:sp>
      <p:sp>
        <p:nvSpPr>
          <p:cNvPr id="17411" name="Text Box 20"/>
          <p:cNvSpPr txBox="1">
            <a:spLocks noChangeArrowheads="1"/>
          </p:cNvSpPr>
          <p:nvPr/>
        </p:nvSpPr>
        <p:spPr bwMode="auto">
          <a:xfrm>
            <a:off x="684213" y="3429000"/>
            <a:ext cx="75612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解：因为最大的负整数是－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1,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最小的正整数是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1,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由题意得：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　　　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1=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答：另一个加数是－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2.</a:t>
            </a:r>
          </a:p>
        </p:txBody>
      </p:sp>
      <p:sp>
        <p:nvSpPr>
          <p:cNvPr id="27652" name="Text Box 14"/>
          <p:cNvSpPr txBox="1">
            <a:spLocks noChangeArrowheads="1"/>
          </p:cNvSpPr>
          <p:nvPr/>
        </p:nvSpPr>
        <p:spPr bwMode="auto">
          <a:xfrm>
            <a:off x="684213" y="1239838"/>
            <a:ext cx="4686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六、能力拓展，总结收获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11188" y="1700213"/>
            <a:ext cx="7488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一个数与它的相反数的差是什么数？你能举例加以说明吗？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3141663"/>
            <a:ext cx="80645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答：一个数与它的相反数的差是这个数的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倍，如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与它的相反数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4)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的差：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4)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8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8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是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的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倍；再如－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与它的相反数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的差：－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＝－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，－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是－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的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倍．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2"/>
          <p:cNvSpPr txBox="1">
            <a:spLocks noChangeArrowheads="1"/>
          </p:cNvSpPr>
          <p:nvPr/>
        </p:nvSpPr>
        <p:spPr bwMode="auto">
          <a:xfrm>
            <a:off x="468313" y="4149725"/>
            <a:ext cx="8353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在进行有理数减法运算时，要注意两变一不变，“两变”即减号变成加号，减数的符号要改变；“不变”是指被减数不变。</a:t>
            </a:r>
          </a:p>
        </p:txBody>
      </p:sp>
      <p:pic>
        <p:nvPicPr>
          <p:cNvPr id="29699" name="Picture 14" descr="Gif0405_001">
            <a:hlinkClick r:id="rId3" tooltip="图集名称：gif人物二&#10;图片数目：42&#10;所属栏目：gif人物&#10;更新时间：2005-1-12 15:39:52&#10;点击次数：264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1288" y="1471613"/>
            <a:ext cx="647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6"/>
          <p:cNvSpPr txBox="1">
            <a:spLocks noChangeArrowheads="1"/>
          </p:cNvSpPr>
          <p:nvPr/>
        </p:nvSpPr>
        <p:spPr bwMode="auto">
          <a:xfrm>
            <a:off x="468313" y="2855913"/>
            <a:ext cx="8070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在进行有理数减法运算时，我们先把减法运算转化为加法，然后再根据加法运算的法则进行。</a:t>
            </a:r>
          </a:p>
        </p:txBody>
      </p:sp>
      <p:sp>
        <p:nvSpPr>
          <p:cNvPr id="19461" name="Rectangle 19"/>
          <p:cNvSpPr>
            <a:spLocks noChangeArrowheads="1"/>
          </p:cNvSpPr>
          <p:nvPr/>
        </p:nvSpPr>
        <p:spPr bwMode="auto">
          <a:xfrm>
            <a:off x="541338" y="1560513"/>
            <a:ext cx="471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本节课里我的收获是</a:t>
            </a:r>
            <a:r>
              <a:rPr lang="en-US" altLang="zh-CN" sz="32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autoUpdateAnimBg="0"/>
      <p:bldP spid="194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858838"/>
            <a:ext cx="2540000" cy="701675"/>
          </a:xfrm>
        </p:spPr>
        <p:txBody>
          <a:bodyPr/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教学目标</a:t>
            </a: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395288" y="1509713"/>
            <a:ext cx="85693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50000"/>
              </a:spcBef>
              <a:buFontTx/>
              <a:buNone/>
            </a:pPr>
            <a:r>
              <a:rPr lang="en-US" altLang="zh-CN" sz="2600" dirty="0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600" dirty="0">
                <a:latin typeface="Times New Roman Italic" pitchFamily="18" charset="0"/>
                <a:ea typeface="黑体" panose="02010609060101010101" pitchFamily="49" charset="-122"/>
              </a:rPr>
              <a:t>通过实例，经历探索有理数减法法则的过程。</a:t>
            </a:r>
          </a:p>
          <a:p>
            <a:pPr indent="228600" eaLnBrk="1" hangingPunct="1">
              <a:spcBef>
                <a:spcPct val="50000"/>
              </a:spcBef>
              <a:buFontTx/>
              <a:buNone/>
            </a:pPr>
            <a:r>
              <a:rPr lang="en-US" altLang="zh-CN" sz="2600" dirty="0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600" dirty="0">
                <a:latin typeface="Times New Roman Italic" pitchFamily="18" charset="0"/>
                <a:ea typeface="黑体" panose="02010609060101010101" pitchFamily="49" charset="-122"/>
              </a:rPr>
              <a:t>理解有理数减法法则，渗透化归思想。</a:t>
            </a:r>
          </a:p>
          <a:p>
            <a:pPr indent="228600" eaLnBrk="1" hangingPunct="1">
              <a:spcBef>
                <a:spcPct val="50000"/>
              </a:spcBef>
              <a:buFontTx/>
              <a:buNone/>
            </a:pPr>
            <a:r>
              <a:rPr lang="en-US" altLang="zh-CN" sz="2600" dirty="0">
                <a:latin typeface="Times New Roman Italic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600" dirty="0">
                <a:latin typeface="Times New Roman Italic" pitchFamily="18" charset="0"/>
                <a:ea typeface="黑体" panose="02010609060101010101" pitchFamily="49" charset="-122"/>
              </a:rPr>
              <a:t>掌握有理数的减法法则，会运用法则求两个有理数的差。</a:t>
            </a:r>
          </a:p>
          <a:p>
            <a:pPr indent="228600" eaLnBrk="1" hangingPunct="1">
              <a:spcBef>
                <a:spcPct val="50000"/>
              </a:spcBef>
              <a:buFontTx/>
              <a:buNone/>
            </a:pPr>
            <a:r>
              <a:rPr lang="en-US" altLang="zh-CN" sz="2600" dirty="0">
                <a:latin typeface="Times New Roman Italic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600" dirty="0">
                <a:latin typeface="Times New Roman Italic" pitchFamily="18" charset="0"/>
                <a:ea typeface="黑体" panose="02010609060101010101" pitchFamily="49" charset="-122"/>
              </a:rPr>
              <a:t>能利用有理数的减法解决简单的实际问题，体会数学与现实生活的联系。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539750" y="4672013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教学重点、难点</a:t>
            </a:r>
          </a:p>
        </p:txBody>
      </p:sp>
      <p:sp>
        <p:nvSpPr>
          <p:cNvPr id="4101" name="Rectangle 22"/>
          <p:cNvSpPr>
            <a:spLocks noChangeArrowheads="1"/>
          </p:cNvSpPr>
          <p:nvPr/>
        </p:nvSpPr>
        <p:spPr bwMode="auto">
          <a:xfrm>
            <a:off x="684213" y="5373688"/>
            <a:ext cx="72977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6225" eaLnBrk="1" hangingPunct="1">
              <a:buFontTx/>
              <a:buNone/>
            </a:pPr>
            <a:r>
              <a:rPr lang="zh-CN" altLang="en-US" sz="2600" dirty="0">
                <a:latin typeface="Times New Roman Italic" pitchFamily="18" charset="0"/>
                <a:ea typeface="黑体" panose="02010609060101010101" pitchFamily="49" charset="-122"/>
              </a:rPr>
              <a:t>重点：有理数的减法法则</a:t>
            </a:r>
          </a:p>
          <a:p>
            <a:pPr indent="276225" eaLnBrk="1" hangingPunct="1">
              <a:buFontTx/>
              <a:buNone/>
            </a:pPr>
            <a:r>
              <a:rPr lang="zh-CN" altLang="en-US" sz="2600" dirty="0">
                <a:latin typeface="Times New Roman Italic" pitchFamily="18" charset="0"/>
                <a:ea typeface="黑体" panose="02010609060101010101" pitchFamily="49" charset="-122"/>
              </a:rPr>
              <a:t>难点：有理数减法法则的探索过程及例</a:t>
            </a:r>
            <a:r>
              <a:rPr lang="en-US" altLang="zh-CN" sz="2600" dirty="0"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 dirty="0">
                <a:latin typeface="Times New Roman Italic" pitchFamily="18" charset="0"/>
                <a:ea typeface="黑体" panose="02010609060101010101" pitchFamily="49" charset="-122"/>
              </a:rPr>
              <a:t>的解决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932363" y="1989138"/>
            <a:ext cx="3960812" cy="280828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在中国地形图上，珠穆朗 玛峰和吐鲁番盆地的海拔高度分别是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8844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米和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-155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米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问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珠穆朗 玛峰比吐鲁番盆地高多少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?</a:t>
            </a:r>
          </a:p>
        </p:txBody>
      </p:sp>
      <p:pic>
        <p:nvPicPr>
          <p:cNvPr id="5123" name="Picture 3" descr="未标题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773238"/>
            <a:ext cx="40322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504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一、温故知新、引入课题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76350" y="1236663"/>
            <a:ext cx="508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上面的问题通常可列出算式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           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8848 -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-155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763713" y="3573463"/>
            <a:ext cx="5795962" cy="2449512"/>
            <a:chOff x="0" y="0"/>
            <a:chExt cx="3651" cy="1543"/>
          </a:xfrm>
        </p:grpSpPr>
        <p:sp>
          <p:nvSpPr>
            <p:cNvPr id="17412" name="AutoShape 5"/>
            <p:cNvSpPr>
              <a:spLocks noChangeArrowheads="1"/>
            </p:cNvSpPr>
            <p:nvPr/>
          </p:nvSpPr>
          <p:spPr bwMode="auto">
            <a:xfrm rot="292553">
              <a:off x="1020" y="0"/>
              <a:ext cx="2631" cy="681"/>
            </a:xfrm>
            <a:prstGeom prst="cloudCallout">
              <a:avLst>
                <a:gd name="adj1" fmla="val -43157"/>
                <a:gd name="adj2" fmla="val -141926"/>
              </a:avLst>
            </a:prstGeom>
            <a:solidFill>
              <a:srgbClr val="DCE8F5"/>
            </a:solidFill>
            <a:ln w="9525">
              <a:solidFill>
                <a:schemeClr val="tx1"/>
              </a:solidFill>
              <a:round/>
            </a:ln>
          </p:spPr>
          <p:txBody>
            <a:bodyPr lIns="36000" tIns="36000" rIns="36000" bIns="36000"/>
            <a:lstStyle/>
            <a:p>
              <a:pPr algn="ctr" eaLnBrk="1" hangingPunct="1"/>
              <a:r>
                <a:rPr lang="zh-CN" altLang="en-US" dirty="0">
                  <a:latin typeface="Times New Roman Italic" pitchFamily="18" charset="0"/>
                  <a:ea typeface="黑体" panose="02010609060101010101" pitchFamily="49" charset="-122"/>
                </a:rPr>
                <a:t>想一想，怎么进行有理数的减法呢？</a:t>
              </a:r>
            </a:p>
          </p:txBody>
        </p:sp>
        <p:pic>
          <p:nvPicPr>
            <p:cNvPr id="17413" name="Picture 6" descr="米老鼠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45"/>
              <a:ext cx="1202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132263" y="5318125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>
                <a:latin typeface="Times New Roman Italic" pitchFamily="18" charset="0"/>
                <a:ea typeface="黑体" panose="02010609060101010101" pitchFamily="49" charset="-122"/>
              </a:rPr>
              <a:t>(-8)+(+3)=</a:t>
            </a:r>
            <a:r>
              <a:rPr lang="en-US" altLang="zh-CN">
                <a:latin typeface="Times New Roman Italic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051300" y="2116138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(-5)</a:t>
            </a:r>
            <a:r>
              <a:rPr lang="en-US" altLang="zh-CN" sz="4000" dirty="0">
                <a:latin typeface="Times New Roman Italic" pitchFamily="18" charset="0"/>
                <a:ea typeface="黑体" panose="02010609060101010101" pitchFamily="49" charset="-122"/>
              </a:rPr>
              <a:t>+(-3)=-8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030663" y="2817813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dirty="0">
                <a:latin typeface="Times New Roman Italic" pitchFamily="18" charset="0"/>
                <a:ea typeface="黑体" panose="02010609060101010101" pitchFamily="49" charset="-122"/>
              </a:rPr>
              <a:t>(-8)-(-3)=</a:t>
            </a: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4910138" y="3822700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5702300" y="3822700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310063" y="3663950"/>
            <a:ext cx="5540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dirty="0">
                <a:solidFill>
                  <a:srgbClr val="6600FF"/>
                </a:solidFill>
                <a:latin typeface="Times New Roman Italic" pitchFamily="18" charset="0"/>
                <a:ea typeface="黑体" panose="02010609060101010101" pitchFamily="49" charset="-122"/>
              </a:rPr>
              <a:t>减号变加号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795963" y="3500438"/>
            <a:ext cx="5540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6600FF"/>
                </a:solidFill>
                <a:latin typeface="Times New Roman Italic" pitchFamily="18" charset="0"/>
                <a:ea typeface="黑体" panose="02010609060101010101" pitchFamily="49" charset="-122"/>
              </a:rPr>
              <a:t>减数变相反数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227763" y="2719388"/>
            <a:ext cx="792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-5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642100" y="5318125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-5</a:t>
            </a:r>
          </a:p>
        </p:txBody>
      </p:sp>
      <p:pic>
        <p:nvPicPr>
          <p:cNvPr id="7179" name="Group 1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038" y="1006475"/>
            <a:ext cx="32972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nimBg="1"/>
      <p:bldP spid="7174" grpId="0" animBg="1"/>
      <p:bldP spid="7175" grpId="0" autoUpdateAnimBg="0"/>
      <p:bldP spid="7176" grpId="0" autoUpdateAnimBg="0"/>
      <p:bldP spid="7177" grpId="0" autoUpdateAnimBg="0"/>
      <p:bldP spid="71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94038" y="4414838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dirty="0">
                <a:solidFill>
                  <a:srgbClr val="6600FF"/>
                </a:solidFill>
                <a:latin typeface="Times New Roman Italic" pitchFamily="18" charset="0"/>
                <a:ea typeface="黑体" panose="02010609060101010101" pitchFamily="49" charset="-122"/>
              </a:rPr>
              <a:t>减数变相反数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81288" y="1674813"/>
            <a:ext cx="563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10-6=(___)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10+(-6)=(___)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052888" y="171926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7019925" y="17367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632075" y="3551238"/>
            <a:ext cx="502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10-6=10+(-6)=4 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3206750" y="3335338"/>
            <a:ext cx="990600" cy="304800"/>
            <a:chOff x="0" y="0"/>
            <a:chExt cx="624" cy="192"/>
          </a:xfrm>
        </p:grpSpPr>
        <p:sp>
          <p:nvSpPr>
            <p:cNvPr id="19475" name="Line 9"/>
            <p:cNvSpPr>
              <a:spLocks noChangeShapeType="1"/>
            </p:cNvSpPr>
            <p:nvPr/>
          </p:nvSpPr>
          <p:spPr bwMode="auto">
            <a:xfrm>
              <a:off x="0" y="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Line 10"/>
            <p:cNvSpPr>
              <a:spLocks noChangeShapeType="1"/>
            </p:cNvSpPr>
            <p:nvPr/>
          </p:nvSpPr>
          <p:spPr bwMode="auto">
            <a:xfrm>
              <a:off x="624" y="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Line 11"/>
            <p:cNvSpPr>
              <a:spLocks noChangeShapeType="1"/>
            </p:cNvSpPr>
            <p:nvPr/>
          </p:nvSpPr>
          <p:spPr bwMode="auto">
            <a:xfrm>
              <a:off x="0" y="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3419475" y="4030663"/>
            <a:ext cx="1371600" cy="312737"/>
            <a:chOff x="0" y="0"/>
            <a:chExt cx="864" cy="197"/>
          </a:xfrm>
        </p:grpSpPr>
        <p:sp>
          <p:nvSpPr>
            <p:cNvPr id="19472" name="Line 12"/>
            <p:cNvSpPr>
              <a:spLocks noChangeShapeType="1"/>
            </p:cNvSpPr>
            <p:nvPr/>
          </p:nvSpPr>
          <p:spPr bwMode="auto">
            <a:xfrm flipV="1">
              <a:off x="0" y="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Line 13"/>
            <p:cNvSpPr>
              <a:spLocks noChangeShapeType="1"/>
            </p:cNvSpPr>
            <p:nvPr/>
          </p:nvSpPr>
          <p:spPr bwMode="auto">
            <a:xfrm flipV="1">
              <a:off x="864" y="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Line 14"/>
            <p:cNvSpPr>
              <a:spLocks noChangeShapeType="1"/>
            </p:cNvSpPr>
            <p:nvPr/>
          </p:nvSpPr>
          <p:spPr bwMode="auto">
            <a:xfrm>
              <a:off x="0" y="197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433638" y="21669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2946400" y="254317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6600FF"/>
                </a:solidFill>
                <a:latin typeface="Times New Roman Italic" pitchFamily="18" charset="0"/>
                <a:ea typeface="黑体" panose="02010609060101010101" pitchFamily="49" charset="-122"/>
              </a:rPr>
              <a:t>减号变加号</a:t>
            </a:r>
          </a:p>
        </p:txBody>
      </p:sp>
      <p:pic>
        <p:nvPicPr>
          <p:cNvPr id="8209" name="Group 18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988" y="1809750"/>
            <a:ext cx="26939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758825" y="887413"/>
            <a:ext cx="579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二、  得出法则，揭示内涵</a:t>
            </a:r>
          </a:p>
        </p:txBody>
      </p:sp>
      <p:grpSp>
        <p:nvGrpSpPr>
          <p:cNvPr id="4" name="Group 19"/>
          <p:cNvGrpSpPr/>
          <p:nvPr/>
        </p:nvGrpSpPr>
        <p:grpSpPr bwMode="auto">
          <a:xfrm>
            <a:off x="1187450" y="5157788"/>
            <a:ext cx="5527675" cy="1346200"/>
            <a:chOff x="0" y="0"/>
            <a:chExt cx="3482" cy="848"/>
          </a:xfrm>
        </p:grpSpPr>
        <p:pic>
          <p:nvPicPr>
            <p:cNvPr id="19470" name="Picture 29" descr="米老鼠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4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 Box 30"/>
            <p:cNvSpPr txBox="1">
              <a:spLocks noChangeArrowheads="1"/>
            </p:cNvSpPr>
            <p:nvPr/>
          </p:nvSpPr>
          <p:spPr bwMode="auto">
            <a:xfrm>
              <a:off x="1030" y="38"/>
              <a:ext cx="24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32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由此你发现了什么？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autoUpdateAnimBg="0"/>
      <p:bldP spid="8197" grpId="0" autoUpdateAnimBg="0"/>
      <p:bldP spid="8198" grpId="0" autoUpdateAnimBg="0"/>
      <p:bldP spid="8207" grpId="0" autoUpdateAnimBg="0"/>
      <p:bldP spid="8208" grpId="0" autoUpdateAnimBg="0"/>
      <p:bldP spid="82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65138" y="1196975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dirty="0">
                <a:latin typeface="Times New Roman Italic" pitchFamily="18" charset="0"/>
                <a:ea typeface="黑体" panose="02010609060101010101" pitchFamily="49" charset="-122"/>
              </a:rPr>
              <a:t>有理数减法法则：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34975" y="213360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减去一个数，等于加上这个数的相反数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87375" y="3500438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注意：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减法在运算时有 </a:t>
            </a:r>
            <a:r>
              <a:rPr lang="en-US" altLang="zh-CN" sz="4400" i="1" u="sng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个要素要发生变化。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339975" y="4437063"/>
            <a:ext cx="3962400" cy="13112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defRPr/>
            </a:pPr>
            <a:r>
              <a:rPr lang="en-US" sz="32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1 </a:t>
            </a:r>
            <a:r>
              <a:rPr lang="en-US" sz="2800">
                <a:latin typeface="Times New Roman Italic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减           加</a:t>
            </a:r>
          </a:p>
          <a:p>
            <a:pPr marL="457200" indent="-457200" eaLnBrk="1" hangingPunct="1">
              <a:spcBef>
                <a:spcPct val="50000"/>
              </a:spcBef>
              <a:defRPr/>
            </a:pPr>
            <a:r>
              <a:rPr lang="en-US" sz="32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en-US" sz="2800">
                <a:latin typeface="Times New Roman Italic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数           相反数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3254375" y="47974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3178175" y="551656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  <p:bldP spid="9221" grpId="0" animBg="1" autoUpdateAnimBg="0"/>
      <p:bldP spid="9222" grpId="0" animBg="1"/>
      <p:bldP spid="92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16013" y="1296988"/>
            <a:ext cx="77724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zh-CN" sz="3600" dirty="0">
              <a:solidFill>
                <a:srgbClr val="0000FF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36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下列括号内各应填什么数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3200" dirty="0">
                <a:latin typeface="Times New Roman Italic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(1)(+2)-(-3)=(+2)+(   )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； 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(2)0 - (-4)= 0 +(   )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； 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(3)(-6)- 3 =(-6)+(   )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；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(4)1 - (+39) = 1 +(   )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48288" y="2978150"/>
            <a:ext cx="900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+3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797425" y="3702050"/>
            <a:ext cx="66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+4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11750" y="4452938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-3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097463" y="51435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-39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01700" y="1133475"/>
            <a:ext cx="4824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三、强化法则，深入理解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5" grpId="0" autoUpdateAnimBg="0"/>
      <p:bldP spid="102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33525" y="1481138"/>
            <a:ext cx="358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3200">
                <a:latin typeface="Times New Roman Italic" pitchFamily="18" charset="0"/>
                <a:ea typeface="黑体" panose="02010609060101010101" pitchFamily="49" charset="-122"/>
              </a:rPr>
              <a:t>例题</a:t>
            </a:r>
            <a:r>
              <a:rPr lang="en-US" altLang="zh-CN" sz="3200">
                <a:latin typeface="Times New Roman Italic" pitchFamily="18" charset="0"/>
                <a:ea typeface="黑体" panose="02010609060101010101" pitchFamily="49" charset="-122"/>
              </a:rPr>
              <a:t>1 </a:t>
            </a:r>
            <a:r>
              <a:rPr lang="zh-CN" altLang="en-US" sz="3200">
                <a:latin typeface="Times New Roman Italic" pitchFamily="18" charset="0"/>
                <a:ea typeface="黑体" panose="02010609060101010101" pitchFamily="49" charset="-122"/>
              </a:rPr>
              <a:t>： 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3200">
                <a:latin typeface="Times New Roman Italic" pitchFamily="18" charset="0"/>
                <a:ea typeface="黑体" panose="02010609060101010101" pitchFamily="49" charset="-122"/>
              </a:rPr>
              <a:t> </a:t>
            </a:r>
            <a:r>
              <a:rPr lang="en-US" altLang="zh-CN" sz="3200">
                <a:latin typeface="Times New Roman Italic" pitchFamily="18" charset="0"/>
                <a:ea typeface="黑体" panose="02010609060101010101" pitchFamily="49" charset="-122"/>
              </a:rPr>
              <a:t>(1)(-32) -(+5)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33525" y="3844925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latin typeface="Times New Roman Italic" pitchFamily="18" charset="0"/>
                <a:ea typeface="黑体" panose="02010609060101010101" pitchFamily="49" charset="-122"/>
              </a:rPr>
              <a:t> (2)7.3-(-6.8)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09725" y="4719638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latin typeface="Times New Roman Italic" pitchFamily="18" charset="0"/>
                <a:ea typeface="黑体" panose="02010609060101010101" pitchFamily="49" charset="-122"/>
              </a:rPr>
              <a:t>(3)(-2)-(-25)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33525" y="556895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latin typeface="Times New Roman Italic" pitchFamily="18" charset="0"/>
                <a:ea typeface="黑体" panose="02010609060101010101" pitchFamily="49" charset="-122"/>
              </a:rPr>
              <a:t>(4)12-21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179763" y="2043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508625" y="19669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3179763" y="1989138"/>
            <a:ext cx="232886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3636963" y="26876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5922963" y="26876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636963" y="3068638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390900" y="16033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减号变加号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419475" y="304323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减数变相反数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427163" y="33909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注意：两处必须同时改变符号</a:t>
            </a:r>
            <a:r>
              <a:rPr lang="en-US" altLang="zh-CN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140200" y="2201863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=(-32)+(-5)=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426200" y="2211388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-37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743325" y="3857625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=7.3 + 6.8 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599113" y="3844925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=</a:t>
            </a: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14.1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695700" y="4778375"/>
            <a:ext cx="2274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=(-2)+25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351463" y="4800600"/>
            <a:ext cx="100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=</a:t>
            </a: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23 </a:t>
            </a:r>
            <a:endParaRPr lang="en-US" altLang="zh-CN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987675" y="5589588"/>
            <a:ext cx="2557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=12+(-21)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932363" y="5584825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=</a:t>
            </a:r>
            <a:r>
              <a:rPr lang="en-US" altLang="zh-CN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-9</a:t>
            </a:r>
          </a:p>
        </p:txBody>
      </p:sp>
      <p:sp>
        <p:nvSpPr>
          <p:cNvPr id="22551" name="Text Box 7"/>
          <p:cNvSpPr txBox="1">
            <a:spLocks noChangeArrowheads="1"/>
          </p:cNvSpPr>
          <p:nvPr/>
        </p:nvSpPr>
        <p:spPr bwMode="auto">
          <a:xfrm>
            <a:off x="912813" y="871538"/>
            <a:ext cx="4824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四、例题示范，初步运用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utoUpdateAnimBg="0"/>
      <p:bldP spid="11277" grpId="0" autoUpdateAnimBg="0"/>
      <p:bldP spid="11278" grpId="0" autoUpdateAnimBg="0"/>
      <p:bldP spid="11279" grpId="0" autoUpdateAnimBg="0"/>
      <p:bldP spid="11280" grpId="0" autoUpdateAnimBg="0"/>
      <p:bldP spid="11281" grpId="0" autoUpdateAnimBg="0"/>
      <p:bldP spid="11282" grpId="0" autoUpdateAnimBg="0"/>
      <p:bldP spid="11283" grpId="0" autoUpdateAnimBg="0"/>
      <p:bldP spid="11284" grpId="0" autoUpdateAnimBg="0"/>
      <p:bldP spid="11285" grpId="0" autoUpdateAnimBg="0"/>
      <p:bldP spid="11286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全屏显示(4:3)</PresentationFormat>
  <Paragraphs>136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Times New Roman Italic</vt:lpstr>
      <vt:lpstr>Verdana</vt:lpstr>
      <vt:lpstr>黑体</vt:lpstr>
      <vt:lpstr>微软雅黑</vt:lpstr>
      <vt:lpstr>Wingdings</vt:lpstr>
      <vt:lpstr>宋体</vt:lpstr>
      <vt:lpstr>Arial</vt:lpstr>
      <vt:lpstr>WWW.2PPT.COM
</vt:lpstr>
      <vt:lpstr>Equation.3</vt:lpstr>
      <vt:lpstr>PowerPoint 演示文稿</vt:lpstr>
      <vt:lpstr>教学目标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2021-12-31T03:16:29Z</dcterms:created>
  <dcterms:modified xsi:type="dcterms:W3CDTF">2023-01-16T15:18:09Z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32386274CACB4A80A4BB4C834FCA91E9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