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4" r:id="rId2"/>
    <p:sldId id="259" r:id="rId3"/>
    <p:sldId id="317" r:id="rId4"/>
    <p:sldId id="304" r:id="rId5"/>
    <p:sldId id="258" r:id="rId6"/>
    <p:sldId id="333" r:id="rId7"/>
    <p:sldId id="306" r:id="rId8"/>
    <p:sldId id="307" r:id="rId9"/>
    <p:sldId id="318" r:id="rId10"/>
    <p:sldId id="327" r:id="rId11"/>
    <p:sldId id="309" r:id="rId12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50000"/>
      </a:spcBef>
      <a:spcAft>
        <a:spcPct val="0"/>
      </a:spcAft>
      <a:buFont typeface="Arial" panose="020B0604020202020204" pitchFamily="34" charset="0"/>
      <a:defRPr sz="3200" b="1" kern="1200">
        <a:solidFill>
          <a:srgbClr val="FFCCFF"/>
        </a:solidFill>
        <a:latin typeface="黑体" panose="02010609060101010101" pitchFamily="49" charset="-122"/>
        <a:ea typeface="黑体" panose="02010609060101010101" pitchFamily="49" charset="-122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buFont typeface="Arial" panose="020B0604020202020204" pitchFamily="34" charset="0"/>
      <a:defRPr sz="3200" b="1" kern="1200">
        <a:solidFill>
          <a:srgbClr val="FFCCFF"/>
        </a:solidFill>
        <a:latin typeface="黑体" panose="02010609060101010101" pitchFamily="49" charset="-122"/>
        <a:ea typeface="黑体" panose="02010609060101010101" pitchFamily="49" charset="-122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buFont typeface="Arial" panose="020B0604020202020204" pitchFamily="34" charset="0"/>
      <a:defRPr sz="3200" b="1" kern="1200">
        <a:solidFill>
          <a:srgbClr val="FFCCFF"/>
        </a:solidFill>
        <a:latin typeface="黑体" panose="02010609060101010101" pitchFamily="49" charset="-122"/>
        <a:ea typeface="黑体" panose="02010609060101010101" pitchFamily="49" charset="-122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buFont typeface="Arial" panose="020B0604020202020204" pitchFamily="34" charset="0"/>
      <a:defRPr sz="3200" b="1" kern="1200">
        <a:solidFill>
          <a:srgbClr val="FFCCFF"/>
        </a:solidFill>
        <a:latin typeface="黑体" panose="02010609060101010101" pitchFamily="49" charset="-122"/>
        <a:ea typeface="黑体" panose="02010609060101010101" pitchFamily="49" charset="-122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buFont typeface="Arial" panose="020B0604020202020204" pitchFamily="34" charset="0"/>
      <a:defRPr sz="3200" b="1" kern="1200">
        <a:solidFill>
          <a:srgbClr val="FFCCFF"/>
        </a:solidFill>
        <a:latin typeface="黑体" panose="02010609060101010101" pitchFamily="49" charset="-122"/>
        <a:ea typeface="黑体" panose="02010609060101010101" pitchFamily="49" charset="-122"/>
        <a:cs typeface="+mn-cs"/>
      </a:defRPr>
    </a:lvl5pPr>
    <a:lvl6pPr marL="2286000" algn="l" defTabSz="914400" rtl="0" eaLnBrk="1" latinLnBrk="0" hangingPunct="1">
      <a:defRPr sz="3200" b="1" kern="1200">
        <a:solidFill>
          <a:srgbClr val="FFCCFF"/>
        </a:solidFill>
        <a:latin typeface="黑体" panose="02010609060101010101" pitchFamily="49" charset="-122"/>
        <a:ea typeface="黑体" panose="02010609060101010101" pitchFamily="49" charset="-122"/>
        <a:cs typeface="+mn-cs"/>
      </a:defRPr>
    </a:lvl6pPr>
    <a:lvl7pPr marL="2743200" algn="l" defTabSz="914400" rtl="0" eaLnBrk="1" latinLnBrk="0" hangingPunct="1">
      <a:defRPr sz="3200" b="1" kern="1200">
        <a:solidFill>
          <a:srgbClr val="FFCCFF"/>
        </a:solidFill>
        <a:latin typeface="黑体" panose="02010609060101010101" pitchFamily="49" charset="-122"/>
        <a:ea typeface="黑体" panose="02010609060101010101" pitchFamily="49" charset="-122"/>
        <a:cs typeface="+mn-cs"/>
      </a:defRPr>
    </a:lvl7pPr>
    <a:lvl8pPr marL="3200400" algn="l" defTabSz="914400" rtl="0" eaLnBrk="1" latinLnBrk="0" hangingPunct="1">
      <a:defRPr sz="3200" b="1" kern="1200">
        <a:solidFill>
          <a:srgbClr val="FFCCFF"/>
        </a:solidFill>
        <a:latin typeface="黑体" panose="02010609060101010101" pitchFamily="49" charset="-122"/>
        <a:ea typeface="黑体" panose="02010609060101010101" pitchFamily="49" charset="-122"/>
        <a:cs typeface="+mn-cs"/>
      </a:defRPr>
    </a:lvl8pPr>
    <a:lvl9pPr marL="3657600" algn="l" defTabSz="914400" rtl="0" eaLnBrk="1" latinLnBrk="0" hangingPunct="1">
      <a:defRPr sz="3200" b="1" kern="1200">
        <a:solidFill>
          <a:srgbClr val="FFCCFF"/>
        </a:solidFill>
        <a:latin typeface="黑体" panose="02010609060101010101" pitchFamily="49" charset="-122"/>
        <a:ea typeface="黑体" panose="0201060906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33D2"/>
    <a:srgbClr val="3333CC"/>
    <a:srgbClr val="3333FF"/>
    <a:srgbClr val="0066FF"/>
    <a:srgbClr val="FF0000"/>
    <a:srgbClr val="008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B645F-4ED5-408D-8FC0-6A6B58F3494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0E978-78B9-4254-8644-E628D90B9A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0E978-78B9-4254-8644-E628D90B9A04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FA1CE3-DC9D-4F54-87F0-B7E642B6280B}" type="datetimeFigureOut">
              <a:rPr lang="zh-CN" altLang="en-US"/>
              <a:t>2023-01-16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6CFB1E-1C29-49E0-B703-821495BD99BD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DA96E9-FFE0-4B01-8EBB-6BCC21CD10FF}" type="datetimeFigureOut">
              <a:rPr lang="zh-CN" altLang="en-US"/>
              <a:t>2023-01-16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E2E2F-CDB5-4642-A7D2-2906385D55E1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5EEF94-05B1-4D64-B726-1B4CF25DDAFE}" type="datetimeFigureOut">
              <a:rPr lang="zh-CN" altLang="en-US"/>
              <a:t>2023-01-16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76B15-7E9E-4A24-BE1E-4D7620E3E10A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BEB4DB-A59B-4FDE-A147-193F0BAB7C03}" type="datetimeFigureOut">
              <a:rPr lang="zh-CN" altLang="en-US"/>
              <a:t>2023-01-16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B9B5A7-ABD7-477B-9C7E-6C594C9E1AED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B80126-1DF1-4D9D-8A65-31A99C088CF6}" type="datetimeFigureOut">
              <a:rPr lang="zh-CN" altLang="en-US"/>
              <a:t>2023-01-16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CDA62-26C7-4D40-A79B-348D7409A130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82CA44-959C-4A43-8492-65BFBF36C2F0}" type="datetimeFigureOut">
              <a:rPr lang="zh-CN" altLang="en-US"/>
              <a:t>2023-01-16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EACEB7-37A2-45F4-B49C-9EDDA3E8D611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DA5CB3-8F99-439E-BA4F-D97A0DA93F62}" type="datetimeFigureOut">
              <a:rPr lang="zh-CN" altLang="en-US"/>
              <a:t>2023-01-16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73771-5A04-47B0-8389-99F50CEE0071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D4B51B-6D83-4416-9815-27D75BE46634}" type="datetimeFigureOut">
              <a:rPr lang="zh-CN" altLang="en-US"/>
              <a:t>2023-01-16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D84E8-B79D-496F-9204-869A985811E2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83B4D6-AEA2-47C4-986D-5224EAE596C9}" type="datetimeFigureOut">
              <a:rPr lang="zh-CN" altLang="en-US"/>
              <a:t>2023-01-16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2A4593-82DC-4A64-82AA-AD059776EB70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F28D29-DFDC-497A-9BAF-746173AEF89C}" type="datetimeFigureOut">
              <a:rPr lang="zh-CN" altLang="en-US"/>
              <a:t>2023-01-16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2790FA-B3DC-486B-9386-E5193944B2CC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spcBef>
                <a:spcPct val="0"/>
              </a:spcBef>
              <a:defRPr sz="12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fld id="{4F5299DC-A66B-4256-8937-1DA1A9A30519}" type="datetimeFigureOut">
              <a:rPr lang="zh-CN" altLang="en-US"/>
              <a:t>2023-01-16</a:t>
            </a:fld>
            <a:endParaRPr lang="en-US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spcBef>
                <a:spcPct val="0"/>
              </a:spcBef>
              <a:defRPr sz="12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spcBef>
                <a:spcPct val="0"/>
              </a:spcBef>
              <a:defRPr sz="12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fld id="{FEE0C2C8-744F-42B1-B7E7-F9FD89B334F8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wmf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67486" y="3248876"/>
            <a:ext cx="27574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000" dirty="0" smtClean="0">
                <a:solidFill>
                  <a:srgbClr val="C00000"/>
                </a:solidFill>
              </a:rPr>
              <a:t>圆锥的体积</a:t>
            </a:r>
            <a:endParaRPr lang="zh-CN" altLang="en-US" sz="4000" dirty="0">
              <a:solidFill>
                <a:srgbClr val="C00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2768719" y="541727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kern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902000" y="1448676"/>
            <a:ext cx="559319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000" dirty="0">
                <a:solidFill>
                  <a:srgbClr val="C00000"/>
                </a:solidFill>
                <a:latin typeface="汉仪大宋简" pitchFamily="49" charset="-122"/>
                <a:ea typeface="汉仪大宋简" pitchFamily="49" charset="-122"/>
              </a:rPr>
              <a:t>冰淇淋盒有多大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0"/>
          <p:cNvSpPr txBox="1">
            <a:spLocks noChangeArrowheads="1"/>
          </p:cNvSpPr>
          <p:nvPr/>
        </p:nvSpPr>
        <p:spPr bwMode="auto">
          <a:xfrm>
            <a:off x="468313" y="1243013"/>
            <a:ext cx="7272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altLang="en-US" sz="2400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2</a:t>
            </a:r>
            <a:r>
              <a:rPr lang="en-US" sz="2400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.</a:t>
            </a:r>
            <a:r>
              <a:rPr lang="zh-CN" altLang="en-US" sz="2400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求下列圆锥的体积。</a:t>
            </a:r>
          </a:p>
        </p:txBody>
      </p:sp>
      <p:pic>
        <p:nvPicPr>
          <p:cNvPr id="12291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629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539750" y="539750"/>
            <a:ext cx="32400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 anchor="ctr"/>
          <a:lstStyle/>
          <a:p>
            <a:pPr eaLnBrk="1" hangingPunct="1">
              <a:spcBef>
                <a:spcPct val="0"/>
              </a:spcBef>
            </a:pPr>
            <a:r>
              <a:rPr lang="zh-CN" altLang="en-US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三、自主练习</a:t>
            </a:r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_GB2312" pitchFamily="1" charset="-122"/>
              <a:ea typeface="楷体_GB2312" pitchFamily="1" charset="-122"/>
            </a:endParaRPr>
          </a:p>
        </p:txBody>
      </p:sp>
      <p:grpSp>
        <p:nvGrpSpPr>
          <p:cNvPr id="12293" name="Group 51"/>
          <p:cNvGrpSpPr/>
          <p:nvPr/>
        </p:nvGrpSpPr>
        <p:grpSpPr bwMode="auto">
          <a:xfrm>
            <a:off x="3995738" y="1700213"/>
            <a:ext cx="3055937" cy="685800"/>
            <a:chOff x="0" y="0"/>
            <a:chExt cx="1925" cy="432"/>
          </a:xfrm>
        </p:grpSpPr>
        <p:sp>
          <p:nvSpPr>
            <p:cNvPr id="12294" name="Text Box 6"/>
            <p:cNvSpPr txBox="1">
              <a:spLocks noChangeArrowheads="1"/>
            </p:cNvSpPr>
            <p:nvPr/>
          </p:nvSpPr>
          <p:spPr bwMode="auto">
            <a:xfrm>
              <a:off x="0" y="45"/>
              <a:ext cx="19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zh-CN" altLang="en-US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    </a:t>
              </a:r>
              <a:r>
                <a:rPr lang="en-US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×</a:t>
              </a:r>
              <a:r>
                <a:rPr lang="zh-CN" altLang="en-US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5.6</a:t>
              </a:r>
              <a:r>
                <a:rPr lang="en-US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×</a:t>
              </a:r>
              <a:r>
                <a:rPr lang="zh-CN" altLang="en-US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3</a:t>
              </a:r>
            </a:p>
          </p:txBody>
        </p:sp>
        <p:grpSp>
          <p:nvGrpSpPr>
            <p:cNvPr id="12295" name="Group 7"/>
            <p:cNvGrpSpPr/>
            <p:nvPr/>
          </p:nvGrpSpPr>
          <p:grpSpPr bwMode="auto">
            <a:xfrm>
              <a:off x="238" y="0"/>
              <a:ext cx="227" cy="432"/>
              <a:chOff x="0" y="0"/>
              <a:chExt cx="227" cy="432"/>
            </a:xfrm>
          </p:grpSpPr>
          <p:sp>
            <p:nvSpPr>
              <p:cNvPr id="12296" name="Text Box 8"/>
              <p:cNvSpPr txBox="1">
                <a:spLocks noChangeArrowheads="1"/>
              </p:cNvSpPr>
              <p:nvPr/>
            </p:nvSpPr>
            <p:spPr bwMode="auto">
              <a:xfrm>
                <a:off x="1" y="0"/>
                <a:ext cx="22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eaLnBrk="1" hangingPunct="1"/>
                <a:r>
                  <a:rPr lang="en-US" sz="2000">
                    <a:solidFill>
                      <a:schemeClr val="tx1"/>
                    </a:solidFill>
                    <a:latin typeface="楷体_GB2312" pitchFamily="1" charset="-122"/>
                    <a:ea typeface="楷体_GB2312" pitchFamily="1" charset="-122"/>
                  </a:rPr>
                  <a:t>1</a:t>
                </a:r>
              </a:p>
            </p:txBody>
          </p:sp>
          <p:sp>
            <p:nvSpPr>
              <p:cNvPr id="12297" name="Text Box 9"/>
              <p:cNvSpPr txBox="1">
                <a:spLocks noChangeArrowheads="1"/>
              </p:cNvSpPr>
              <p:nvPr/>
            </p:nvSpPr>
            <p:spPr bwMode="auto">
              <a:xfrm>
                <a:off x="2" y="182"/>
                <a:ext cx="21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eaLnBrk="1" hangingPunct="1"/>
                <a:r>
                  <a:rPr lang="en-US" sz="2000">
                    <a:solidFill>
                      <a:schemeClr val="tx1"/>
                    </a:solidFill>
                    <a:latin typeface="楷体_GB2312" pitchFamily="1" charset="-122"/>
                    <a:ea typeface="楷体_GB2312" pitchFamily="1" charset="-122"/>
                  </a:rPr>
                  <a:t>3</a:t>
                </a:r>
              </a:p>
            </p:txBody>
          </p:sp>
          <p:sp>
            <p:nvSpPr>
              <p:cNvPr id="12298" name="Line 10"/>
              <p:cNvSpPr>
                <a:spLocks noChangeShapeType="1"/>
              </p:cNvSpPr>
              <p:nvPr/>
            </p:nvSpPr>
            <p:spPr bwMode="auto">
              <a:xfrm>
                <a:off x="0" y="219"/>
                <a:ext cx="18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12299" name="Text Box 12"/>
          <p:cNvSpPr txBox="1">
            <a:spLocks noChangeArrowheads="1"/>
          </p:cNvSpPr>
          <p:nvPr/>
        </p:nvSpPr>
        <p:spPr bwMode="auto">
          <a:xfrm>
            <a:off x="611188" y="1773238"/>
            <a:ext cx="3887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1" charset="-122"/>
              </a:rPr>
              <a:t>（</a:t>
            </a:r>
            <a:r>
              <a:rPr lang="zh-CN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1" charset="-122"/>
              </a:rPr>
              <a:t>1</a:t>
            </a:r>
            <a:r>
              <a:rPr 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1" charset="-122"/>
              </a:rPr>
              <a:t>） </a:t>
            </a:r>
            <a:r>
              <a:rPr lang="zh-CN" altLang="zh-CN" sz="2400" i="1" dirty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1" charset="-122"/>
              </a:rPr>
              <a:t>S</a:t>
            </a:r>
            <a:r>
              <a:rPr lang="zh-CN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1" charset="-122"/>
              </a:rPr>
              <a:t>=5.6dm</a:t>
            </a:r>
            <a:r>
              <a:rPr lang="zh-CN" altLang="zh-CN" sz="2400" baseline="30000" dirty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1" charset="-122"/>
              </a:rPr>
              <a:t>2   </a:t>
            </a:r>
            <a:r>
              <a:rPr lang="zh-CN" altLang="zh-CN" sz="2400" i="1" dirty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1" charset="-122"/>
              </a:rPr>
              <a:t>h</a:t>
            </a:r>
            <a:r>
              <a:rPr lang="zh-CN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1" charset="-122"/>
              </a:rPr>
              <a:t>=3dm </a:t>
            </a:r>
            <a:endParaRPr lang="zh-CN" altLang="zh-CN" sz="2400" baseline="30000" dirty="0">
              <a:solidFill>
                <a:schemeClr val="tx1"/>
              </a:solidFill>
              <a:latin typeface="Times New Roman" panose="02020603050405020304" pitchFamily="18" charset="0"/>
              <a:ea typeface="楷体_GB2312" pitchFamily="1" charset="-122"/>
            </a:endParaRPr>
          </a:p>
        </p:txBody>
      </p:sp>
      <p:sp>
        <p:nvSpPr>
          <p:cNvPr id="12300" name="Text Box 13"/>
          <p:cNvSpPr txBox="1">
            <a:spLocks noChangeArrowheads="1"/>
          </p:cNvSpPr>
          <p:nvPr/>
        </p:nvSpPr>
        <p:spPr bwMode="auto">
          <a:xfrm>
            <a:off x="611188" y="3213100"/>
            <a:ext cx="3887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1" charset="-122"/>
              </a:rPr>
              <a:t>（</a:t>
            </a:r>
            <a:r>
              <a:rPr lang="zh-CN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1" charset="-122"/>
              </a:rPr>
              <a:t>2</a:t>
            </a:r>
            <a:r>
              <a:rPr 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1" charset="-122"/>
              </a:rPr>
              <a:t>） </a:t>
            </a:r>
            <a:r>
              <a:rPr lang="zh-CN" altLang="zh-CN" sz="2400" i="1" dirty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1" charset="-122"/>
              </a:rPr>
              <a:t>r</a:t>
            </a:r>
            <a:r>
              <a:rPr lang="zh-CN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1" charset="-122"/>
              </a:rPr>
              <a:t>=6cm</a:t>
            </a:r>
            <a:r>
              <a:rPr lang="zh-CN" altLang="zh-CN" sz="2400" baseline="30000" dirty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1" charset="-122"/>
              </a:rPr>
              <a:t> </a:t>
            </a:r>
            <a:r>
              <a:rPr lang="zh-CN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1" charset="-122"/>
              </a:rPr>
              <a:t>  </a:t>
            </a:r>
            <a:r>
              <a:rPr lang="zh-CN" altLang="zh-CN" sz="2400" i="1" dirty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1" charset="-122"/>
              </a:rPr>
              <a:t>h</a:t>
            </a:r>
            <a:r>
              <a:rPr lang="zh-CN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1" charset="-122"/>
              </a:rPr>
              <a:t>=20cm </a:t>
            </a:r>
            <a:endParaRPr lang="zh-CN" altLang="zh-CN" sz="2400" baseline="30000" dirty="0">
              <a:solidFill>
                <a:schemeClr val="tx1"/>
              </a:solidFill>
              <a:latin typeface="Times New Roman" panose="02020603050405020304" pitchFamily="18" charset="0"/>
              <a:ea typeface="楷体_GB2312" pitchFamily="1" charset="-122"/>
            </a:endParaRPr>
          </a:p>
        </p:txBody>
      </p:sp>
      <p:sp>
        <p:nvSpPr>
          <p:cNvPr id="12301" name="Text Box 14"/>
          <p:cNvSpPr txBox="1">
            <a:spLocks noChangeArrowheads="1"/>
          </p:cNvSpPr>
          <p:nvPr/>
        </p:nvSpPr>
        <p:spPr bwMode="auto">
          <a:xfrm>
            <a:off x="641350" y="4700588"/>
            <a:ext cx="3889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1" charset="-122"/>
              </a:rPr>
              <a:t>（</a:t>
            </a:r>
            <a:r>
              <a:rPr lang="zh-CN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1" charset="-122"/>
              </a:rPr>
              <a:t>3</a:t>
            </a:r>
            <a:r>
              <a:rPr 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1" charset="-122"/>
              </a:rPr>
              <a:t>） </a:t>
            </a:r>
            <a:r>
              <a:rPr lang="zh-CN" altLang="zh-CN" sz="2400" i="1" dirty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1" charset="-122"/>
              </a:rPr>
              <a:t>d</a:t>
            </a:r>
            <a:r>
              <a:rPr lang="zh-CN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1" charset="-122"/>
              </a:rPr>
              <a:t>=8m</a:t>
            </a:r>
            <a:r>
              <a:rPr lang="zh-CN" altLang="zh-CN" sz="2400" baseline="30000" dirty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1" charset="-122"/>
              </a:rPr>
              <a:t>   </a:t>
            </a:r>
            <a:r>
              <a:rPr lang="zh-CN" altLang="zh-CN" sz="2400" i="1" dirty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1" charset="-122"/>
              </a:rPr>
              <a:t>h</a:t>
            </a:r>
            <a:r>
              <a:rPr lang="zh-CN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1" charset="-122"/>
              </a:rPr>
              <a:t>=6m </a:t>
            </a:r>
            <a:endParaRPr lang="zh-CN" altLang="zh-CN" sz="2400" baseline="30000" dirty="0">
              <a:solidFill>
                <a:schemeClr val="tx1"/>
              </a:solidFill>
              <a:latin typeface="Times New Roman" panose="02020603050405020304" pitchFamily="18" charset="0"/>
              <a:ea typeface="楷体_GB2312" pitchFamily="1" charset="-122"/>
            </a:endParaRPr>
          </a:p>
        </p:txBody>
      </p:sp>
      <p:sp>
        <p:nvSpPr>
          <p:cNvPr id="12302" name="Text Box 30"/>
          <p:cNvSpPr txBox="1">
            <a:spLocks noChangeArrowheads="1"/>
          </p:cNvSpPr>
          <p:nvPr/>
        </p:nvSpPr>
        <p:spPr bwMode="auto">
          <a:xfrm>
            <a:off x="4067175" y="2420938"/>
            <a:ext cx="1958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sz="24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= </a:t>
            </a:r>
            <a:r>
              <a:rPr lang="en-US" sz="24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5.6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1" charset="-122"/>
              </a:rPr>
              <a:t>（</a:t>
            </a:r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1" charset="-122"/>
              </a:rPr>
              <a:t>dm</a:t>
            </a:r>
            <a:r>
              <a:rPr lang="en-US" sz="2400" baseline="300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1" charset="-122"/>
              </a:rPr>
              <a:t>3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1" charset="-122"/>
              </a:rPr>
              <a:t>）</a:t>
            </a:r>
          </a:p>
        </p:txBody>
      </p:sp>
      <p:grpSp>
        <p:nvGrpSpPr>
          <p:cNvPr id="12303" name="Group 52"/>
          <p:cNvGrpSpPr/>
          <p:nvPr/>
        </p:nvGrpSpPr>
        <p:grpSpPr bwMode="auto">
          <a:xfrm>
            <a:off x="3995738" y="2924175"/>
            <a:ext cx="3057525" cy="685800"/>
            <a:chOff x="0" y="0"/>
            <a:chExt cx="1926" cy="432"/>
          </a:xfrm>
        </p:grpSpPr>
        <p:sp>
          <p:nvSpPr>
            <p:cNvPr id="12304" name="Text Box 16"/>
            <p:cNvSpPr txBox="1">
              <a:spLocks noChangeArrowheads="1"/>
            </p:cNvSpPr>
            <p:nvPr/>
          </p:nvSpPr>
          <p:spPr bwMode="auto">
            <a:xfrm>
              <a:off x="0" y="70"/>
              <a:ext cx="192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zh-CN" altLang="en-US" sz="240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    </a:t>
              </a:r>
              <a:r>
                <a:rPr lang="en-US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×</a:t>
              </a:r>
              <a:r>
                <a:rPr lang="zh-CN" altLang="en-US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3.14</a:t>
              </a:r>
              <a:r>
                <a:rPr lang="en-US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×</a:t>
              </a:r>
              <a:r>
                <a:rPr lang="zh-CN" altLang="en-US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6</a:t>
              </a:r>
              <a:r>
                <a:rPr lang="zh-CN" altLang="en-US" sz="2400" baseline="300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2</a:t>
              </a:r>
              <a:r>
                <a:rPr lang="en-US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×</a:t>
              </a:r>
              <a:r>
                <a:rPr lang="zh-CN" altLang="en-US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20</a:t>
              </a:r>
            </a:p>
          </p:txBody>
        </p:sp>
        <p:grpSp>
          <p:nvGrpSpPr>
            <p:cNvPr id="12305" name="Group 7"/>
            <p:cNvGrpSpPr/>
            <p:nvPr/>
          </p:nvGrpSpPr>
          <p:grpSpPr bwMode="auto">
            <a:xfrm>
              <a:off x="226" y="0"/>
              <a:ext cx="227" cy="432"/>
              <a:chOff x="0" y="0"/>
              <a:chExt cx="227" cy="432"/>
            </a:xfrm>
          </p:grpSpPr>
          <p:sp>
            <p:nvSpPr>
              <p:cNvPr id="12306" name="Text Box 8"/>
              <p:cNvSpPr txBox="1">
                <a:spLocks noChangeArrowheads="1"/>
              </p:cNvSpPr>
              <p:nvPr/>
            </p:nvSpPr>
            <p:spPr bwMode="auto">
              <a:xfrm>
                <a:off x="1" y="0"/>
                <a:ext cx="22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eaLnBrk="1" hangingPunct="1"/>
                <a:r>
                  <a:rPr lang="en-US" sz="2000">
                    <a:solidFill>
                      <a:schemeClr val="tx1"/>
                    </a:solidFill>
                    <a:latin typeface="楷体_GB2312" pitchFamily="1" charset="-122"/>
                    <a:ea typeface="楷体_GB2312" pitchFamily="1" charset="-122"/>
                  </a:rPr>
                  <a:t>1</a:t>
                </a:r>
              </a:p>
            </p:txBody>
          </p:sp>
          <p:sp>
            <p:nvSpPr>
              <p:cNvPr id="12307" name="Text Box 9"/>
              <p:cNvSpPr txBox="1">
                <a:spLocks noChangeArrowheads="1"/>
              </p:cNvSpPr>
              <p:nvPr/>
            </p:nvSpPr>
            <p:spPr bwMode="auto">
              <a:xfrm>
                <a:off x="2" y="182"/>
                <a:ext cx="21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eaLnBrk="1" hangingPunct="1"/>
                <a:r>
                  <a:rPr lang="en-US" sz="2000">
                    <a:solidFill>
                      <a:schemeClr val="tx1"/>
                    </a:solidFill>
                    <a:latin typeface="楷体_GB2312" pitchFamily="1" charset="-122"/>
                    <a:ea typeface="楷体_GB2312" pitchFamily="1" charset="-122"/>
                  </a:rPr>
                  <a:t>3</a:t>
                </a:r>
              </a:p>
            </p:txBody>
          </p:sp>
          <p:sp>
            <p:nvSpPr>
              <p:cNvPr id="12308" name="Line 10"/>
              <p:cNvSpPr>
                <a:spLocks noChangeShapeType="1"/>
              </p:cNvSpPr>
              <p:nvPr/>
            </p:nvSpPr>
            <p:spPr bwMode="auto">
              <a:xfrm>
                <a:off x="0" y="219"/>
                <a:ext cx="18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12309" name="Group 53"/>
          <p:cNvGrpSpPr/>
          <p:nvPr/>
        </p:nvGrpSpPr>
        <p:grpSpPr bwMode="auto">
          <a:xfrm>
            <a:off x="3852863" y="3587750"/>
            <a:ext cx="3887787" cy="685800"/>
            <a:chOff x="0" y="0"/>
            <a:chExt cx="2449" cy="432"/>
          </a:xfrm>
        </p:grpSpPr>
        <p:sp>
          <p:nvSpPr>
            <p:cNvPr id="12310" name="Text Box 16"/>
            <p:cNvSpPr txBox="1">
              <a:spLocks noChangeArrowheads="1"/>
            </p:cNvSpPr>
            <p:nvPr/>
          </p:nvSpPr>
          <p:spPr bwMode="auto">
            <a:xfrm>
              <a:off x="0" y="63"/>
              <a:ext cx="244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zh-CN" altLang="en-US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 </a:t>
              </a:r>
              <a:r>
                <a:rPr lang="en-US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=   ×</a:t>
              </a:r>
              <a:r>
                <a:rPr lang="zh-CN" altLang="en-US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3.14</a:t>
              </a:r>
              <a:r>
                <a:rPr lang="en-US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×36×</a:t>
              </a:r>
              <a:r>
                <a:rPr lang="zh-CN" altLang="en-US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20</a:t>
              </a:r>
            </a:p>
          </p:txBody>
        </p:sp>
        <p:grpSp>
          <p:nvGrpSpPr>
            <p:cNvPr id="12311" name="Group 7"/>
            <p:cNvGrpSpPr/>
            <p:nvPr/>
          </p:nvGrpSpPr>
          <p:grpSpPr bwMode="auto">
            <a:xfrm>
              <a:off x="335" y="0"/>
              <a:ext cx="227" cy="432"/>
              <a:chOff x="0" y="0"/>
              <a:chExt cx="227" cy="432"/>
            </a:xfrm>
          </p:grpSpPr>
          <p:sp>
            <p:nvSpPr>
              <p:cNvPr id="12312" name="Text Box 8"/>
              <p:cNvSpPr txBox="1">
                <a:spLocks noChangeArrowheads="1"/>
              </p:cNvSpPr>
              <p:nvPr/>
            </p:nvSpPr>
            <p:spPr bwMode="auto">
              <a:xfrm>
                <a:off x="1" y="0"/>
                <a:ext cx="22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eaLnBrk="1" hangingPunct="1"/>
                <a:r>
                  <a:rPr lang="en-US" sz="2000">
                    <a:solidFill>
                      <a:schemeClr val="tx1"/>
                    </a:solidFill>
                    <a:latin typeface="楷体_GB2312" pitchFamily="1" charset="-122"/>
                    <a:ea typeface="楷体_GB2312" pitchFamily="1" charset="-122"/>
                  </a:rPr>
                  <a:t>1</a:t>
                </a:r>
              </a:p>
            </p:txBody>
          </p:sp>
          <p:sp>
            <p:nvSpPr>
              <p:cNvPr id="12313" name="Text Box 9"/>
              <p:cNvSpPr txBox="1">
                <a:spLocks noChangeArrowheads="1"/>
              </p:cNvSpPr>
              <p:nvPr/>
            </p:nvSpPr>
            <p:spPr bwMode="auto">
              <a:xfrm>
                <a:off x="2" y="182"/>
                <a:ext cx="21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eaLnBrk="1" hangingPunct="1"/>
                <a:r>
                  <a:rPr lang="en-US" sz="2000">
                    <a:solidFill>
                      <a:schemeClr val="tx1"/>
                    </a:solidFill>
                    <a:latin typeface="楷体_GB2312" pitchFamily="1" charset="-122"/>
                    <a:ea typeface="楷体_GB2312" pitchFamily="1" charset="-122"/>
                  </a:rPr>
                  <a:t>3</a:t>
                </a:r>
              </a:p>
            </p:txBody>
          </p:sp>
          <p:sp>
            <p:nvSpPr>
              <p:cNvPr id="12314" name="Line 10"/>
              <p:cNvSpPr>
                <a:spLocks noChangeShapeType="1"/>
              </p:cNvSpPr>
              <p:nvPr/>
            </p:nvSpPr>
            <p:spPr bwMode="auto">
              <a:xfrm>
                <a:off x="0" y="219"/>
                <a:ext cx="18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12315" name="Text Box 16"/>
          <p:cNvSpPr txBox="1">
            <a:spLocks noChangeArrowheads="1"/>
          </p:cNvSpPr>
          <p:nvPr/>
        </p:nvSpPr>
        <p:spPr bwMode="auto">
          <a:xfrm>
            <a:off x="3881438" y="4281488"/>
            <a:ext cx="3887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altLang="en-US" sz="24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 </a:t>
            </a:r>
            <a:r>
              <a:rPr lang="en-US" sz="24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= </a:t>
            </a:r>
            <a:r>
              <a:rPr lang="en-US" sz="24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753.6</a:t>
            </a:r>
            <a:r>
              <a:rPr lang="en-US" sz="24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(</a:t>
            </a:r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1" charset="-122"/>
              </a:rPr>
              <a:t>cm</a:t>
            </a:r>
            <a:r>
              <a:rPr lang="en-US" sz="2400" baseline="300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1" charset="-122"/>
              </a:rPr>
              <a:t>3</a:t>
            </a:r>
            <a:r>
              <a:rPr lang="en-US" sz="24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)</a:t>
            </a:r>
            <a:endParaRPr lang="zh-CN" altLang="en-US" sz="2400">
              <a:solidFill>
                <a:schemeClr val="tx1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grpSp>
        <p:nvGrpSpPr>
          <p:cNvPr id="12316" name="Group 54"/>
          <p:cNvGrpSpPr/>
          <p:nvPr/>
        </p:nvGrpSpPr>
        <p:grpSpPr bwMode="auto">
          <a:xfrm>
            <a:off x="4038600" y="4724400"/>
            <a:ext cx="4421188" cy="685800"/>
            <a:chOff x="0" y="0"/>
            <a:chExt cx="2785" cy="432"/>
          </a:xfrm>
        </p:grpSpPr>
        <p:sp>
          <p:nvSpPr>
            <p:cNvPr id="12317" name="Text Box 22"/>
            <p:cNvSpPr txBox="1">
              <a:spLocks noChangeArrowheads="1"/>
            </p:cNvSpPr>
            <p:nvPr/>
          </p:nvSpPr>
          <p:spPr bwMode="auto">
            <a:xfrm>
              <a:off x="0" y="73"/>
              <a:ext cx="27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zh-CN" altLang="en-US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    </a:t>
              </a:r>
              <a:r>
                <a:rPr lang="en-US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×</a:t>
              </a:r>
              <a:r>
                <a:rPr lang="zh-CN" altLang="en-US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3.14</a:t>
              </a:r>
              <a:r>
                <a:rPr lang="en-US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×</a:t>
              </a:r>
              <a:r>
                <a:rPr lang="zh-CN" altLang="en-US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（8</a:t>
              </a:r>
              <a:r>
                <a:rPr lang="en-US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÷2</a:t>
              </a:r>
              <a:r>
                <a:rPr lang="zh-CN" altLang="en-US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）</a:t>
              </a:r>
              <a:r>
                <a:rPr lang="zh-CN" altLang="en-US" sz="2400" baseline="300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2</a:t>
              </a:r>
              <a:r>
                <a:rPr lang="en-US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×</a:t>
              </a:r>
              <a:r>
                <a:rPr lang="zh-CN" altLang="en-US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6</a:t>
              </a:r>
            </a:p>
          </p:txBody>
        </p:sp>
        <p:grpSp>
          <p:nvGrpSpPr>
            <p:cNvPr id="12318" name="Group 7"/>
            <p:cNvGrpSpPr/>
            <p:nvPr/>
          </p:nvGrpSpPr>
          <p:grpSpPr bwMode="auto">
            <a:xfrm>
              <a:off x="227" y="0"/>
              <a:ext cx="227" cy="432"/>
              <a:chOff x="0" y="0"/>
              <a:chExt cx="227" cy="432"/>
            </a:xfrm>
          </p:grpSpPr>
          <p:sp>
            <p:nvSpPr>
              <p:cNvPr id="12319" name="Text Box 8"/>
              <p:cNvSpPr txBox="1">
                <a:spLocks noChangeArrowheads="1"/>
              </p:cNvSpPr>
              <p:nvPr/>
            </p:nvSpPr>
            <p:spPr bwMode="auto">
              <a:xfrm>
                <a:off x="1" y="0"/>
                <a:ext cx="22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eaLnBrk="1" hangingPunct="1"/>
                <a:r>
                  <a:rPr lang="en-US" sz="2000">
                    <a:solidFill>
                      <a:schemeClr val="tx1"/>
                    </a:solidFill>
                    <a:latin typeface="楷体_GB2312" pitchFamily="1" charset="-122"/>
                    <a:ea typeface="楷体_GB2312" pitchFamily="1" charset="-122"/>
                  </a:rPr>
                  <a:t>1</a:t>
                </a:r>
              </a:p>
            </p:txBody>
          </p:sp>
          <p:sp>
            <p:nvSpPr>
              <p:cNvPr id="12320" name="Text Box 9"/>
              <p:cNvSpPr txBox="1">
                <a:spLocks noChangeArrowheads="1"/>
              </p:cNvSpPr>
              <p:nvPr/>
            </p:nvSpPr>
            <p:spPr bwMode="auto">
              <a:xfrm>
                <a:off x="2" y="182"/>
                <a:ext cx="21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eaLnBrk="1" hangingPunct="1"/>
                <a:r>
                  <a:rPr lang="en-US" sz="2000">
                    <a:solidFill>
                      <a:schemeClr val="tx1"/>
                    </a:solidFill>
                    <a:latin typeface="楷体_GB2312" pitchFamily="1" charset="-122"/>
                    <a:ea typeface="楷体_GB2312" pitchFamily="1" charset="-122"/>
                  </a:rPr>
                  <a:t>3</a:t>
                </a:r>
              </a:p>
            </p:txBody>
          </p:sp>
          <p:sp>
            <p:nvSpPr>
              <p:cNvPr id="12321" name="Line 10"/>
              <p:cNvSpPr>
                <a:spLocks noChangeShapeType="1"/>
              </p:cNvSpPr>
              <p:nvPr/>
            </p:nvSpPr>
            <p:spPr bwMode="auto">
              <a:xfrm>
                <a:off x="0" y="219"/>
                <a:ext cx="18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12322" name="Group 55"/>
          <p:cNvGrpSpPr/>
          <p:nvPr/>
        </p:nvGrpSpPr>
        <p:grpSpPr bwMode="auto">
          <a:xfrm>
            <a:off x="3894138" y="5402263"/>
            <a:ext cx="3887787" cy="685800"/>
            <a:chOff x="0" y="0"/>
            <a:chExt cx="2449" cy="432"/>
          </a:xfrm>
        </p:grpSpPr>
        <p:sp>
          <p:nvSpPr>
            <p:cNvPr id="12323" name="Text Box 16"/>
            <p:cNvSpPr txBox="1">
              <a:spLocks noChangeArrowheads="1"/>
            </p:cNvSpPr>
            <p:nvPr/>
          </p:nvSpPr>
          <p:spPr bwMode="auto">
            <a:xfrm>
              <a:off x="0" y="72"/>
              <a:ext cx="244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zh-CN" altLang="en-US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 </a:t>
              </a:r>
              <a:r>
                <a:rPr lang="en-US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=   ×</a:t>
              </a:r>
              <a:r>
                <a:rPr lang="zh-CN" altLang="en-US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3.14</a:t>
              </a:r>
              <a:r>
                <a:rPr lang="en-US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×16×6</a:t>
              </a:r>
              <a:endParaRPr lang="zh-CN" altLang="en-US" sz="24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endParaRPr>
            </a:p>
          </p:txBody>
        </p:sp>
        <p:grpSp>
          <p:nvGrpSpPr>
            <p:cNvPr id="12324" name="Group 7"/>
            <p:cNvGrpSpPr/>
            <p:nvPr/>
          </p:nvGrpSpPr>
          <p:grpSpPr bwMode="auto">
            <a:xfrm>
              <a:off x="327" y="0"/>
              <a:ext cx="227" cy="432"/>
              <a:chOff x="0" y="0"/>
              <a:chExt cx="227" cy="432"/>
            </a:xfrm>
          </p:grpSpPr>
          <p:sp>
            <p:nvSpPr>
              <p:cNvPr id="12325" name="Text Box 8"/>
              <p:cNvSpPr txBox="1">
                <a:spLocks noChangeArrowheads="1"/>
              </p:cNvSpPr>
              <p:nvPr/>
            </p:nvSpPr>
            <p:spPr bwMode="auto">
              <a:xfrm>
                <a:off x="1" y="0"/>
                <a:ext cx="22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eaLnBrk="1" hangingPunct="1"/>
                <a:r>
                  <a:rPr lang="en-US" sz="2000">
                    <a:solidFill>
                      <a:schemeClr val="tx1"/>
                    </a:solidFill>
                    <a:latin typeface="楷体_GB2312" pitchFamily="1" charset="-122"/>
                    <a:ea typeface="楷体_GB2312" pitchFamily="1" charset="-122"/>
                  </a:rPr>
                  <a:t>1</a:t>
                </a:r>
              </a:p>
            </p:txBody>
          </p:sp>
          <p:sp>
            <p:nvSpPr>
              <p:cNvPr id="12326" name="Text Box 9"/>
              <p:cNvSpPr txBox="1">
                <a:spLocks noChangeArrowheads="1"/>
              </p:cNvSpPr>
              <p:nvPr/>
            </p:nvSpPr>
            <p:spPr bwMode="auto">
              <a:xfrm>
                <a:off x="2" y="182"/>
                <a:ext cx="21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eaLnBrk="1" hangingPunct="1"/>
                <a:r>
                  <a:rPr lang="en-US" sz="2000">
                    <a:solidFill>
                      <a:schemeClr val="tx1"/>
                    </a:solidFill>
                    <a:latin typeface="楷体_GB2312" pitchFamily="1" charset="-122"/>
                    <a:ea typeface="楷体_GB2312" pitchFamily="1" charset="-122"/>
                  </a:rPr>
                  <a:t>3</a:t>
                </a:r>
              </a:p>
            </p:txBody>
          </p:sp>
          <p:sp>
            <p:nvSpPr>
              <p:cNvPr id="12327" name="Line 10"/>
              <p:cNvSpPr>
                <a:spLocks noChangeShapeType="1"/>
              </p:cNvSpPr>
              <p:nvPr/>
            </p:nvSpPr>
            <p:spPr bwMode="auto">
              <a:xfrm>
                <a:off x="0" y="219"/>
                <a:ext cx="18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12328" name="Text Box 16"/>
          <p:cNvSpPr txBox="1">
            <a:spLocks noChangeArrowheads="1"/>
          </p:cNvSpPr>
          <p:nvPr/>
        </p:nvSpPr>
        <p:spPr bwMode="auto">
          <a:xfrm>
            <a:off x="3938588" y="6067425"/>
            <a:ext cx="3887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altLang="en-US" sz="24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 </a:t>
            </a:r>
            <a:r>
              <a:rPr lang="en-US" sz="24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= </a:t>
            </a:r>
            <a:r>
              <a:rPr lang="en-US" sz="24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100.48</a:t>
            </a:r>
            <a:r>
              <a:rPr lang="en-US" sz="24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(</a:t>
            </a:r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1" charset="-122"/>
              </a:rPr>
              <a:t>m</a:t>
            </a:r>
            <a:r>
              <a:rPr lang="en-US" sz="2400" baseline="300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1" charset="-122"/>
              </a:rPr>
              <a:t>3</a:t>
            </a:r>
            <a:r>
              <a:rPr lang="en-US" sz="24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)</a:t>
            </a:r>
            <a:endParaRPr lang="zh-CN" altLang="en-US" sz="2400">
              <a:solidFill>
                <a:schemeClr val="tx1"/>
              </a:solidFill>
              <a:latin typeface="楷体_GB2312" pitchFamily="1" charset="-122"/>
              <a:ea typeface="楷体_GB2312" pitchFamily="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2" grpId="0" autoUpdateAnimBg="0"/>
      <p:bldP spid="12315" grpId="0" autoUpdateAnimBg="0"/>
      <p:bldP spid="1232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629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539750" y="539750"/>
            <a:ext cx="32400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 anchor="ctr"/>
          <a:lstStyle/>
          <a:p>
            <a:pPr eaLnBrk="1" hangingPunct="1">
              <a:spcBef>
                <a:spcPct val="0"/>
              </a:spcBef>
            </a:pPr>
            <a:r>
              <a:rPr lang="zh-CN" altLang="en-US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三、自主练习</a:t>
            </a:r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3316" name="Text Box 20"/>
          <p:cNvSpPr txBox="1">
            <a:spLocks noChangeArrowheads="1"/>
          </p:cNvSpPr>
          <p:nvPr/>
        </p:nvSpPr>
        <p:spPr bwMode="auto">
          <a:xfrm>
            <a:off x="1331913" y="4005263"/>
            <a:ext cx="5184775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zh-CN" altLang="en-US" sz="24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 = </a:t>
            </a:r>
            <a:r>
              <a:rPr lang="en-US" sz="24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3.14×</a:t>
            </a:r>
            <a:r>
              <a:rPr lang="zh-CN" altLang="en-US" sz="24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25</a:t>
            </a:r>
            <a:r>
              <a:rPr lang="en-US" sz="24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×</a:t>
            </a:r>
            <a:r>
              <a:rPr lang="zh-CN" altLang="en-US" sz="24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0.8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zh-CN" altLang="en-US" sz="24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 = 62.8（m</a:t>
            </a:r>
            <a:r>
              <a:rPr lang="zh-CN" altLang="en-US" sz="2400" baseline="300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3</a:t>
            </a:r>
            <a:r>
              <a:rPr lang="zh-CN" altLang="en-US" sz="24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）</a:t>
            </a:r>
          </a:p>
        </p:txBody>
      </p:sp>
      <p:sp>
        <p:nvSpPr>
          <p:cNvPr id="13317" name="Text Box 20"/>
          <p:cNvSpPr txBox="1">
            <a:spLocks noChangeArrowheads="1"/>
          </p:cNvSpPr>
          <p:nvPr/>
        </p:nvSpPr>
        <p:spPr bwMode="auto">
          <a:xfrm>
            <a:off x="1835150" y="4941888"/>
            <a:ext cx="518477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zh-CN" altLang="en-US" sz="24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62.8</a:t>
            </a:r>
            <a:r>
              <a:rPr lang="en-US" sz="24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×</a:t>
            </a:r>
            <a:r>
              <a:rPr lang="zh-CN" altLang="en-US" sz="24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1.4 = </a:t>
            </a:r>
            <a:r>
              <a:rPr lang="zh-CN" altLang="en-US" sz="24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87.92</a:t>
            </a:r>
            <a:r>
              <a:rPr lang="zh-CN" altLang="en-US" sz="24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（吨）</a:t>
            </a:r>
          </a:p>
        </p:txBody>
      </p:sp>
      <p:sp>
        <p:nvSpPr>
          <p:cNvPr id="13318" name="Text Box 20"/>
          <p:cNvSpPr txBox="1">
            <a:spLocks noChangeArrowheads="1"/>
          </p:cNvSpPr>
          <p:nvPr/>
        </p:nvSpPr>
        <p:spPr bwMode="auto">
          <a:xfrm>
            <a:off x="1619250" y="5516563"/>
            <a:ext cx="5184775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zh-CN" sz="2400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答：这堆煤大约重</a:t>
            </a:r>
            <a:r>
              <a:rPr lang="zh-CN" altLang="zh-CN" sz="2400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87.92</a:t>
            </a:r>
            <a:r>
              <a:rPr lang="zh-CN" sz="2400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吨</a:t>
            </a:r>
            <a:r>
              <a:rPr lang="zh-CN" sz="2400" dirty="0" smtClean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。</a:t>
            </a:r>
            <a:r>
              <a:rPr lang="en-US" altLang="zh-CN" sz="2400" dirty="0" smtClean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 </a:t>
            </a:r>
            <a:endParaRPr lang="zh-CN" sz="2400" dirty="0">
              <a:solidFill>
                <a:schemeClr val="tx1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grpSp>
        <p:nvGrpSpPr>
          <p:cNvPr id="13319" name="Group 8"/>
          <p:cNvGrpSpPr/>
          <p:nvPr/>
        </p:nvGrpSpPr>
        <p:grpSpPr bwMode="auto">
          <a:xfrm>
            <a:off x="1692275" y="3357563"/>
            <a:ext cx="5545138" cy="1130300"/>
            <a:chOff x="0" y="0"/>
            <a:chExt cx="3493" cy="712"/>
          </a:xfrm>
        </p:grpSpPr>
        <p:sp>
          <p:nvSpPr>
            <p:cNvPr id="13320" name="Text Box 9"/>
            <p:cNvSpPr txBox="1">
              <a:spLocks noChangeArrowheads="1"/>
            </p:cNvSpPr>
            <p:nvPr/>
          </p:nvSpPr>
          <p:spPr bwMode="auto">
            <a:xfrm>
              <a:off x="0" y="79"/>
              <a:ext cx="349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zh-CN" altLang="en-US" sz="2400" dirty="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  </a:t>
              </a:r>
              <a:r>
                <a:rPr lang="en-US" sz="2400" dirty="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×</a:t>
              </a:r>
              <a:r>
                <a:rPr lang="zh-CN" altLang="en-US" sz="2400" dirty="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3.14</a:t>
              </a:r>
              <a:r>
                <a:rPr lang="en-US" sz="2400" dirty="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×</a:t>
              </a:r>
              <a:r>
                <a:rPr lang="zh-CN" altLang="en-US" sz="2400" dirty="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（31.4</a:t>
              </a:r>
              <a:r>
                <a:rPr lang="en-US" sz="2400" dirty="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÷</a:t>
              </a:r>
              <a:r>
                <a:rPr lang="zh-CN" altLang="en-US" sz="2400" dirty="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3.14</a:t>
              </a:r>
              <a:r>
                <a:rPr lang="en-US" sz="2400" dirty="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÷</a:t>
              </a:r>
              <a:r>
                <a:rPr lang="zh-CN" altLang="en-US" sz="2400" dirty="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2）</a:t>
              </a:r>
              <a:r>
                <a:rPr lang="zh-CN" altLang="en-US" sz="2400" baseline="30000" dirty="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2</a:t>
              </a:r>
              <a:r>
                <a:rPr lang="en-US" sz="2400" dirty="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×</a:t>
              </a:r>
              <a:r>
                <a:rPr lang="zh-CN" altLang="en-US" sz="2400" dirty="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2.4</a:t>
              </a:r>
            </a:p>
            <a:p>
              <a:pPr eaLnBrk="1" hangingPunct="1"/>
              <a:endParaRPr lang="zh-CN" altLang="en-US" sz="2400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endParaRPr>
            </a:p>
          </p:txBody>
        </p:sp>
        <p:grpSp>
          <p:nvGrpSpPr>
            <p:cNvPr id="13321" name="Group 10"/>
            <p:cNvGrpSpPr/>
            <p:nvPr/>
          </p:nvGrpSpPr>
          <p:grpSpPr bwMode="auto">
            <a:xfrm>
              <a:off x="90" y="0"/>
              <a:ext cx="227" cy="432"/>
              <a:chOff x="0" y="0"/>
              <a:chExt cx="227" cy="432"/>
            </a:xfrm>
          </p:grpSpPr>
          <p:sp>
            <p:nvSpPr>
              <p:cNvPr id="13322" name="Text Box 11"/>
              <p:cNvSpPr txBox="1">
                <a:spLocks noChangeArrowheads="1"/>
              </p:cNvSpPr>
              <p:nvPr/>
            </p:nvSpPr>
            <p:spPr bwMode="auto">
              <a:xfrm>
                <a:off x="1" y="0"/>
                <a:ext cx="22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eaLnBrk="1" hangingPunct="1"/>
                <a:r>
                  <a:rPr lang="en-US" sz="2000">
                    <a:solidFill>
                      <a:schemeClr val="tx1"/>
                    </a:solidFill>
                    <a:latin typeface="楷体_GB2312" pitchFamily="1" charset="-122"/>
                    <a:ea typeface="楷体_GB2312" pitchFamily="1" charset="-122"/>
                  </a:rPr>
                  <a:t>1</a:t>
                </a:r>
              </a:p>
            </p:txBody>
          </p:sp>
          <p:sp>
            <p:nvSpPr>
              <p:cNvPr id="13323" name="Text Box 12"/>
              <p:cNvSpPr txBox="1">
                <a:spLocks noChangeArrowheads="1"/>
              </p:cNvSpPr>
              <p:nvPr/>
            </p:nvSpPr>
            <p:spPr bwMode="auto">
              <a:xfrm>
                <a:off x="2" y="182"/>
                <a:ext cx="21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eaLnBrk="1" hangingPunct="1"/>
                <a:r>
                  <a:rPr lang="en-US" sz="2000">
                    <a:solidFill>
                      <a:schemeClr val="tx1"/>
                    </a:solidFill>
                    <a:latin typeface="楷体_GB2312" pitchFamily="1" charset="-122"/>
                    <a:ea typeface="楷体_GB2312" pitchFamily="1" charset="-122"/>
                  </a:rPr>
                  <a:t>3</a:t>
                </a:r>
              </a:p>
            </p:txBody>
          </p:sp>
          <p:sp>
            <p:nvSpPr>
              <p:cNvPr id="13324" name="Line 13"/>
              <p:cNvSpPr>
                <a:spLocks noChangeShapeType="1"/>
              </p:cNvSpPr>
              <p:nvPr/>
            </p:nvSpPr>
            <p:spPr bwMode="auto">
              <a:xfrm>
                <a:off x="0" y="219"/>
                <a:ext cx="18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</p:grpSp>
      </p:grpSp>
      <p:pic>
        <p:nvPicPr>
          <p:cNvPr id="13325" name="Picture 1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87900" y="1420813"/>
            <a:ext cx="3351213" cy="150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6" name="Text Box 15"/>
          <p:cNvSpPr txBox="1">
            <a:spLocks noChangeArrowheads="1"/>
          </p:cNvSpPr>
          <p:nvPr/>
        </p:nvSpPr>
        <p:spPr bwMode="auto">
          <a:xfrm>
            <a:off x="323850" y="1349375"/>
            <a:ext cx="47529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altLang="en-US" sz="2400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   </a:t>
            </a:r>
            <a:r>
              <a:rPr lang="en-US" sz="2400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3.</a:t>
            </a:r>
            <a:r>
              <a:rPr lang="zh-CN" altLang="en-US" sz="2400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有一个近似圆锥形的煤堆，测得它的底面周长是</a:t>
            </a:r>
            <a:r>
              <a:rPr lang="en-US" sz="2400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31.4</a:t>
            </a:r>
            <a:r>
              <a:rPr lang="zh-CN" altLang="en-US" sz="2400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米，高是</a:t>
            </a:r>
            <a:r>
              <a:rPr lang="en-US" sz="2400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2.4</a:t>
            </a:r>
            <a:r>
              <a:rPr lang="zh-CN" altLang="en-US" sz="2400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米，如果每立方米煤重</a:t>
            </a:r>
            <a:r>
              <a:rPr lang="en-US" sz="2400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1.4</a:t>
            </a:r>
            <a:r>
              <a:rPr lang="zh-CN" altLang="en-US" sz="2400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吨，这堆煤大约重多少吨？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ldLvl="0" autoUpdateAnimBg="0"/>
      <p:bldP spid="13317" grpId="0" bldLvl="0" autoUpdateAnimBg="0"/>
      <p:bldP spid="13318" grpId="0" bldLvl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650" y="1700213"/>
            <a:ext cx="4754563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20"/>
          <p:cNvSpPr txBox="1">
            <a:spLocks noChangeArrowheads="1"/>
          </p:cNvSpPr>
          <p:nvPr/>
        </p:nvSpPr>
        <p:spPr bwMode="auto">
          <a:xfrm>
            <a:off x="827088" y="5516563"/>
            <a:ext cx="617537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zh-CN" sz="2400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从图中，你知道了哪些数学信息？</a:t>
            </a:r>
          </a:p>
        </p:txBody>
      </p:sp>
      <p:pic>
        <p:nvPicPr>
          <p:cNvPr id="4100" name="Picture 19" descr="C:\Documents and Settings\pub\Desktop\新ppt\返回首页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3629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23"/>
          <p:cNvSpPr txBox="1">
            <a:spLocks noChangeArrowheads="1"/>
          </p:cNvSpPr>
          <p:nvPr/>
        </p:nvSpPr>
        <p:spPr bwMode="auto">
          <a:xfrm>
            <a:off x="5508625" y="1700213"/>
            <a:ext cx="3095625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</a:pPr>
            <a:r>
              <a:rPr lang="zh-CN" altLang="en-US" sz="2400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圆锥形冰淇淋包装盒的底面直径是6</a:t>
            </a:r>
            <a:r>
              <a:rPr lang="en-US" sz="2400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cm,</a:t>
            </a:r>
            <a:r>
              <a:rPr lang="zh-CN" altLang="en-US" sz="2400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高是1</a:t>
            </a:r>
            <a:r>
              <a:rPr lang="en-US" sz="2400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0cm</a:t>
            </a:r>
            <a:r>
              <a:rPr lang="zh-CN" altLang="en-US" sz="2400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。</a:t>
            </a:r>
          </a:p>
        </p:txBody>
      </p:sp>
      <p:sp>
        <p:nvSpPr>
          <p:cNvPr id="4102" name="Text Box 23"/>
          <p:cNvSpPr txBox="1">
            <a:spLocks noChangeArrowheads="1"/>
          </p:cNvSpPr>
          <p:nvPr/>
        </p:nvSpPr>
        <p:spPr bwMode="auto">
          <a:xfrm>
            <a:off x="5580063" y="3573463"/>
            <a:ext cx="302260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zh-CN" sz="2400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圆锥形包装盒的体积是多少立方厘米？</a:t>
            </a:r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4859338" y="2924175"/>
            <a:ext cx="7207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zh-CN" altLang="zh-CN"/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4427538" y="3068638"/>
            <a:ext cx="4318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zh-CN" altLang="zh-CN"/>
          </a:p>
        </p:txBody>
      </p:sp>
      <p:sp>
        <p:nvSpPr>
          <p:cNvPr id="4105" name="Text Box 20"/>
          <p:cNvSpPr txBox="1">
            <a:spLocks noChangeArrowheads="1"/>
          </p:cNvSpPr>
          <p:nvPr/>
        </p:nvSpPr>
        <p:spPr bwMode="auto">
          <a:xfrm>
            <a:off x="755650" y="5875338"/>
            <a:ext cx="65532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zh-CN" sz="2400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根据这些信息，你能提出什么问题？</a:t>
            </a:r>
          </a:p>
        </p:txBody>
      </p:sp>
      <p:pic>
        <p:nvPicPr>
          <p:cNvPr id="4106" name="Picture 1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8313" y="1341438"/>
            <a:ext cx="935037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7" name="Rectangle 4"/>
          <p:cNvSpPr>
            <a:spLocks noChangeArrowheads="1"/>
          </p:cNvSpPr>
          <p:nvPr/>
        </p:nvSpPr>
        <p:spPr bwMode="auto">
          <a:xfrm>
            <a:off x="539750" y="539750"/>
            <a:ext cx="32400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 anchor="ctr"/>
          <a:lstStyle/>
          <a:p>
            <a:pPr eaLnBrk="1" hangingPunct="1">
              <a:spcBef>
                <a:spcPct val="0"/>
              </a:spcBef>
            </a:pPr>
            <a:r>
              <a:rPr lang="zh-CN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一、情境导入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4108" name="Rectangle 16"/>
          <p:cNvSpPr>
            <a:spLocks noChangeArrowheads="1"/>
          </p:cNvSpPr>
          <p:nvPr/>
        </p:nvSpPr>
        <p:spPr bwMode="auto">
          <a:xfrm>
            <a:off x="1835150" y="2708275"/>
            <a:ext cx="2735263" cy="17272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8"/>
                  </p:tgtEl>
                </p:cond>
              </p:nextCondLst>
            </p:seq>
          </p:childTnLst>
        </p:cTn>
      </p:par>
    </p:tnLst>
    <p:bldLst>
      <p:bldP spid="4099" grpId="0" autoUpdateAnimBg="0"/>
      <p:bldP spid="4099" grpId="1" autoUpdateAnimBg="0"/>
      <p:bldP spid="4101" grpId="0" autoUpdateAnimBg="0"/>
      <p:bldP spid="4102" grpId="0" autoUpdateAnimBg="0"/>
      <p:bldP spid="410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629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3" name="Group 3"/>
          <p:cNvGrpSpPr/>
          <p:nvPr/>
        </p:nvGrpSpPr>
        <p:grpSpPr bwMode="auto">
          <a:xfrm>
            <a:off x="1476375" y="4005263"/>
            <a:ext cx="1582738" cy="1858962"/>
            <a:chOff x="0" y="0"/>
            <a:chExt cx="1827" cy="1776"/>
          </a:xfrm>
        </p:grpSpPr>
        <p:sp>
          <p:nvSpPr>
            <p:cNvPr id="5124" name="Freeform 51"/>
            <p:cNvSpPr/>
            <p:nvPr/>
          </p:nvSpPr>
          <p:spPr bwMode="auto">
            <a:xfrm flipV="1">
              <a:off x="0" y="0"/>
              <a:ext cx="1827" cy="1776"/>
            </a:xfrm>
            <a:custGeom>
              <a:avLst/>
              <a:gdLst>
                <a:gd name="T0" fmla="*/ 1 w 1827"/>
                <a:gd name="T1" fmla="*/ 1442 h 1776"/>
                <a:gd name="T2" fmla="*/ 0 w 1827"/>
                <a:gd name="T3" fmla="*/ 1442 h 1776"/>
                <a:gd name="T4" fmla="*/ 11 w 1827"/>
                <a:gd name="T5" fmla="*/ 1382 h 1776"/>
                <a:gd name="T6" fmla="*/ 913 w 1827"/>
                <a:gd name="T7" fmla="*/ 0 h 1776"/>
                <a:gd name="T8" fmla="*/ 1799 w 1827"/>
                <a:gd name="T9" fmla="*/ 1366 h 1776"/>
                <a:gd name="T10" fmla="*/ 1827 w 1827"/>
                <a:gd name="T11" fmla="*/ 1438 h 1776"/>
                <a:gd name="T12" fmla="*/ 1817 w 1827"/>
                <a:gd name="T13" fmla="*/ 1493 h 1776"/>
                <a:gd name="T14" fmla="*/ 1789 w 1827"/>
                <a:gd name="T15" fmla="*/ 1535 h 1776"/>
                <a:gd name="T16" fmla="*/ 1766 w 1827"/>
                <a:gd name="T17" fmla="*/ 1561 h 1776"/>
                <a:gd name="T18" fmla="*/ 1731 w 1827"/>
                <a:gd name="T19" fmla="*/ 1592 h 1776"/>
                <a:gd name="T20" fmla="*/ 1655 w 1827"/>
                <a:gd name="T21" fmla="*/ 1637 h 1776"/>
                <a:gd name="T22" fmla="*/ 1574 w 1827"/>
                <a:gd name="T23" fmla="*/ 1673 h 1776"/>
                <a:gd name="T24" fmla="*/ 1497 w 1827"/>
                <a:gd name="T25" fmla="*/ 1700 h 1776"/>
                <a:gd name="T26" fmla="*/ 1427 w 1827"/>
                <a:gd name="T27" fmla="*/ 1718 h 1776"/>
                <a:gd name="T28" fmla="*/ 1344 w 1827"/>
                <a:gd name="T29" fmla="*/ 1738 h 1776"/>
                <a:gd name="T30" fmla="*/ 1255 w 1827"/>
                <a:gd name="T31" fmla="*/ 1753 h 1776"/>
                <a:gd name="T32" fmla="*/ 1159 w 1827"/>
                <a:gd name="T33" fmla="*/ 1763 h 1776"/>
                <a:gd name="T34" fmla="*/ 1063 w 1827"/>
                <a:gd name="T35" fmla="*/ 1774 h 1776"/>
                <a:gd name="T36" fmla="*/ 989 w 1827"/>
                <a:gd name="T37" fmla="*/ 1775 h 1776"/>
                <a:gd name="T38" fmla="*/ 913 w 1827"/>
                <a:gd name="T39" fmla="*/ 1776 h 1776"/>
                <a:gd name="T40" fmla="*/ 810 w 1827"/>
                <a:gd name="T41" fmla="*/ 1776 h 1776"/>
                <a:gd name="T42" fmla="*/ 725 w 1827"/>
                <a:gd name="T43" fmla="*/ 1769 h 1776"/>
                <a:gd name="T44" fmla="*/ 627 w 1827"/>
                <a:gd name="T45" fmla="*/ 1760 h 1776"/>
                <a:gd name="T46" fmla="*/ 547 w 1827"/>
                <a:gd name="T47" fmla="*/ 1747 h 1776"/>
                <a:gd name="T48" fmla="*/ 456 w 1827"/>
                <a:gd name="T49" fmla="*/ 1732 h 1776"/>
                <a:gd name="T50" fmla="*/ 385 w 1827"/>
                <a:gd name="T51" fmla="*/ 1715 h 1776"/>
                <a:gd name="T52" fmla="*/ 312 w 1827"/>
                <a:gd name="T53" fmla="*/ 1693 h 1776"/>
                <a:gd name="T54" fmla="*/ 239 w 1827"/>
                <a:gd name="T55" fmla="*/ 1669 h 1776"/>
                <a:gd name="T56" fmla="*/ 175 w 1827"/>
                <a:gd name="T57" fmla="*/ 1637 h 1776"/>
                <a:gd name="T58" fmla="*/ 107 w 1827"/>
                <a:gd name="T59" fmla="*/ 1600 h 1776"/>
                <a:gd name="T60" fmla="*/ 61 w 1827"/>
                <a:gd name="T61" fmla="*/ 1561 h 1776"/>
                <a:gd name="T62" fmla="*/ 26 w 1827"/>
                <a:gd name="T63" fmla="*/ 1520 h 1776"/>
                <a:gd name="T64" fmla="*/ 8 w 1827"/>
                <a:gd name="T65" fmla="*/ 1484 h 1776"/>
                <a:gd name="T66" fmla="*/ 1 w 1827"/>
                <a:gd name="T67" fmla="*/ 1443 h 1776"/>
                <a:gd name="T68" fmla="*/ 0 w 1827"/>
                <a:gd name="T69" fmla="*/ 0 h 1776"/>
                <a:gd name="T70" fmla="*/ 1827 w 1827"/>
                <a:gd name="T71" fmla="*/ 1776 h 1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T68" t="T69" r="T70" b="T71"/>
              <a:pathLst>
                <a:path w="1827" h="1776">
                  <a:moveTo>
                    <a:pt x="1" y="1442"/>
                  </a:moveTo>
                  <a:lnTo>
                    <a:pt x="0" y="1442"/>
                  </a:lnTo>
                  <a:lnTo>
                    <a:pt x="11" y="1382"/>
                  </a:lnTo>
                  <a:lnTo>
                    <a:pt x="913" y="0"/>
                  </a:lnTo>
                  <a:lnTo>
                    <a:pt x="1799" y="1366"/>
                  </a:lnTo>
                  <a:lnTo>
                    <a:pt x="1827" y="1438"/>
                  </a:lnTo>
                  <a:lnTo>
                    <a:pt x="1817" y="1493"/>
                  </a:lnTo>
                  <a:lnTo>
                    <a:pt x="1789" y="1535"/>
                  </a:lnTo>
                  <a:lnTo>
                    <a:pt x="1766" y="1561"/>
                  </a:lnTo>
                  <a:lnTo>
                    <a:pt x="1731" y="1592"/>
                  </a:lnTo>
                  <a:lnTo>
                    <a:pt x="1655" y="1637"/>
                  </a:lnTo>
                  <a:lnTo>
                    <a:pt x="1574" y="1673"/>
                  </a:lnTo>
                  <a:lnTo>
                    <a:pt x="1497" y="1700"/>
                  </a:lnTo>
                  <a:lnTo>
                    <a:pt x="1427" y="1718"/>
                  </a:lnTo>
                  <a:lnTo>
                    <a:pt x="1344" y="1738"/>
                  </a:lnTo>
                  <a:lnTo>
                    <a:pt x="1255" y="1753"/>
                  </a:lnTo>
                  <a:lnTo>
                    <a:pt x="1159" y="1763"/>
                  </a:lnTo>
                  <a:lnTo>
                    <a:pt x="1063" y="1774"/>
                  </a:lnTo>
                  <a:lnTo>
                    <a:pt x="989" y="1775"/>
                  </a:lnTo>
                  <a:lnTo>
                    <a:pt x="913" y="1776"/>
                  </a:lnTo>
                  <a:lnTo>
                    <a:pt x="810" y="1776"/>
                  </a:lnTo>
                  <a:lnTo>
                    <a:pt x="725" y="1769"/>
                  </a:lnTo>
                  <a:lnTo>
                    <a:pt x="627" y="1760"/>
                  </a:lnTo>
                  <a:lnTo>
                    <a:pt x="547" y="1747"/>
                  </a:lnTo>
                  <a:lnTo>
                    <a:pt x="456" y="1732"/>
                  </a:lnTo>
                  <a:lnTo>
                    <a:pt x="385" y="1715"/>
                  </a:lnTo>
                  <a:lnTo>
                    <a:pt x="312" y="1693"/>
                  </a:lnTo>
                  <a:lnTo>
                    <a:pt x="239" y="1669"/>
                  </a:lnTo>
                  <a:lnTo>
                    <a:pt x="175" y="1637"/>
                  </a:lnTo>
                  <a:lnTo>
                    <a:pt x="107" y="1600"/>
                  </a:lnTo>
                  <a:lnTo>
                    <a:pt x="61" y="1561"/>
                  </a:lnTo>
                  <a:lnTo>
                    <a:pt x="26" y="1520"/>
                  </a:lnTo>
                  <a:lnTo>
                    <a:pt x="8" y="1484"/>
                  </a:lnTo>
                  <a:lnTo>
                    <a:pt x="1" y="1443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38100" cmpd="sng">
              <a:solidFill>
                <a:schemeClr val="tx1"/>
              </a:solidFill>
              <a:round/>
            </a:ln>
          </p:spPr>
          <p:txBody>
            <a:bodyPr rot="10800000"/>
            <a:lstStyle/>
            <a:p>
              <a:endParaRPr lang="zh-CN" altLang="en-US"/>
            </a:p>
          </p:txBody>
        </p:sp>
        <p:sp>
          <p:nvSpPr>
            <p:cNvPr id="5125" name="Oval 49"/>
            <p:cNvSpPr>
              <a:spLocks noChangeArrowheads="1"/>
            </p:cNvSpPr>
            <p:nvPr/>
          </p:nvSpPr>
          <p:spPr bwMode="auto">
            <a:xfrm flipV="1">
              <a:off x="0" y="0"/>
              <a:ext cx="1824" cy="672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 w="38100" cmpd="sng">
              <a:solidFill>
                <a:schemeClr val="tx1"/>
              </a:solidFill>
              <a:round/>
            </a:ln>
          </p:spPr>
          <p:txBody>
            <a:bodyPr rot="10800000" wrap="none" lIns="90170" tIns="46990" rIns="90170" bIns="46990" anchor="ctr"/>
            <a:lstStyle/>
            <a:p>
              <a:pPr eaLnBrk="1" hangingPunct="1"/>
              <a:endParaRPr lang="en-US"/>
            </a:p>
          </p:txBody>
        </p:sp>
      </p:grpSp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539750" y="539750"/>
            <a:ext cx="32400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 anchor="ctr"/>
          <a:lstStyle/>
          <a:p>
            <a:pPr eaLnBrk="1" hangingPunct="1">
              <a:spcBef>
                <a:spcPct val="0"/>
              </a:spcBef>
            </a:pPr>
            <a:r>
              <a:rPr lang="zh-CN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二、合作探索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5127" name="Rectangle 13"/>
          <p:cNvSpPr>
            <a:spLocks noChangeArrowheads="1"/>
          </p:cNvSpPr>
          <p:nvPr/>
        </p:nvSpPr>
        <p:spPr bwMode="auto">
          <a:xfrm>
            <a:off x="827088" y="1989138"/>
            <a:ext cx="713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sz="2400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求圆锥形包装盒的体积就是求圆锥的体积。 </a:t>
            </a:r>
            <a:endParaRPr lang="zh-CN" sz="2400" dirty="0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812800" y="3111500"/>
            <a:ext cx="7850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sz="2400" dirty="0">
                <a:solidFill>
                  <a:schemeClr val="tx1"/>
                </a:solidFill>
                <a:ea typeface="楷体_GB2312" pitchFamily="1" charset="-122"/>
              </a:rPr>
              <a:t>猜一猜：圆锥的体积可能与哪种立体图形的体积有关系？  </a:t>
            </a:r>
          </a:p>
        </p:txBody>
      </p:sp>
      <p:sp>
        <p:nvSpPr>
          <p:cNvPr id="5129" name="AutoShape 4"/>
          <p:cNvSpPr>
            <a:spLocks noChangeArrowheads="1"/>
          </p:cNvSpPr>
          <p:nvPr/>
        </p:nvSpPr>
        <p:spPr bwMode="auto">
          <a:xfrm>
            <a:off x="3563938" y="4652963"/>
            <a:ext cx="762000" cy="215900"/>
          </a:xfrm>
          <a:prstGeom prst="rightArrow">
            <a:avLst>
              <a:gd name="adj1" fmla="val 50000"/>
              <a:gd name="adj2" fmla="val 88235"/>
            </a:avLst>
          </a:prstGeom>
          <a:solidFill>
            <a:srgbClr val="FF0000"/>
          </a:solidFill>
          <a:ln w="9525" cmpd="sng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eaLnBrk="1" hangingPunct="1"/>
            <a:endParaRPr lang="zh-CN" altLang="zh-CN"/>
          </a:p>
        </p:txBody>
      </p:sp>
      <p:grpSp>
        <p:nvGrpSpPr>
          <p:cNvPr id="5130" name="Group 10"/>
          <p:cNvGrpSpPr/>
          <p:nvPr/>
        </p:nvGrpSpPr>
        <p:grpSpPr bwMode="auto">
          <a:xfrm>
            <a:off x="4932363" y="4076700"/>
            <a:ext cx="1584325" cy="2184400"/>
            <a:chOff x="0" y="0"/>
            <a:chExt cx="1828" cy="2136"/>
          </a:xfrm>
        </p:grpSpPr>
        <p:sp>
          <p:nvSpPr>
            <p:cNvPr id="5131" name="Oval 2"/>
            <p:cNvSpPr>
              <a:spLocks noChangeArrowheads="1"/>
            </p:cNvSpPr>
            <p:nvPr/>
          </p:nvSpPr>
          <p:spPr bwMode="auto">
            <a:xfrm>
              <a:off x="0" y="1440"/>
              <a:ext cx="1824" cy="672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 w="28575" cmpd="sng">
              <a:solidFill>
                <a:schemeClr val="tx1"/>
              </a:solidFill>
              <a:round/>
            </a:ln>
          </p:spPr>
          <p:txBody>
            <a:bodyPr wrap="none" lIns="90170" tIns="46990" rIns="90170" bIns="46990" anchor="ctr"/>
            <a:lstStyle/>
            <a:p>
              <a:pPr eaLnBrk="1" hangingPunct="1"/>
              <a:endParaRPr lang="en-US"/>
            </a:p>
          </p:txBody>
        </p:sp>
        <p:sp>
          <p:nvSpPr>
            <p:cNvPr id="5132" name="Oval 4"/>
            <p:cNvSpPr>
              <a:spLocks noChangeArrowheads="1"/>
            </p:cNvSpPr>
            <p:nvPr/>
          </p:nvSpPr>
          <p:spPr bwMode="auto">
            <a:xfrm>
              <a:off x="0" y="0"/>
              <a:ext cx="1824" cy="672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 w="28575" cmpd="sng">
              <a:solidFill>
                <a:schemeClr val="tx1"/>
              </a:solidFill>
              <a:round/>
            </a:ln>
          </p:spPr>
          <p:txBody>
            <a:bodyPr wrap="none" lIns="90170" tIns="46990" rIns="90170" bIns="46990" anchor="ctr"/>
            <a:lstStyle/>
            <a:p>
              <a:pPr eaLnBrk="1" hangingPunct="1"/>
              <a:endParaRPr lang="en-US"/>
            </a:p>
          </p:txBody>
        </p:sp>
        <p:sp>
          <p:nvSpPr>
            <p:cNvPr id="5133" name="Freeform 5"/>
            <p:cNvSpPr/>
            <p:nvPr/>
          </p:nvSpPr>
          <p:spPr bwMode="auto">
            <a:xfrm flipV="1">
              <a:off x="0" y="0"/>
              <a:ext cx="1828" cy="1776"/>
            </a:xfrm>
            <a:custGeom>
              <a:avLst/>
              <a:gdLst>
                <a:gd name="T0" fmla="*/ 2 w 1828"/>
                <a:gd name="T1" fmla="*/ 1440 h 1776"/>
                <a:gd name="T2" fmla="*/ 27 w 1828"/>
                <a:gd name="T3" fmla="*/ 1519 h 1776"/>
                <a:gd name="T4" fmla="*/ 110 w 1828"/>
                <a:gd name="T5" fmla="*/ 1600 h 1776"/>
                <a:gd name="T6" fmla="*/ 223 w 1828"/>
                <a:gd name="T7" fmla="*/ 1660 h 1776"/>
                <a:gd name="T8" fmla="*/ 346 w 1828"/>
                <a:gd name="T9" fmla="*/ 1705 h 1776"/>
                <a:gd name="T10" fmla="*/ 489 w 1828"/>
                <a:gd name="T11" fmla="*/ 1736 h 1776"/>
                <a:gd name="T12" fmla="*/ 644 w 1828"/>
                <a:gd name="T13" fmla="*/ 1760 h 1776"/>
                <a:gd name="T14" fmla="*/ 805 w 1828"/>
                <a:gd name="T15" fmla="*/ 1775 h 1776"/>
                <a:gd name="T16" fmla="*/ 1053 w 1828"/>
                <a:gd name="T17" fmla="*/ 1771 h 1776"/>
                <a:gd name="T18" fmla="*/ 1207 w 1828"/>
                <a:gd name="T19" fmla="*/ 1759 h 1776"/>
                <a:gd name="T20" fmla="*/ 1351 w 1828"/>
                <a:gd name="T21" fmla="*/ 1736 h 1776"/>
                <a:gd name="T22" fmla="*/ 1489 w 1828"/>
                <a:gd name="T23" fmla="*/ 1702 h 1776"/>
                <a:gd name="T24" fmla="*/ 1621 w 1828"/>
                <a:gd name="T25" fmla="*/ 1655 h 1776"/>
                <a:gd name="T26" fmla="*/ 1726 w 1828"/>
                <a:gd name="T27" fmla="*/ 1595 h 1776"/>
                <a:gd name="T28" fmla="*/ 1810 w 1828"/>
                <a:gd name="T29" fmla="*/ 1500 h 1776"/>
                <a:gd name="T30" fmla="*/ 1828 w 1828"/>
                <a:gd name="T31" fmla="*/ 1440 h 1776"/>
                <a:gd name="T32" fmla="*/ 1821 w 1828"/>
                <a:gd name="T33" fmla="*/ 30 h 1776"/>
                <a:gd name="T34" fmla="*/ 1792 w 1828"/>
                <a:gd name="T35" fmla="*/ 92 h 1776"/>
                <a:gd name="T36" fmla="*/ 1724 w 1828"/>
                <a:gd name="T37" fmla="*/ 157 h 1776"/>
                <a:gd name="T38" fmla="*/ 1633 w 1828"/>
                <a:gd name="T39" fmla="*/ 209 h 1776"/>
                <a:gd name="T40" fmla="*/ 1519 w 1828"/>
                <a:gd name="T41" fmla="*/ 253 h 1776"/>
                <a:gd name="T42" fmla="*/ 1423 w 1828"/>
                <a:gd name="T43" fmla="*/ 281 h 1776"/>
                <a:gd name="T44" fmla="*/ 1305 w 1828"/>
                <a:gd name="T45" fmla="*/ 305 h 1776"/>
                <a:gd name="T46" fmla="*/ 1192 w 1828"/>
                <a:gd name="T47" fmla="*/ 320 h 1776"/>
                <a:gd name="T48" fmla="*/ 1068 w 1828"/>
                <a:gd name="T49" fmla="*/ 331 h 1776"/>
                <a:gd name="T50" fmla="*/ 914 w 1828"/>
                <a:gd name="T51" fmla="*/ 336 h 1776"/>
                <a:gd name="T52" fmla="*/ 724 w 1828"/>
                <a:gd name="T53" fmla="*/ 329 h 1776"/>
                <a:gd name="T54" fmla="*/ 538 w 1828"/>
                <a:gd name="T55" fmla="*/ 306 h 1776"/>
                <a:gd name="T56" fmla="*/ 415 w 1828"/>
                <a:gd name="T57" fmla="*/ 281 h 1776"/>
                <a:gd name="T58" fmla="*/ 291 w 1828"/>
                <a:gd name="T59" fmla="*/ 246 h 1776"/>
                <a:gd name="T60" fmla="*/ 177 w 1828"/>
                <a:gd name="T61" fmla="*/ 199 h 1776"/>
                <a:gd name="T62" fmla="*/ 79 w 1828"/>
                <a:gd name="T63" fmla="*/ 137 h 1776"/>
                <a:gd name="T64" fmla="*/ 14 w 1828"/>
                <a:gd name="T65" fmla="*/ 58 h 1776"/>
                <a:gd name="T66" fmla="*/ 2 w 1828"/>
                <a:gd name="T67" fmla="*/ 0 h 1776"/>
                <a:gd name="T68" fmla="*/ 0 w 1828"/>
                <a:gd name="T69" fmla="*/ 0 h 1776"/>
                <a:gd name="T70" fmla="*/ 1828 w 1828"/>
                <a:gd name="T71" fmla="*/ 1776 h 1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T68" t="T69" r="T70" b="T71"/>
              <a:pathLst>
                <a:path w="1828" h="1776">
                  <a:moveTo>
                    <a:pt x="2" y="0"/>
                  </a:moveTo>
                  <a:lnTo>
                    <a:pt x="2" y="1440"/>
                  </a:lnTo>
                  <a:lnTo>
                    <a:pt x="9" y="1482"/>
                  </a:lnTo>
                  <a:lnTo>
                    <a:pt x="27" y="1519"/>
                  </a:lnTo>
                  <a:lnTo>
                    <a:pt x="61" y="1562"/>
                  </a:lnTo>
                  <a:lnTo>
                    <a:pt x="110" y="1600"/>
                  </a:lnTo>
                  <a:lnTo>
                    <a:pt x="166" y="1634"/>
                  </a:lnTo>
                  <a:lnTo>
                    <a:pt x="223" y="1660"/>
                  </a:lnTo>
                  <a:lnTo>
                    <a:pt x="285" y="1684"/>
                  </a:lnTo>
                  <a:lnTo>
                    <a:pt x="346" y="1705"/>
                  </a:lnTo>
                  <a:lnTo>
                    <a:pt x="420" y="1722"/>
                  </a:lnTo>
                  <a:lnTo>
                    <a:pt x="489" y="1736"/>
                  </a:lnTo>
                  <a:lnTo>
                    <a:pt x="567" y="1751"/>
                  </a:lnTo>
                  <a:lnTo>
                    <a:pt x="644" y="1760"/>
                  </a:lnTo>
                  <a:lnTo>
                    <a:pt x="717" y="1766"/>
                  </a:lnTo>
                  <a:lnTo>
                    <a:pt x="805" y="1775"/>
                  </a:lnTo>
                  <a:lnTo>
                    <a:pt x="962" y="1776"/>
                  </a:lnTo>
                  <a:lnTo>
                    <a:pt x="1053" y="1771"/>
                  </a:lnTo>
                  <a:lnTo>
                    <a:pt x="1134" y="1766"/>
                  </a:lnTo>
                  <a:lnTo>
                    <a:pt x="1207" y="1759"/>
                  </a:lnTo>
                  <a:lnTo>
                    <a:pt x="1274" y="1750"/>
                  </a:lnTo>
                  <a:lnTo>
                    <a:pt x="1351" y="1736"/>
                  </a:lnTo>
                  <a:lnTo>
                    <a:pt x="1414" y="1722"/>
                  </a:lnTo>
                  <a:lnTo>
                    <a:pt x="1489" y="1702"/>
                  </a:lnTo>
                  <a:lnTo>
                    <a:pt x="1550" y="1681"/>
                  </a:lnTo>
                  <a:lnTo>
                    <a:pt x="1621" y="1655"/>
                  </a:lnTo>
                  <a:lnTo>
                    <a:pt x="1672" y="1628"/>
                  </a:lnTo>
                  <a:lnTo>
                    <a:pt x="1726" y="1595"/>
                  </a:lnTo>
                  <a:lnTo>
                    <a:pt x="1773" y="1556"/>
                  </a:lnTo>
                  <a:lnTo>
                    <a:pt x="1810" y="1500"/>
                  </a:lnTo>
                  <a:lnTo>
                    <a:pt x="1827" y="1456"/>
                  </a:lnTo>
                  <a:lnTo>
                    <a:pt x="1828" y="1440"/>
                  </a:lnTo>
                  <a:lnTo>
                    <a:pt x="1826" y="0"/>
                  </a:lnTo>
                  <a:lnTo>
                    <a:pt x="1821" y="30"/>
                  </a:lnTo>
                  <a:lnTo>
                    <a:pt x="1812" y="61"/>
                  </a:lnTo>
                  <a:lnTo>
                    <a:pt x="1792" y="92"/>
                  </a:lnTo>
                  <a:cubicBezTo>
                    <a:pt x="1783" y="104"/>
                    <a:pt x="1767" y="123"/>
                    <a:pt x="1756" y="134"/>
                  </a:cubicBezTo>
                  <a:lnTo>
                    <a:pt x="1724" y="157"/>
                  </a:lnTo>
                  <a:lnTo>
                    <a:pt x="1683" y="182"/>
                  </a:lnTo>
                  <a:lnTo>
                    <a:pt x="1633" y="209"/>
                  </a:lnTo>
                  <a:lnTo>
                    <a:pt x="1573" y="233"/>
                  </a:lnTo>
                  <a:lnTo>
                    <a:pt x="1519" y="253"/>
                  </a:lnTo>
                  <a:lnTo>
                    <a:pt x="1468" y="269"/>
                  </a:lnTo>
                  <a:lnTo>
                    <a:pt x="1423" y="281"/>
                  </a:lnTo>
                  <a:lnTo>
                    <a:pt x="1365" y="294"/>
                  </a:lnTo>
                  <a:lnTo>
                    <a:pt x="1305" y="305"/>
                  </a:lnTo>
                  <a:lnTo>
                    <a:pt x="1246" y="313"/>
                  </a:lnTo>
                  <a:lnTo>
                    <a:pt x="1192" y="320"/>
                  </a:lnTo>
                  <a:lnTo>
                    <a:pt x="1130" y="326"/>
                  </a:lnTo>
                  <a:lnTo>
                    <a:pt x="1068" y="331"/>
                  </a:lnTo>
                  <a:lnTo>
                    <a:pt x="1002" y="334"/>
                  </a:lnTo>
                  <a:lnTo>
                    <a:pt x="914" y="336"/>
                  </a:lnTo>
                  <a:lnTo>
                    <a:pt x="805" y="334"/>
                  </a:lnTo>
                  <a:lnTo>
                    <a:pt x="724" y="329"/>
                  </a:lnTo>
                  <a:lnTo>
                    <a:pt x="628" y="319"/>
                  </a:lnTo>
                  <a:lnTo>
                    <a:pt x="538" y="306"/>
                  </a:lnTo>
                  <a:lnTo>
                    <a:pt x="480" y="295"/>
                  </a:lnTo>
                  <a:lnTo>
                    <a:pt x="415" y="281"/>
                  </a:lnTo>
                  <a:lnTo>
                    <a:pt x="354" y="266"/>
                  </a:lnTo>
                  <a:lnTo>
                    <a:pt x="291" y="246"/>
                  </a:lnTo>
                  <a:lnTo>
                    <a:pt x="234" y="224"/>
                  </a:lnTo>
                  <a:lnTo>
                    <a:pt x="177" y="199"/>
                  </a:lnTo>
                  <a:cubicBezTo>
                    <a:pt x="158" y="189"/>
                    <a:pt x="138" y="177"/>
                    <a:pt x="122" y="167"/>
                  </a:cubicBezTo>
                  <a:lnTo>
                    <a:pt x="79" y="137"/>
                  </a:lnTo>
                  <a:cubicBezTo>
                    <a:pt x="66" y="126"/>
                    <a:pt x="54" y="114"/>
                    <a:pt x="43" y="101"/>
                  </a:cubicBezTo>
                  <a:lnTo>
                    <a:pt x="14" y="58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28575" cmpd="sng">
              <a:solidFill>
                <a:schemeClr val="tx1"/>
              </a:solidFill>
              <a:round/>
            </a:ln>
          </p:spPr>
          <p:txBody>
            <a:bodyPr rot="10800000"/>
            <a:lstStyle/>
            <a:p>
              <a:endParaRPr lang="zh-CN" altLang="en-US"/>
            </a:p>
          </p:txBody>
        </p:sp>
        <p:sp>
          <p:nvSpPr>
            <p:cNvPr id="5134" name="Freeform 10"/>
            <p:cNvSpPr/>
            <p:nvPr/>
          </p:nvSpPr>
          <p:spPr bwMode="auto">
            <a:xfrm>
              <a:off x="0" y="360"/>
              <a:ext cx="1828" cy="1776"/>
            </a:xfrm>
            <a:custGeom>
              <a:avLst/>
              <a:gdLst>
                <a:gd name="T0" fmla="*/ 2 w 1828"/>
                <a:gd name="T1" fmla="*/ 1440 h 1776"/>
                <a:gd name="T2" fmla="*/ 27 w 1828"/>
                <a:gd name="T3" fmla="*/ 1519 h 1776"/>
                <a:gd name="T4" fmla="*/ 110 w 1828"/>
                <a:gd name="T5" fmla="*/ 1600 h 1776"/>
                <a:gd name="T6" fmla="*/ 223 w 1828"/>
                <a:gd name="T7" fmla="*/ 1660 h 1776"/>
                <a:gd name="T8" fmla="*/ 346 w 1828"/>
                <a:gd name="T9" fmla="*/ 1705 h 1776"/>
                <a:gd name="T10" fmla="*/ 489 w 1828"/>
                <a:gd name="T11" fmla="*/ 1736 h 1776"/>
                <a:gd name="T12" fmla="*/ 644 w 1828"/>
                <a:gd name="T13" fmla="*/ 1760 h 1776"/>
                <a:gd name="T14" fmla="*/ 805 w 1828"/>
                <a:gd name="T15" fmla="*/ 1775 h 1776"/>
                <a:gd name="T16" fmla="*/ 1053 w 1828"/>
                <a:gd name="T17" fmla="*/ 1771 h 1776"/>
                <a:gd name="T18" fmla="*/ 1207 w 1828"/>
                <a:gd name="T19" fmla="*/ 1759 h 1776"/>
                <a:gd name="T20" fmla="*/ 1351 w 1828"/>
                <a:gd name="T21" fmla="*/ 1736 h 1776"/>
                <a:gd name="T22" fmla="*/ 1489 w 1828"/>
                <a:gd name="T23" fmla="*/ 1702 h 1776"/>
                <a:gd name="T24" fmla="*/ 1621 w 1828"/>
                <a:gd name="T25" fmla="*/ 1655 h 1776"/>
                <a:gd name="T26" fmla="*/ 1726 w 1828"/>
                <a:gd name="T27" fmla="*/ 1595 h 1776"/>
                <a:gd name="T28" fmla="*/ 1810 w 1828"/>
                <a:gd name="T29" fmla="*/ 1500 h 1776"/>
                <a:gd name="T30" fmla="*/ 1828 w 1828"/>
                <a:gd name="T31" fmla="*/ 1440 h 1776"/>
                <a:gd name="T32" fmla="*/ 1821 w 1828"/>
                <a:gd name="T33" fmla="*/ 30 h 1776"/>
                <a:gd name="T34" fmla="*/ 1792 w 1828"/>
                <a:gd name="T35" fmla="*/ 92 h 1776"/>
                <a:gd name="T36" fmla="*/ 1724 w 1828"/>
                <a:gd name="T37" fmla="*/ 157 h 1776"/>
                <a:gd name="T38" fmla="*/ 1633 w 1828"/>
                <a:gd name="T39" fmla="*/ 209 h 1776"/>
                <a:gd name="T40" fmla="*/ 1519 w 1828"/>
                <a:gd name="T41" fmla="*/ 253 h 1776"/>
                <a:gd name="T42" fmla="*/ 1423 w 1828"/>
                <a:gd name="T43" fmla="*/ 281 h 1776"/>
                <a:gd name="T44" fmla="*/ 1305 w 1828"/>
                <a:gd name="T45" fmla="*/ 305 h 1776"/>
                <a:gd name="T46" fmla="*/ 1192 w 1828"/>
                <a:gd name="T47" fmla="*/ 320 h 1776"/>
                <a:gd name="T48" fmla="*/ 1068 w 1828"/>
                <a:gd name="T49" fmla="*/ 331 h 1776"/>
                <a:gd name="T50" fmla="*/ 914 w 1828"/>
                <a:gd name="T51" fmla="*/ 336 h 1776"/>
                <a:gd name="T52" fmla="*/ 724 w 1828"/>
                <a:gd name="T53" fmla="*/ 329 h 1776"/>
                <a:gd name="T54" fmla="*/ 538 w 1828"/>
                <a:gd name="T55" fmla="*/ 306 h 1776"/>
                <a:gd name="T56" fmla="*/ 415 w 1828"/>
                <a:gd name="T57" fmla="*/ 281 h 1776"/>
                <a:gd name="T58" fmla="*/ 291 w 1828"/>
                <a:gd name="T59" fmla="*/ 246 h 1776"/>
                <a:gd name="T60" fmla="*/ 177 w 1828"/>
                <a:gd name="T61" fmla="*/ 199 h 1776"/>
                <a:gd name="T62" fmla="*/ 79 w 1828"/>
                <a:gd name="T63" fmla="*/ 137 h 1776"/>
                <a:gd name="T64" fmla="*/ 14 w 1828"/>
                <a:gd name="T65" fmla="*/ 58 h 1776"/>
                <a:gd name="T66" fmla="*/ 2 w 1828"/>
                <a:gd name="T67" fmla="*/ 0 h 1776"/>
                <a:gd name="T68" fmla="*/ 0 w 1828"/>
                <a:gd name="T69" fmla="*/ 0 h 1776"/>
                <a:gd name="T70" fmla="*/ 1828 w 1828"/>
                <a:gd name="T71" fmla="*/ 1776 h 1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T68" t="T69" r="T70" b="T71"/>
              <a:pathLst>
                <a:path w="1828" h="1776">
                  <a:moveTo>
                    <a:pt x="2" y="0"/>
                  </a:moveTo>
                  <a:lnTo>
                    <a:pt x="2" y="1440"/>
                  </a:lnTo>
                  <a:lnTo>
                    <a:pt x="9" y="1482"/>
                  </a:lnTo>
                  <a:lnTo>
                    <a:pt x="27" y="1519"/>
                  </a:lnTo>
                  <a:lnTo>
                    <a:pt x="61" y="1562"/>
                  </a:lnTo>
                  <a:lnTo>
                    <a:pt x="110" y="1600"/>
                  </a:lnTo>
                  <a:lnTo>
                    <a:pt x="166" y="1634"/>
                  </a:lnTo>
                  <a:lnTo>
                    <a:pt x="223" y="1660"/>
                  </a:lnTo>
                  <a:lnTo>
                    <a:pt x="285" y="1684"/>
                  </a:lnTo>
                  <a:lnTo>
                    <a:pt x="346" y="1705"/>
                  </a:lnTo>
                  <a:lnTo>
                    <a:pt x="420" y="1722"/>
                  </a:lnTo>
                  <a:lnTo>
                    <a:pt x="489" y="1736"/>
                  </a:lnTo>
                  <a:lnTo>
                    <a:pt x="567" y="1751"/>
                  </a:lnTo>
                  <a:lnTo>
                    <a:pt x="644" y="1760"/>
                  </a:lnTo>
                  <a:lnTo>
                    <a:pt x="717" y="1766"/>
                  </a:lnTo>
                  <a:lnTo>
                    <a:pt x="805" y="1775"/>
                  </a:lnTo>
                  <a:lnTo>
                    <a:pt x="962" y="1776"/>
                  </a:lnTo>
                  <a:lnTo>
                    <a:pt x="1053" y="1771"/>
                  </a:lnTo>
                  <a:lnTo>
                    <a:pt x="1134" y="1766"/>
                  </a:lnTo>
                  <a:lnTo>
                    <a:pt x="1207" y="1759"/>
                  </a:lnTo>
                  <a:lnTo>
                    <a:pt x="1274" y="1750"/>
                  </a:lnTo>
                  <a:lnTo>
                    <a:pt x="1351" y="1736"/>
                  </a:lnTo>
                  <a:lnTo>
                    <a:pt x="1414" y="1722"/>
                  </a:lnTo>
                  <a:lnTo>
                    <a:pt x="1489" y="1702"/>
                  </a:lnTo>
                  <a:lnTo>
                    <a:pt x="1550" y="1681"/>
                  </a:lnTo>
                  <a:lnTo>
                    <a:pt x="1621" y="1655"/>
                  </a:lnTo>
                  <a:lnTo>
                    <a:pt x="1672" y="1628"/>
                  </a:lnTo>
                  <a:lnTo>
                    <a:pt x="1726" y="1595"/>
                  </a:lnTo>
                  <a:lnTo>
                    <a:pt x="1773" y="1556"/>
                  </a:lnTo>
                  <a:lnTo>
                    <a:pt x="1810" y="1500"/>
                  </a:lnTo>
                  <a:lnTo>
                    <a:pt x="1827" y="1456"/>
                  </a:lnTo>
                  <a:lnTo>
                    <a:pt x="1828" y="1440"/>
                  </a:lnTo>
                  <a:lnTo>
                    <a:pt x="1826" y="0"/>
                  </a:lnTo>
                  <a:lnTo>
                    <a:pt x="1821" y="30"/>
                  </a:lnTo>
                  <a:lnTo>
                    <a:pt x="1812" y="61"/>
                  </a:lnTo>
                  <a:lnTo>
                    <a:pt x="1792" y="92"/>
                  </a:lnTo>
                  <a:cubicBezTo>
                    <a:pt x="1783" y="104"/>
                    <a:pt x="1767" y="123"/>
                    <a:pt x="1756" y="134"/>
                  </a:cubicBezTo>
                  <a:lnTo>
                    <a:pt x="1724" y="157"/>
                  </a:lnTo>
                  <a:lnTo>
                    <a:pt x="1683" y="182"/>
                  </a:lnTo>
                  <a:lnTo>
                    <a:pt x="1633" y="209"/>
                  </a:lnTo>
                  <a:lnTo>
                    <a:pt x="1573" y="233"/>
                  </a:lnTo>
                  <a:lnTo>
                    <a:pt x="1519" y="253"/>
                  </a:lnTo>
                  <a:lnTo>
                    <a:pt x="1468" y="269"/>
                  </a:lnTo>
                  <a:lnTo>
                    <a:pt x="1423" y="281"/>
                  </a:lnTo>
                  <a:lnTo>
                    <a:pt x="1365" y="294"/>
                  </a:lnTo>
                  <a:lnTo>
                    <a:pt x="1305" y="305"/>
                  </a:lnTo>
                  <a:lnTo>
                    <a:pt x="1246" y="313"/>
                  </a:lnTo>
                  <a:lnTo>
                    <a:pt x="1192" y="320"/>
                  </a:lnTo>
                  <a:lnTo>
                    <a:pt x="1130" y="326"/>
                  </a:lnTo>
                  <a:lnTo>
                    <a:pt x="1068" y="331"/>
                  </a:lnTo>
                  <a:lnTo>
                    <a:pt x="1002" y="334"/>
                  </a:lnTo>
                  <a:lnTo>
                    <a:pt x="914" y="336"/>
                  </a:lnTo>
                  <a:lnTo>
                    <a:pt x="805" y="334"/>
                  </a:lnTo>
                  <a:lnTo>
                    <a:pt x="724" y="329"/>
                  </a:lnTo>
                  <a:lnTo>
                    <a:pt x="628" y="319"/>
                  </a:lnTo>
                  <a:lnTo>
                    <a:pt x="538" y="306"/>
                  </a:lnTo>
                  <a:lnTo>
                    <a:pt x="480" y="295"/>
                  </a:lnTo>
                  <a:lnTo>
                    <a:pt x="415" y="281"/>
                  </a:lnTo>
                  <a:lnTo>
                    <a:pt x="354" y="266"/>
                  </a:lnTo>
                  <a:lnTo>
                    <a:pt x="291" y="246"/>
                  </a:lnTo>
                  <a:lnTo>
                    <a:pt x="234" y="224"/>
                  </a:lnTo>
                  <a:lnTo>
                    <a:pt x="177" y="199"/>
                  </a:lnTo>
                  <a:cubicBezTo>
                    <a:pt x="158" y="189"/>
                    <a:pt x="138" y="177"/>
                    <a:pt x="122" y="167"/>
                  </a:cubicBezTo>
                  <a:lnTo>
                    <a:pt x="79" y="137"/>
                  </a:lnTo>
                  <a:cubicBezTo>
                    <a:pt x="66" y="126"/>
                    <a:pt x="54" y="114"/>
                    <a:pt x="43" y="101"/>
                  </a:cubicBezTo>
                  <a:lnTo>
                    <a:pt x="14" y="58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28575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5135" name="Picture 15"/>
          <p:cNvPicPr preferRelativeResize="0"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8313" y="1370013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6" name="Rectangle 13"/>
          <p:cNvSpPr>
            <a:spLocks noChangeArrowheads="1"/>
          </p:cNvSpPr>
          <p:nvPr/>
        </p:nvSpPr>
        <p:spPr bwMode="auto">
          <a:xfrm>
            <a:off x="827088" y="1341438"/>
            <a:ext cx="713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sz="2400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圆锥形包装盒的体积是多少立方厘米？ </a:t>
            </a:r>
            <a:endParaRPr lang="zh-CN" sz="2400" dirty="0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5137" name="Text Box 8"/>
          <p:cNvSpPr txBox="1">
            <a:spLocks noChangeArrowheads="1"/>
          </p:cNvSpPr>
          <p:nvPr/>
        </p:nvSpPr>
        <p:spPr bwMode="auto">
          <a:xfrm>
            <a:off x="827088" y="2565400"/>
            <a:ext cx="7850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sz="2400" dirty="0">
                <a:solidFill>
                  <a:schemeClr val="tx1"/>
                </a:solidFill>
                <a:ea typeface="楷体_GB2312" pitchFamily="1" charset="-122"/>
              </a:rPr>
              <a:t>怎样求圆锥的体积呢？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utoUpdateAnimBg="0"/>
      <p:bldP spid="5128" grpId="0" bldLvl="0" autoUpdateAnimBg="0"/>
      <p:bldP spid="5129" grpId="0" bldLvl="0" animBg="1" autoUpdateAnimBg="0"/>
      <p:bldP spid="5137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9" descr="C:\Documents and Settings\pub\Desktop\新ppt\返回首页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3629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47" name="Group 3"/>
          <p:cNvGrpSpPr/>
          <p:nvPr/>
        </p:nvGrpSpPr>
        <p:grpSpPr bwMode="auto">
          <a:xfrm>
            <a:off x="1547813" y="2781300"/>
            <a:ext cx="1800225" cy="2087563"/>
            <a:chOff x="0" y="0"/>
            <a:chExt cx="1827" cy="1776"/>
          </a:xfrm>
        </p:grpSpPr>
        <p:sp>
          <p:nvSpPr>
            <p:cNvPr id="6148" name="Freeform 51"/>
            <p:cNvSpPr/>
            <p:nvPr/>
          </p:nvSpPr>
          <p:spPr bwMode="auto">
            <a:xfrm flipV="1">
              <a:off x="0" y="0"/>
              <a:ext cx="1827" cy="1776"/>
            </a:xfrm>
            <a:custGeom>
              <a:avLst/>
              <a:gdLst>
                <a:gd name="T0" fmla="*/ 1 w 1827"/>
                <a:gd name="T1" fmla="*/ 1442 h 1776"/>
                <a:gd name="T2" fmla="*/ 0 w 1827"/>
                <a:gd name="T3" fmla="*/ 1442 h 1776"/>
                <a:gd name="T4" fmla="*/ 11 w 1827"/>
                <a:gd name="T5" fmla="*/ 1382 h 1776"/>
                <a:gd name="T6" fmla="*/ 913 w 1827"/>
                <a:gd name="T7" fmla="*/ 0 h 1776"/>
                <a:gd name="T8" fmla="*/ 1799 w 1827"/>
                <a:gd name="T9" fmla="*/ 1366 h 1776"/>
                <a:gd name="T10" fmla="*/ 1827 w 1827"/>
                <a:gd name="T11" fmla="*/ 1438 h 1776"/>
                <a:gd name="T12" fmla="*/ 1817 w 1827"/>
                <a:gd name="T13" fmla="*/ 1493 h 1776"/>
                <a:gd name="T14" fmla="*/ 1789 w 1827"/>
                <a:gd name="T15" fmla="*/ 1535 h 1776"/>
                <a:gd name="T16" fmla="*/ 1766 w 1827"/>
                <a:gd name="T17" fmla="*/ 1561 h 1776"/>
                <a:gd name="T18" fmla="*/ 1731 w 1827"/>
                <a:gd name="T19" fmla="*/ 1592 h 1776"/>
                <a:gd name="T20" fmla="*/ 1655 w 1827"/>
                <a:gd name="T21" fmla="*/ 1637 h 1776"/>
                <a:gd name="T22" fmla="*/ 1574 w 1827"/>
                <a:gd name="T23" fmla="*/ 1673 h 1776"/>
                <a:gd name="T24" fmla="*/ 1497 w 1827"/>
                <a:gd name="T25" fmla="*/ 1700 h 1776"/>
                <a:gd name="T26" fmla="*/ 1427 w 1827"/>
                <a:gd name="T27" fmla="*/ 1718 h 1776"/>
                <a:gd name="T28" fmla="*/ 1344 w 1827"/>
                <a:gd name="T29" fmla="*/ 1738 h 1776"/>
                <a:gd name="T30" fmla="*/ 1255 w 1827"/>
                <a:gd name="T31" fmla="*/ 1753 h 1776"/>
                <a:gd name="T32" fmla="*/ 1159 w 1827"/>
                <a:gd name="T33" fmla="*/ 1763 h 1776"/>
                <a:gd name="T34" fmla="*/ 1063 w 1827"/>
                <a:gd name="T35" fmla="*/ 1774 h 1776"/>
                <a:gd name="T36" fmla="*/ 989 w 1827"/>
                <a:gd name="T37" fmla="*/ 1775 h 1776"/>
                <a:gd name="T38" fmla="*/ 913 w 1827"/>
                <a:gd name="T39" fmla="*/ 1776 h 1776"/>
                <a:gd name="T40" fmla="*/ 810 w 1827"/>
                <a:gd name="T41" fmla="*/ 1776 h 1776"/>
                <a:gd name="T42" fmla="*/ 725 w 1827"/>
                <a:gd name="T43" fmla="*/ 1769 h 1776"/>
                <a:gd name="T44" fmla="*/ 627 w 1827"/>
                <a:gd name="T45" fmla="*/ 1760 h 1776"/>
                <a:gd name="T46" fmla="*/ 547 w 1827"/>
                <a:gd name="T47" fmla="*/ 1747 h 1776"/>
                <a:gd name="T48" fmla="*/ 456 w 1827"/>
                <a:gd name="T49" fmla="*/ 1732 h 1776"/>
                <a:gd name="T50" fmla="*/ 385 w 1827"/>
                <a:gd name="T51" fmla="*/ 1715 h 1776"/>
                <a:gd name="T52" fmla="*/ 312 w 1827"/>
                <a:gd name="T53" fmla="*/ 1693 h 1776"/>
                <a:gd name="T54" fmla="*/ 239 w 1827"/>
                <a:gd name="T55" fmla="*/ 1669 h 1776"/>
                <a:gd name="T56" fmla="*/ 175 w 1827"/>
                <a:gd name="T57" fmla="*/ 1637 h 1776"/>
                <a:gd name="T58" fmla="*/ 107 w 1827"/>
                <a:gd name="T59" fmla="*/ 1600 h 1776"/>
                <a:gd name="T60" fmla="*/ 61 w 1827"/>
                <a:gd name="T61" fmla="*/ 1561 h 1776"/>
                <a:gd name="T62" fmla="*/ 26 w 1827"/>
                <a:gd name="T63" fmla="*/ 1520 h 1776"/>
                <a:gd name="T64" fmla="*/ 8 w 1827"/>
                <a:gd name="T65" fmla="*/ 1484 h 1776"/>
                <a:gd name="T66" fmla="*/ 1 w 1827"/>
                <a:gd name="T67" fmla="*/ 1443 h 1776"/>
                <a:gd name="T68" fmla="*/ 0 w 1827"/>
                <a:gd name="T69" fmla="*/ 0 h 1776"/>
                <a:gd name="T70" fmla="*/ 1827 w 1827"/>
                <a:gd name="T71" fmla="*/ 1776 h 1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T68" t="T69" r="T70" b="T71"/>
              <a:pathLst>
                <a:path w="1827" h="1776">
                  <a:moveTo>
                    <a:pt x="1" y="1442"/>
                  </a:moveTo>
                  <a:lnTo>
                    <a:pt x="0" y="1442"/>
                  </a:lnTo>
                  <a:lnTo>
                    <a:pt x="11" y="1382"/>
                  </a:lnTo>
                  <a:lnTo>
                    <a:pt x="913" y="0"/>
                  </a:lnTo>
                  <a:lnTo>
                    <a:pt x="1799" y="1366"/>
                  </a:lnTo>
                  <a:lnTo>
                    <a:pt x="1827" y="1438"/>
                  </a:lnTo>
                  <a:lnTo>
                    <a:pt x="1817" y="1493"/>
                  </a:lnTo>
                  <a:lnTo>
                    <a:pt x="1789" y="1535"/>
                  </a:lnTo>
                  <a:lnTo>
                    <a:pt x="1766" y="1561"/>
                  </a:lnTo>
                  <a:lnTo>
                    <a:pt x="1731" y="1592"/>
                  </a:lnTo>
                  <a:lnTo>
                    <a:pt x="1655" y="1637"/>
                  </a:lnTo>
                  <a:lnTo>
                    <a:pt x="1574" y="1673"/>
                  </a:lnTo>
                  <a:lnTo>
                    <a:pt x="1497" y="1700"/>
                  </a:lnTo>
                  <a:lnTo>
                    <a:pt x="1427" y="1718"/>
                  </a:lnTo>
                  <a:lnTo>
                    <a:pt x="1344" y="1738"/>
                  </a:lnTo>
                  <a:lnTo>
                    <a:pt x="1255" y="1753"/>
                  </a:lnTo>
                  <a:lnTo>
                    <a:pt x="1159" y="1763"/>
                  </a:lnTo>
                  <a:lnTo>
                    <a:pt x="1063" y="1774"/>
                  </a:lnTo>
                  <a:lnTo>
                    <a:pt x="989" y="1775"/>
                  </a:lnTo>
                  <a:lnTo>
                    <a:pt x="913" y="1776"/>
                  </a:lnTo>
                  <a:lnTo>
                    <a:pt x="810" y="1776"/>
                  </a:lnTo>
                  <a:lnTo>
                    <a:pt x="725" y="1769"/>
                  </a:lnTo>
                  <a:lnTo>
                    <a:pt x="627" y="1760"/>
                  </a:lnTo>
                  <a:lnTo>
                    <a:pt x="547" y="1747"/>
                  </a:lnTo>
                  <a:lnTo>
                    <a:pt x="456" y="1732"/>
                  </a:lnTo>
                  <a:lnTo>
                    <a:pt x="385" y="1715"/>
                  </a:lnTo>
                  <a:lnTo>
                    <a:pt x="312" y="1693"/>
                  </a:lnTo>
                  <a:lnTo>
                    <a:pt x="239" y="1669"/>
                  </a:lnTo>
                  <a:lnTo>
                    <a:pt x="175" y="1637"/>
                  </a:lnTo>
                  <a:lnTo>
                    <a:pt x="107" y="1600"/>
                  </a:lnTo>
                  <a:lnTo>
                    <a:pt x="61" y="1561"/>
                  </a:lnTo>
                  <a:lnTo>
                    <a:pt x="26" y="1520"/>
                  </a:lnTo>
                  <a:lnTo>
                    <a:pt x="8" y="1484"/>
                  </a:lnTo>
                  <a:lnTo>
                    <a:pt x="1" y="1443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38100" cmpd="sng">
              <a:solidFill>
                <a:schemeClr val="tx1"/>
              </a:solidFill>
              <a:round/>
            </a:ln>
          </p:spPr>
          <p:txBody>
            <a:bodyPr rot="10800000"/>
            <a:lstStyle/>
            <a:p>
              <a:endParaRPr lang="zh-CN" altLang="en-US"/>
            </a:p>
          </p:txBody>
        </p:sp>
        <p:sp>
          <p:nvSpPr>
            <p:cNvPr id="6149" name="Oval 49"/>
            <p:cNvSpPr>
              <a:spLocks noChangeArrowheads="1"/>
            </p:cNvSpPr>
            <p:nvPr/>
          </p:nvSpPr>
          <p:spPr bwMode="auto">
            <a:xfrm flipV="1">
              <a:off x="0" y="0"/>
              <a:ext cx="1824" cy="672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 w="38100" cmpd="sng">
              <a:solidFill>
                <a:schemeClr val="tx1"/>
              </a:solidFill>
              <a:round/>
            </a:ln>
          </p:spPr>
          <p:txBody>
            <a:bodyPr rot="10800000" wrap="none" lIns="90170" tIns="46990" rIns="90170" bIns="46990" anchor="ctr"/>
            <a:lstStyle/>
            <a:p>
              <a:pPr eaLnBrk="1" hangingPunct="1"/>
              <a:endParaRPr lang="en-US"/>
            </a:p>
          </p:txBody>
        </p:sp>
      </p:grpSp>
      <p:grpSp>
        <p:nvGrpSpPr>
          <p:cNvPr id="6150" name="Group 6"/>
          <p:cNvGrpSpPr/>
          <p:nvPr/>
        </p:nvGrpSpPr>
        <p:grpSpPr bwMode="auto">
          <a:xfrm>
            <a:off x="4500563" y="2781300"/>
            <a:ext cx="1800225" cy="2520950"/>
            <a:chOff x="0" y="0"/>
            <a:chExt cx="1828" cy="2112"/>
          </a:xfrm>
        </p:grpSpPr>
        <p:sp>
          <p:nvSpPr>
            <p:cNvPr id="6151" name="Oval 2"/>
            <p:cNvSpPr>
              <a:spLocks noChangeArrowheads="1"/>
            </p:cNvSpPr>
            <p:nvPr/>
          </p:nvSpPr>
          <p:spPr bwMode="auto">
            <a:xfrm>
              <a:off x="0" y="1440"/>
              <a:ext cx="1824" cy="672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 w="28575" cmpd="sng">
              <a:solidFill>
                <a:schemeClr val="tx1"/>
              </a:solidFill>
              <a:round/>
            </a:ln>
          </p:spPr>
          <p:txBody>
            <a:bodyPr wrap="none" lIns="90170" tIns="46990" rIns="90170" bIns="46990" anchor="ctr"/>
            <a:lstStyle/>
            <a:p>
              <a:pPr eaLnBrk="1" hangingPunct="1"/>
              <a:endParaRPr lang="en-US"/>
            </a:p>
          </p:txBody>
        </p:sp>
        <p:sp>
          <p:nvSpPr>
            <p:cNvPr id="6152" name="Oval 4"/>
            <p:cNvSpPr>
              <a:spLocks noChangeArrowheads="1"/>
            </p:cNvSpPr>
            <p:nvPr/>
          </p:nvSpPr>
          <p:spPr bwMode="auto">
            <a:xfrm>
              <a:off x="0" y="0"/>
              <a:ext cx="1824" cy="672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 w="28575" cmpd="sng">
              <a:solidFill>
                <a:schemeClr val="tx1"/>
              </a:solidFill>
              <a:round/>
            </a:ln>
          </p:spPr>
          <p:txBody>
            <a:bodyPr wrap="none" lIns="90170" tIns="46990" rIns="90170" bIns="46990" anchor="ctr"/>
            <a:lstStyle/>
            <a:p>
              <a:pPr eaLnBrk="1" hangingPunct="1"/>
              <a:endParaRPr lang="en-US"/>
            </a:p>
          </p:txBody>
        </p:sp>
        <p:sp>
          <p:nvSpPr>
            <p:cNvPr id="6153" name="Freeform 5"/>
            <p:cNvSpPr/>
            <p:nvPr/>
          </p:nvSpPr>
          <p:spPr bwMode="auto">
            <a:xfrm flipV="1">
              <a:off x="0" y="0"/>
              <a:ext cx="1828" cy="1776"/>
            </a:xfrm>
            <a:custGeom>
              <a:avLst/>
              <a:gdLst>
                <a:gd name="T0" fmla="*/ 2 w 1828"/>
                <a:gd name="T1" fmla="*/ 1440 h 1776"/>
                <a:gd name="T2" fmla="*/ 27 w 1828"/>
                <a:gd name="T3" fmla="*/ 1519 h 1776"/>
                <a:gd name="T4" fmla="*/ 110 w 1828"/>
                <a:gd name="T5" fmla="*/ 1600 h 1776"/>
                <a:gd name="T6" fmla="*/ 223 w 1828"/>
                <a:gd name="T7" fmla="*/ 1660 h 1776"/>
                <a:gd name="T8" fmla="*/ 346 w 1828"/>
                <a:gd name="T9" fmla="*/ 1705 h 1776"/>
                <a:gd name="T10" fmla="*/ 489 w 1828"/>
                <a:gd name="T11" fmla="*/ 1736 h 1776"/>
                <a:gd name="T12" fmla="*/ 644 w 1828"/>
                <a:gd name="T13" fmla="*/ 1760 h 1776"/>
                <a:gd name="T14" fmla="*/ 805 w 1828"/>
                <a:gd name="T15" fmla="*/ 1775 h 1776"/>
                <a:gd name="T16" fmla="*/ 1053 w 1828"/>
                <a:gd name="T17" fmla="*/ 1771 h 1776"/>
                <a:gd name="T18" fmla="*/ 1207 w 1828"/>
                <a:gd name="T19" fmla="*/ 1759 h 1776"/>
                <a:gd name="T20" fmla="*/ 1351 w 1828"/>
                <a:gd name="T21" fmla="*/ 1736 h 1776"/>
                <a:gd name="T22" fmla="*/ 1489 w 1828"/>
                <a:gd name="T23" fmla="*/ 1702 h 1776"/>
                <a:gd name="T24" fmla="*/ 1621 w 1828"/>
                <a:gd name="T25" fmla="*/ 1655 h 1776"/>
                <a:gd name="T26" fmla="*/ 1726 w 1828"/>
                <a:gd name="T27" fmla="*/ 1595 h 1776"/>
                <a:gd name="T28" fmla="*/ 1810 w 1828"/>
                <a:gd name="T29" fmla="*/ 1500 h 1776"/>
                <a:gd name="T30" fmla="*/ 1828 w 1828"/>
                <a:gd name="T31" fmla="*/ 1440 h 1776"/>
                <a:gd name="T32" fmla="*/ 1821 w 1828"/>
                <a:gd name="T33" fmla="*/ 30 h 1776"/>
                <a:gd name="T34" fmla="*/ 1792 w 1828"/>
                <a:gd name="T35" fmla="*/ 92 h 1776"/>
                <a:gd name="T36" fmla="*/ 1724 w 1828"/>
                <a:gd name="T37" fmla="*/ 157 h 1776"/>
                <a:gd name="T38" fmla="*/ 1633 w 1828"/>
                <a:gd name="T39" fmla="*/ 209 h 1776"/>
                <a:gd name="T40" fmla="*/ 1519 w 1828"/>
                <a:gd name="T41" fmla="*/ 253 h 1776"/>
                <a:gd name="T42" fmla="*/ 1423 w 1828"/>
                <a:gd name="T43" fmla="*/ 281 h 1776"/>
                <a:gd name="T44" fmla="*/ 1305 w 1828"/>
                <a:gd name="T45" fmla="*/ 305 h 1776"/>
                <a:gd name="T46" fmla="*/ 1192 w 1828"/>
                <a:gd name="T47" fmla="*/ 320 h 1776"/>
                <a:gd name="T48" fmla="*/ 1068 w 1828"/>
                <a:gd name="T49" fmla="*/ 331 h 1776"/>
                <a:gd name="T50" fmla="*/ 914 w 1828"/>
                <a:gd name="T51" fmla="*/ 336 h 1776"/>
                <a:gd name="T52" fmla="*/ 724 w 1828"/>
                <a:gd name="T53" fmla="*/ 329 h 1776"/>
                <a:gd name="T54" fmla="*/ 538 w 1828"/>
                <a:gd name="T55" fmla="*/ 306 h 1776"/>
                <a:gd name="T56" fmla="*/ 415 w 1828"/>
                <a:gd name="T57" fmla="*/ 281 h 1776"/>
                <a:gd name="T58" fmla="*/ 291 w 1828"/>
                <a:gd name="T59" fmla="*/ 246 h 1776"/>
                <a:gd name="T60" fmla="*/ 177 w 1828"/>
                <a:gd name="T61" fmla="*/ 199 h 1776"/>
                <a:gd name="T62" fmla="*/ 79 w 1828"/>
                <a:gd name="T63" fmla="*/ 137 h 1776"/>
                <a:gd name="T64" fmla="*/ 14 w 1828"/>
                <a:gd name="T65" fmla="*/ 58 h 1776"/>
                <a:gd name="T66" fmla="*/ 2 w 1828"/>
                <a:gd name="T67" fmla="*/ 0 h 1776"/>
                <a:gd name="T68" fmla="*/ 0 w 1828"/>
                <a:gd name="T69" fmla="*/ 0 h 1776"/>
                <a:gd name="T70" fmla="*/ 1828 w 1828"/>
                <a:gd name="T71" fmla="*/ 1776 h 1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T68" t="T69" r="T70" b="T71"/>
              <a:pathLst>
                <a:path w="1828" h="1776">
                  <a:moveTo>
                    <a:pt x="2" y="0"/>
                  </a:moveTo>
                  <a:lnTo>
                    <a:pt x="2" y="1440"/>
                  </a:lnTo>
                  <a:lnTo>
                    <a:pt x="9" y="1482"/>
                  </a:lnTo>
                  <a:lnTo>
                    <a:pt x="27" y="1519"/>
                  </a:lnTo>
                  <a:lnTo>
                    <a:pt x="61" y="1562"/>
                  </a:lnTo>
                  <a:lnTo>
                    <a:pt x="110" y="1600"/>
                  </a:lnTo>
                  <a:lnTo>
                    <a:pt x="166" y="1634"/>
                  </a:lnTo>
                  <a:lnTo>
                    <a:pt x="223" y="1660"/>
                  </a:lnTo>
                  <a:lnTo>
                    <a:pt x="285" y="1684"/>
                  </a:lnTo>
                  <a:lnTo>
                    <a:pt x="346" y="1705"/>
                  </a:lnTo>
                  <a:lnTo>
                    <a:pt x="420" y="1722"/>
                  </a:lnTo>
                  <a:lnTo>
                    <a:pt x="489" y="1736"/>
                  </a:lnTo>
                  <a:lnTo>
                    <a:pt x="567" y="1751"/>
                  </a:lnTo>
                  <a:lnTo>
                    <a:pt x="644" y="1760"/>
                  </a:lnTo>
                  <a:lnTo>
                    <a:pt x="717" y="1766"/>
                  </a:lnTo>
                  <a:lnTo>
                    <a:pt x="805" y="1775"/>
                  </a:lnTo>
                  <a:lnTo>
                    <a:pt x="962" y="1776"/>
                  </a:lnTo>
                  <a:lnTo>
                    <a:pt x="1053" y="1771"/>
                  </a:lnTo>
                  <a:lnTo>
                    <a:pt x="1134" y="1766"/>
                  </a:lnTo>
                  <a:lnTo>
                    <a:pt x="1207" y="1759"/>
                  </a:lnTo>
                  <a:lnTo>
                    <a:pt x="1274" y="1750"/>
                  </a:lnTo>
                  <a:lnTo>
                    <a:pt x="1351" y="1736"/>
                  </a:lnTo>
                  <a:lnTo>
                    <a:pt x="1414" y="1722"/>
                  </a:lnTo>
                  <a:lnTo>
                    <a:pt x="1489" y="1702"/>
                  </a:lnTo>
                  <a:lnTo>
                    <a:pt x="1550" y="1681"/>
                  </a:lnTo>
                  <a:lnTo>
                    <a:pt x="1621" y="1655"/>
                  </a:lnTo>
                  <a:lnTo>
                    <a:pt x="1672" y="1628"/>
                  </a:lnTo>
                  <a:lnTo>
                    <a:pt x="1726" y="1595"/>
                  </a:lnTo>
                  <a:lnTo>
                    <a:pt x="1773" y="1556"/>
                  </a:lnTo>
                  <a:lnTo>
                    <a:pt x="1810" y="1500"/>
                  </a:lnTo>
                  <a:lnTo>
                    <a:pt x="1827" y="1456"/>
                  </a:lnTo>
                  <a:lnTo>
                    <a:pt x="1828" y="1440"/>
                  </a:lnTo>
                  <a:lnTo>
                    <a:pt x="1826" y="0"/>
                  </a:lnTo>
                  <a:lnTo>
                    <a:pt x="1821" y="30"/>
                  </a:lnTo>
                  <a:lnTo>
                    <a:pt x="1812" y="61"/>
                  </a:lnTo>
                  <a:lnTo>
                    <a:pt x="1792" y="92"/>
                  </a:lnTo>
                  <a:cubicBezTo>
                    <a:pt x="1783" y="104"/>
                    <a:pt x="1767" y="123"/>
                    <a:pt x="1756" y="134"/>
                  </a:cubicBezTo>
                  <a:lnTo>
                    <a:pt x="1724" y="157"/>
                  </a:lnTo>
                  <a:lnTo>
                    <a:pt x="1683" y="182"/>
                  </a:lnTo>
                  <a:lnTo>
                    <a:pt x="1633" y="209"/>
                  </a:lnTo>
                  <a:lnTo>
                    <a:pt x="1573" y="233"/>
                  </a:lnTo>
                  <a:lnTo>
                    <a:pt x="1519" y="253"/>
                  </a:lnTo>
                  <a:lnTo>
                    <a:pt x="1468" y="269"/>
                  </a:lnTo>
                  <a:lnTo>
                    <a:pt x="1423" y="281"/>
                  </a:lnTo>
                  <a:lnTo>
                    <a:pt x="1365" y="294"/>
                  </a:lnTo>
                  <a:lnTo>
                    <a:pt x="1305" y="305"/>
                  </a:lnTo>
                  <a:lnTo>
                    <a:pt x="1246" y="313"/>
                  </a:lnTo>
                  <a:lnTo>
                    <a:pt x="1192" y="320"/>
                  </a:lnTo>
                  <a:lnTo>
                    <a:pt x="1130" y="326"/>
                  </a:lnTo>
                  <a:lnTo>
                    <a:pt x="1068" y="331"/>
                  </a:lnTo>
                  <a:lnTo>
                    <a:pt x="1002" y="334"/>
                  </a:lnTo>
                  <a:lnTo>
                    <a:pt x="914" y="336"/>
                  </a:lnTo>
                  <a:lnTo>
                    <a:pt x="805" y="334"/>
                  </a:lnTo>
                  <a:lnTo>
                    <a:pt x="724" y="329"/>
                  </a:lnTo>
                  <a:lnTo>
                    <a:pt x="628" y="319"/>
                  </a:lnTo>
                  <a:lnTo>
                    <a:pt x="538" y="306"/>
                  </a:lnTo>
                  <a:lnTo>
                    <a:pt x="480" y="295"/>
                  </a:lnTo>
                  <a:lnTo>
                    <a:pt x="415" y="281"/>
                  </a:lnTo>
                  <a:lnTo>
                    <a:pt x="354" y="266"/>
                  </a:lnTo>
                  <a:lnTo>
                    <a:pt x="291" y="246"/>
                  </a:lnTo>
                  <a:lnTo>
                    <a:pt x="234" y="224"/>
                  </a:lnTo>
                  <a:lnTo>
                    <a:pt x="177" y="199"/>
                  </a:lnTo>
                  <a:cubicBezTo>
                    <a:pt x="158" y="189"/>
                    <a:pt x="138" y="177"/>
                    <a:pt x="122" y="167"/>
                  </a:cubicBezTo>
                  <a:lnTo>
                    <a:pt x="79" y="137"/>
                  </a:lnTo>
                  <a:cubicBezTo>
                    <a:pt x="66" y="126"/>
                    <a:pt x="54" y="114"/>
                    <a:pt x="43" y="101"/>
                  </a:cubicBezTo>
                  <a:lnTo>
                    <a:pt x="14" y="58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28575" cmpd="sng">
              <a:solidFill>
                <a:schemeClr val="tx1"/>
              </a:solidFill>
              <a:round/>
            </a:ln>
          </p:spPr>
          <p:txBody>
            <a:bodyPr rot="10800000"/>
            <a:lstStyle/>
            <a:p>
              <a:endParaRPr lang="zh-CN" altLang="en-US"/>
            </a:p>
          </p:txBody>
        </p:sp>
        <p:sp>
          <p:nvSpPr>
            <p:cNvPr id="6154" name="Freeform 10"/>
            <p:cNvSpPr/>
            <p:nvPr/>
          </p:nvSpPr>
          <p:spPr bwMode="auto">
            <a:xfrm>
              <a:off x="0" y="336"/>
              <a:ext cx="1828" cy="1776"/>
            </a:xfrm>
            <a:custGeom>
              <a:avLst/>
              <a:gdLst>
                <a:gd name="T0" fmla="*/ 2 w 1828"/>
                <a:gd name="T1" fmla="*/ 1440 h 1776"/>
                <a:gd name="T2" fmla="*/ 27 w 1828"/>
                <a:gd name="T3" fmla="*/ 1519 h 1776"/>
                <a:gd name="T4" fmla="*/ 110 w 1828"/>
                <a:gd name="T5" fmla="*/ 1600 h 1776"/>
                <a:gd name="T6" fmla="*/ 223 w 1828"/>
                <a:gd name="T7" fmla="*/ 1660 h 1776"/>
                <a:gd name="T8" fmla="*/ 346 w 1828"/>
                <a:gd name="T9" fmla="*/ 1705 h 1776"/>
                <a:gd name="T10" fmla="*/ 489 w 1828"/>
                <a:gd name="T11" fmla="*/ 1736 h 1776"/>
                <a:gd name="T12" fmla="*/ 644 w 1828"/>
                <a:gd name="T13" fmla="*/ 1760 h 1776"/>
                <a:gd name="T14" fmla="*/ 805 w 1828"/>
                <a:gd name="T15" fmla="*/ 1775 h 1776"/>
                <a:gd name="T16" fmla="*/ 1053 w 1828"/>
                <a:gd name="T17" fmla="*/ 1771 h 1776"/>
                <a:gd name="T18" fmla="*/ 1207 w 1828"/>
                <a:gd name="T19" fmla="*/ 1759 h 1776"/>
                <a:gd name="T20" fmla="*/ 1351 w 1828"/>
                <a:gd name="T21" fmla="*/ 1736 h 1776"/>
                <a:gd name="T22" fmla="*/ 1489 w 1828"/>
                <a:gd name="T23" fmla="*/ 1702 h 1776"/>
                <a:gd name="T24" fmla="*/ 1621 w 1828"/>
                <a:gd name="T25" fmla="*/ 1655 h 1776"/>
                <a:gd name="T26" fmla="*/ 1726 w 1828"/>
                <a:gd name="T27" fmla="*/ 1595 h 1776"/>
                <a:gd name="T28" fmla="*/ 1810 w 1828"/>
                <a:gd name="T29" fmla="*/ 1500 h 1776"/>
                <a:gd name="T30" fmla="*/ 1828 w 1828"/>
                <a:gd name="T31" fmla="*/ 1440 h 1776"/>
                <a:gd name="T32" fmla="*/ 1821 w 1828"/>
                <a:gd name="T33" fmla="*/ 30 h 1776"/>
                <a:gd name="T34" fmla="*/ 1792 w 1828"/>
                <a:gd name="T35" fmla="*/ 92 h 1776"/>
                <a:gd name="T36" fmla="*/ 1724 w 1828"/>
                <a:gd name="T37" fmla="*/ 157 h 1776"/>
                <a:gd name="T38" fmla="*/ 1633 w 1828"/>
                <a:gd name="T39" fmla="*/ 209 h 1776"/>
                <a:gd name="T40" fmla="*/ 1519 w 1828"/>
                <a:gd name="T41" fmla="*/ 253 h 1776"/>
                <a:gd name="T42" fmla="*/ 1423 w 1828"/>
                <a:gd name="T43" fmla="*/ 281 h 1776"/>
                <a:gd name="T44" fmla="*/ 1305 w 1828"/>
                <a:gd name="T45" fmla="*/ 305 h 1776"/>
                <a:gd name="T46" fmla="*/ 1192 w 1828"/>
                <a:gd name="T47" fmla="*/ 320 h 1776"/>
                <a:gd name="T48" fmla="*/ 1068 w 1828"/>
                <a:gd name="T49" fmla="*/ 331 h 1776"/>
                <a:gd name="T50" fmla="*/ 914 w 1828"/>
                <a:gd name="T51" fmla="*/ 336 h 1776"/>
                <a:gd name="T52" fmla="*/ 724 w 1828"/>
                <a:gd name="T53" fmla="*/ 329 h 1776"/>
                <a:gd name="T54" fmla="*/ 538 w 1828"/>
                <a:gd name="T55" fmla="*/ 306 h 1776"/>
                <a:gd name="T56" fmla="*/ 415 w 1828"/>
                <a:gd name="T57" fmla="*/ 281 h 1776"/>
                <a:gd name="T58" fmla="*/ 291 w 1828"/>
                <a:gd name="T59" fmla="*/ 246 h 1776"/>
                <a:gd name="T60" fmla="*/ 177 w 1828"/>
                <a:gd name="T61" fmla="*/ 199 h 1776"/>
                <a:gd name="T62" fmla="*/ 79 w 1828"/>
                <a:gd name="T63" fmla="*/ 137 h 1776"/>
                <a:gd name="T64" fmla="*/ 14 w 1828"/>
                <a:gd name="T65" fmla="*/ 58 h 1776"/>
                <a:gd name="T66" fmla="*/ 2 w 1828"/>
                <a:gd name="T67" fmla="*/ 0 h 1776"/>
                <a:gd name="T68" fmla="*/ 0 w 1828"/>
                <a:gd name="T69" fmla="*/ 0 h 1776"/>
                <a:gd name="T70" fmla="*/ 1828 w 1828"/>
                <a:gd name="T71" fmla="*/ 1776 h 1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T68" t="T69" r="T70" b="T71"/>
              <a:pathLst>
                <a:path w="1828" h="1776">
                  <a:moveTo>
                    <a:pt x="2" y="0"/>
                  </a:moveTo>
                  <a:lnTo>
                    <a:pt x="2" y="1440"/>
                  </a:lnTo>
                  <a:lnTo>
                    <a:pt x="9" y="1482"/>
                  </a:lnTo>
                  <a:lnTo>
                    <a:pt x="27" y="1519"/>
                  </a:lnTo>
                  <a:lnTo>
                    <a:pt x="61" y="1562"/>
                  </a:lnTo>
                  <a:lnTo>
                    <a:pt x="110" y="1600"/>
                  </a:lnTo>
                  <a:lnTo>
                    <a:pt x="166" y="1634"/>
                  </a:lnTo>
                  <a:lnTo>
                    <a:pt x="223" y="1660"/>
                  </a:lnTo>
                  <a:lnTo>
                    <a:pt x="285" y="1684"/>
                  </a:lnTo>
                  <a:lnTo>
                    <a:pt x="346" y="1705"/>
                  </a:lnTo>
                  <a:lnTo>
                    <a:pt x="420" y="1722"/>
                  </a:lnTo>
                  <a:lnTo>
                    <a:pt x="489" y="1736"/>
                  </a:lnTo>
                  <a:lnTo>
                    <a:pt x="567" y="1751"/>
                  </a:lnTo>
                  <a:lnTo>
                    <a:pt x="644" y="1760"/>
                  </a:lnTo>
                  <a:lnTo>
                    <a:pt x="717" y="1766"/>
                  </a:lnTo>
                  <a:lnTo>
                    <a:pt x="805" y="1775"/>
                  </a:lnTo>
                  <a:lnTo>
                    <a:pt x="962" y="1776"/>
                  </a:lnTo>
                  <a:lnTo>
                    <a:pt x="1053" y="1771"/>
                  </a:lnTo>
                  <a:lnTo>
                    <a:pt x="1134" y="1766"/>
                  </a:lnTo>
                  <a:lnTo>
                    <a:pt x="1207" y="1759"/>
                  </a:lnTo>
                  <a:lnTo>
                    <a:pt x="1274" y="1750"/>
                  </a:lnTo>
                  <a:lnTo>
                    <a:pt x="1351" y="1736"/>
                  </a:lnTo>
                  <a:lnTo>
                    <a:pt x="1414" y="1722"/>
                  </a:lnTo>
                  <a:lnTo>
                    <a:pt x="1489" y="1702"/>
                  </a:lnTo>
                  <a:lnTo>
                    <a:pt x="1550" y="1681"/>
                  </a:lnTo>
                  <a:lnTo>
                    <a:pt x="1621" y="1655"/>
                  </a:lnTo>
                  <a:lnTo>
                    <a:pt x="1672" y="1628"/>
                  </a:lnTo>
                  <a:lnTo>
                    <a:pt x="1726" y="1595"/>
                  </a:lnTo>
                  <a:lnTo>
                    <a:pt x="1773" y="1556"/>
                  </a:lnTo>
                  <a:lnTo>
                    <a:pt x="1810" y="1500"/>
                  </a:lnTo>
                  <a:lnTo>
                    <a:pt x="1827" y="1456"/>
                  </a:lnTo>
                  <a:lnTo>
                    <a:pt x="1828" y="1440"/>
                  </a:lnTo>
                  <a:lnTo>
                    <a:pt x="1826" y="0"/>
                  </a:lnTo>
                  <a:lnTo>
                    <a:pt x="1821" y="30"/>
                  </a:lnTo>
                  <a:lnTo>
                    <a:pt x="1812" y="61"/>
                  </a:lnTo>
                  <a:lnTo>
                    <a:pt x="1792" y="92"/>
                  </a:lnTo>
                  <a:cubicBezTo>
                    <a:pt x="1783" y="104"/>
                    <a:pt x="1767" y="123"/>
                    <a:pt x="1756" y="134"/>
                  </a:cubicBezTo>
                  <a:lnTo>
                    <a:pt x="1724" y="157"/>
                  </a:lnTo>
                  <a:lnTo>
                    <a:pt x="1683" y="182"/>
                  </a:lnTo>
                  <a:lnTo>
                    <a:pt x="1633" y="209"/>
                  </a:lnTo>
                  <a:lnTo>
                    <a:pt x="1573" y="233"/>
                  </a:lnTo>
                  <a:lnTo>
                    <a:pt x="1519" y="253"/>
                  </a:lnTo>
                  <a:lnTo>
                    <a:pt x="1468" y="269"/>
                  </a:lnTo>
                  <a:lnTo>
                    <a:pt x="1423" y="281"/>
                  </a:lnTo>
                  <a:lnTo>
                    <a:pt x="1365" y="294"/>
                  </a:lnTo>
                  <a:lnTo>
                    <a:pt x="1305" y="305"/>
                  </a:lnTo>
                  <a:lnTo>
                    <a:pt x="1246" y="313"/>
                  </a:lnTo>
                  <a:lnTo>
                    <a:pt x="1192" y="320"/>
                  </a:lnTo>
                  <a:lnTo>
                    <a:pt x="1130" y="326"/>
                  </a:lnTo>
                  <a:lnTo>
                    <a:pt x="1068" y="331"/>
                  </a:lnTo>
                  <a:lnTo>
                    <a:pt x="1002" y="334"/>
                  </a:lnTo>
                  <a:lnTo>
                    <a:pt x="914" y="336"/>
                  </a:lnTo>
                  <a:lnTo>
                    <a:pt x="805" y="334"/>
                  </a:lnTo>
                  <a:lnTo>
                    <a:pt x="724" y="329"/>
                  </a:lnTo>
                  <a:lnTo>
                    <a:pt x="628" y="319"/>
                  </a:lnTo>
                  <a:lnTo>
                    <a:pt x="538" y="306"/>
                  </a:lnTo>
                  <a:lnTo>
                    <a:pt x="480" y="295"/>
                  </a:lnTo>
                  <a:lnTo>
                    <a:pt x="415" y="281"/>
                  </a:lnTo>
                  <a:lnTo>
                    <a:pt x="354" y="266"/>
                  </a:lnTo>
                  <a:lnTo>
                    <a:pt x="291" y="246"/>
                  </a:lnTo>
                  <a:lnTo>
                    <a:pt x="234" y="224"/>
                  </a:lnTo>
                  <a:lnTo>
                    <a:pt x="177" y="199"/>
                  </a:lnTo>
                  <a:cubicBezTo>
                    <a:pt x="158" y="189"/>
                    <a:pt x="138" y="177"/>
                    <a:pt x="122" y="167"/>
                  </a:cubicBezTo>
                  <a:lnTo>
                    <a:pt x="79" y="137"/>
                  </a:lnTo>
                  <a:cubicBezTo>
                    <a:pt x="66" y="126"/>
                    <a:pt x="54" y="114"/>
                    <a:pt x="43" y="101"/>
                  </a:cubicBezTo>
                  <a:lnTo>
                    <a:pt x="14" y="58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28575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4519613" y="2781300"/>
            <a:ext cx="1800225" cy="793750"/>
          </a:xfrm>
          <a:prstGeom prst="ellipse">
            <a:avLst/>
          </a:prstGeom>
          <a:solidFill>
            <a:srgbClr val="FF0000"/>
          </a:solidFill>
          <a:ln w="9525" cmpd="sng">
            <a:solidFill>
              <a:srgbClr val="000000"/>
            </a:solidFill>
            <a:round/>
          </a:ln>
        </p:spPr>
        <p:txBody>
          <a:bodyPr anchor="ctr"/>
          <a:lstStyle/>
          <a:p>
            <a:pPr algn="ctr" eaLnBrk="1" hangingPunct="1"/>
            <a:endParaRPr lang="zh-CN" altLang="zh-CN"/>
          </a:p>
        </p:txBody>
      </p:sp>
      <p:sp>
        <p:nvSpPr>
          <p:cNvPr id="6156" name="Rectangle 13"/>
          <p:cNvSpPr>
            <a:spLocks noChangeArrowheads="1"/>
          </p:cNvSpPr>
          <p:nvPr/>
        </p:nvSpPr>
        <p:spPr bwMode="auto">
          <a:xfrm>
            <a:off x="1619250" y="5589588"/>
            <a:ext cx="3960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sz="2400">
                <a:solidFill>
                  <a:schemeClr val="hlink"/>
                </a:solidFill>
                <a:latin typeface="楷体_GB2312" pitchFamily="1" charset="-122"/>
                <a:ea typeface="楷体_GB2312" pitchFamily="1" charset="-122"/>
              </a:rPr>
              <a:t>这个圆柱和圆锥等底等高。</a:t>
            </a:r>
          </a:p>
        </p:txBody>
      </p:sp>
      <p:sp>
        <p:nvSpPr>
          <p:cNvPr id="6157" name="Rectangle 4"/>
          <p:cNvSpPr>
            <a:spLocks noChangeArrowheads="1"/>
          </p:cNvSpPr>
          <p:nvPr/>
        </p:nvSpPr>
        <p:spPr bwMode="auto">
          <a:xfrm>
            <a:off x="539750" y="539750"/>
            <a:ext cx="32400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 anchor="ctr"/>
          <a:lstStyle/>
          <a:p>
            <a:pPr eaLnBrk="1" hangingPunct="1">
              <a:spcBef>
                <a:spcPct val="0"/>
              </a:spcBef>
            </a:pPr>
            <a:r>
              <a:rPr lang="zh-CN" altLang="en-US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二、合作探索</a:t>
            </a:r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6158" name="Rectangle 13"/>
          <p:cNvSpPr>
            <a:spLocks noChangeArrowheads="1"/>
          </p:cNvSpPr>
          <p:nvPr/>
        </p:nvSpPr>
        <p:spPr bwMode="auto">
          <a:xfrm>
            <a:off x="539750" y="1341438"/>
            <a:ext cx="7129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sz="24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圆锥的体积与圆柱有怎样的关系呢？</a:t>
            </a:r>
          </a:p>
        </p:txBody>
      </p:sp>
      <p:sp>
        <p:nvSpPr>
          <p:cNvPr id="6159" name="Line 22"/>
          <p:cNvSpPr>
            <a:spLocks noChangeShapeType="1"/>
          </p:cNvSpPr>
          <p:nvPr/>
        </p:nvSpPr>
        <p:spPr bwMode="auto">
          <a:xfrm>
            <a:off x="5421313" y="3227388"/>
            <a:ext cx="0" cy="1655762"/>
          </a:xfrm>
          <a:prstGeom prst="line">
            <a:avLst/>
          </a:prstGeom>
          <a:noFill/>
          <a:ln w="28575" cmpd="sng">
            <a:solidFill>
              <a:schemeClr val="hlink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60" name="Rectangle 23"/>
          <p:cNvSpPr>
            <a:spLocks noChangeArrowheads="1"/>
          </p:cNvSpPr>
          <p:nvPr/>
        </p:nvSpPr>
        <p:spPr bwMode="auto">
          <a:xfrm>
            <a:off x="5276850" y="3082925"/>
            <a:ext cx="2857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zh-CN" altLang="zh-CN" sz="800">
                <a:solidFill>
                  <a:schemeClr val="tx1"/>
                </a:solidFill>
              </a:rPr>
              <a:t>●</a:t>
            </a:r>
          </a:p>
        </p:txBody>
      </p:sp>
      <p:sp>
        <p:nvSpPr>
          <p:cNvPr id="6161" name="Rectangle 25"/>
          <p:cNvSpPr>
            <a:spLocks noChangeArrowheads="1"/>
          </p:cNvSpPr>
          <p:nvPr/>
        </p:nvSpPr>
        <p:spPr bwMode="auto">
          <a:xfrm>
            <a:off x="5278438" y="4724400"/>
            <a:ext cx="2857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zh-CN" altLang="zh-CN" sz="800">
                <a:solidFill>
                  <a:schemeClr val="tx1"/>
                </a:solidFill>
              </a:rPr>
              <a:t>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28776E-6 L 0.32673 -2.28776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0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61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673 2.77457E-6 L -0.00399 2.77457E-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0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 animBg="1" autoUpdateAnimBg="0"/>
      <p:bldP spid="6155" grpId="1" animBg="1" autoUpdateAnimBg="0"/>
      <p:bldP spid="6156" grpId="0" autoUpdateAnimBg="0"/>
      <p:bldP spid="6158" grpId="0" autoUpdateAnimBg="0"/>
      <p:bldP spid="6159" grpId="0" animBg="1"/>
      <p:bldP spid="6160" grpId="0" autoUpdateAnimBg="0"/>
      <p:bldP spid="6160" grpId="1" autoUpdateAnimBg="0"/>
      <p:bldP spid="6161" grpId="0" autoUpdateAnimBg="0"/>
      <p:bldP spid="6161" grpId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12"/>
          <p:cNvSpPr>
            <a:spLocks noChangeArrowheads="1"/>
          </p:cNvSpPr>
          <p:nvPr/>
        </p:nvSpPr>
        <p:spPr bwMode="auto">
          <a:xfrm>
            <a:off x="539750" y="2349500"/>
            <a:ext cx="7775575" cy="3744913"/>
          </a:xfrm>
          <a:prstGeom prst="foldedCorner">
            <a:avLst>
              <a:gd name="adj" fmla="val 12500"/>
            </a:avLst>
          </a:prstGeom>
          <a:solidFill>
            <a:srgbClr val="FF6600">
              <a:alpha val="26999"/>
            </a:srgbClr>
          </a:solidFill>
          <a:ln w="9525" cmpd="sng">
            <a:solidFill>
              <a:srgbClr val="FF6600"/>
            </a:solidFill>
            <a:prstDash val="sysDot"/>
            <a:round/>
          </a:ln>
        </p:spPr>
        <p:txBody>
          <a:bodyPr wrap="none" anchor="ctr"/>
          <a:lstStyle/>
          <a:p>
            <a:pPr algn="ctr" eaLnBrk="1" hangingPunct="1"/>
            <a:endParaRPr lang="zh-CN" altLang="zh-CN"/>
          </a:p>
        </p:txBody>
      </p:sp>
      <p:pic>
        <p:nvPicPr>
          <p:cNvPr id="7171" name="Picture 19" descr="C:\Documents and Settings\pub\Desktop\新ppt\返回首页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3629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23"/>
          <p:cNvSpPr txBox="1">
            <a:spLocks noChangeArrowheads="1"/>
          </p:cNvSpPr>
          <p:nvPr/>
        </p:nvSpPr>
        <p:spPr bwMode="auto">
          <a:xfrm>
            <a:off x="539750" y="2322513"/>
            <a:ext cx="7272338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</a:pPr>
            <a:r>
              <a:rPr lang="zh-CN" altLang="zh-CN" sz="2400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   </a:t>
            </a:r>
            <a:r>
              <a:rPr lang="zh-CN" sz="2400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实验活动要求   </a:t>
            </a: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539750" y="539750"/>
            <a:ext cx="32400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 anchor="ctr"/>
          <a:lstStyle/>
          <a:p>
            <a:pPr eaLnBrk="1" hangingPunct="1">
              <a:spcBef>
                <a:spcPct val="0"/>
              </a:spcBef>
            </a:pPr>
            <a:r>
              <a:rPr lang="zh-CN" altLang="en-US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二、合作探索</a:t>
            </a:r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7174" name="Text Box 23"/>
          <p:cNvSpPr txBox="1">
            <a:spLocks noChangeArrowheads="1"/>
          </p:cNvSpPr>
          <p:nvPr/>
        </p:nvSpPr>
        <p:spPr bwMode="auto">
          <a:xfrm>
            <a:off x="827088" y="2852738"/>
            <a:ext cx="7272337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zh-CN" altLang="en-US" sz="2400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en-US" sz="2400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sz="2400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）材料：等底等高的圆柱形、圆锥形容器各一个；适量的沙子。</a:t>
            </a:r>
          </a:p>
        </p:txBody>
      </p:sp>
      <p:sp>
        <p:nvSpPr>
          <p:cNvPr id="7175" name="Text Box 23"/>
          <p:cNvSpPr txBox="1">
            <a:spLocks noChangeArrowheads="1"/>
          </p:cNvSpPr>
          <p:nvPr/>
        </p:nvSpPr>
        <p:spPr bwMode="auto">
          <a:xfrm>
            <a:off x="827088" y="3644900"/>
            <a:ext cx="7272337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zh-CN" altLang="en-US" sz="2400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en-US" sz="2400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2</a:t>
            </a:r>
            <a:r>
              <a:rPr lang="zh-CN" altLang="en-US" sz="2400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）方法一：将圆锥形容器装满沙子，再倒入圆柱形的容器里，倒满为止。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zh-CN" altLang="en-US" sz="2400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   方法二：将圆柱形容器装满沙子，再倒入圆锥形的容器里，倒完为止。  </a:t>
            </a:r>
          </a:p>
        </p:txBody>
      </p:sp>
      <p:sp>
        <p:nvSpPr>
          <p:cNvPr id="7176" name="Text Box 23"/>
          <p:cNvSpPr txBox="1">
            <a:spLocks noChangeArrowheads="1"/>
          </p:cNvSpPr>
          <p:nvPr/>
        </p:nvSpPr>
        <p:spPr bwMode="auto">
          <a:xfrm>
            <a:off x="828675" y="5373688"/>
            <a:ext cx="7272338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zh-CN" altLang="en-US" sz="2400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en-US" sz="2400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3</a:t>
            </a:r>
            <a:r>
              <a:rPr lang="zh-CN" altLang="en-US" sz="2400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）你有什么发现？由此可以得出什么结论？</a:t>
            </a:r>
          </a:p>
        </p:txBody>
      </p:sp>
      <p:sp>
        <p:nvSpPr>
          <p:cNvPr id="7177" name="Rectangle 13"/>
          <p:cNvSpPr>
            <a:spLocks noChangeArrowheads="1"/>
          </p:cNvSpPr>
          <p:nvPr/>
        </p:nvSpPr>
        <p:spPr bwMode="auto">
          <a:xfrm>
            <a:off x="482600" y="1370013"/>
            <a:ext cx="7129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sz="2400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圆锥的体积与圆柱有怎样的关系呢？</a:t>
            </a:r>
          </a:p>
        </p:txBody>
      </p:sp>
      <p:sp>
        <p:nvSpPr>
          <p:cNvPr id="7178" name="Rectangle 13"/>
          <p:cNvSpPr>
            <a:spLocks noChangeArrowheads="1"/>
          </p:cNvSpPr>
          <p:nvPr/>
        </p:nvSpPr>
        <p:spPr bwMode="auto">
          <a:xfrm>
            <a:off x="1042988" y="1916113"/>
            <a:ext cx="417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我们来做个实验看看。</a:t>
            </a:r>
            <a:endParaRPr lang="en-US" sz="2400" dirty="0">
              <a:solidFill>
                <a:schemeClr val="tx1"/>
              </a:solidFill>
              <a:latin typeface="楷体_GB2312" pitchFamily="1" charset="-122"/>
              <a:ea typeface="楷体_GB2312" pitchFamily="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 autoUpdateAnimBg="0"/>
      <p:bldP spid="7172" grpId="0" bldLvl="0" autoUpdateAnimBg="0"/>
      <p:bldP spid="7174" grpId="0" bldLvl="0" autoUpdateAnimBg="0"/>
      <p:bldP spid="7175" grpId="0" bldLvl="0" autoUpdateAnimBg="0"/>
      <p:bldP spid="7176" grpId="0" bldLvl="0" autoUpdateAnimBg="0"/>
      <p:bldP spid="7177" grpId="0" autoUpdateAnimBg="0"/>
      <p:bldP spid="717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539750" y="539750"/>
            <a:ext cx="32400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 anchor="ctr"/>
          <a:lstStyle/>
          <a:p>
            <a:pPr eaLnBrk="1" hangingPunct="1">
              <a:spcBef>
                <a:spcPct val="0"/>
              </a:spcBef>
            </a:pPr>
            <a:r>
              <a:rPr lang="zh-CN" altLang="en-US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二、合作探索</a:t>
            </a:r>
          </a:p>
        </p:txBody>
      </p:sp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5435600" y="1341438"/>
            <a:ext cx="417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我们来做个实验看看。</a:t>
            </a:r>
            <a:endParaRPr lang="en-US" sz="2400">
              <a:solidFill>
                <a:schemeClr val="tx1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482600" y="1370013"/>
            <a:ext cx="7129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sz="24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圆锥的体积与圆柱有怎样的关系呢？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5"/>
          <p:cNvSpPr>
            <a:spLocks noChangeArrowheads="1"/>
          </p:cNvSpPr>
          <p:nvPr/>
        </p:nvSpPr>
        <p:spPr bwMode="auto">
          <a:xfrm>
            <a:off x="4140200" y="3933825"/>
            <a:ext cx="2303463" cy="1008063"/>
          </a:xfrm>
          <a:prstGeom prst="rect">
            <a:avLst/>
          </a:prstGeom>
          <a:solidFill>
            <a:srgbClr val="FF6600">
              <a:alpha val="32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zh-CN" altLang="zh-CN"/>
          </a:p>
        </p:txBody>
      </p:sp>
      <p:pic>
        <p:nvPicPr>
          <p:cNvPr id="9219" name="Picture 19" descr="C:\Documents and Settings\pub\Desktop\新ppt\返回首页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3629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0" name="Group 22"/>
          <p:cNvGrpSpPr/>
          <p:nvPr/>
        </p:nvGrpSpPr>
        <p:grpSpPr bwMode="auto">
          <a:xfrm>
            <a:off x="3203575" y="2965450"/>
            <a:ext cx="4535488" cy="919163"/>
            <a:chOff x="0" y="0"/>
            <a:chExt cx="2857" cy="579"/>
          </a:xfrm>
        </p:grpSpPr>
        <p:sp>
          <p:nvSpPr>
            <p:cNvPr id="9221" name="Text Box 4"/>
            <p:cNvSpPr txBox="1">
              <a:spLocks noChangeArrowheads="1"/>
            </p:cNvSpPr>
            <p:nvPr/>
          </p:nvSpPr>
          <p:spPr bwMode="auto">
            <a:xfrm>
              <a:off x="0" y="156"/>
              <a:ext cx="285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eaLnBrk="1" hangingPunct="1"/>
              <a:r>
                <a:rPr lang="zh-CN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圆锥的体积</a:t>
              </a:r>
              <a:r>
                <a:rPr lang="zh-CN" altLang="zh-CN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=   </a:t>
              </a:r>
              <a:r>
                <a:rPr lang="zh-CN" altLang="zh-CN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  <a:sym typeface="Arial" panose="020B0604020202020204" pitchFamily="34" charset="0"/>
                </a:rPr>
                <a:t>×</a:t>
              </a:r>
              <a:r>
                <a:rPr lang="zh-CN" altLang="zh-CN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 </a:t>
              </a:r>
              <a:r>
                <a:rPr lang="zh-CN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底面积</a:t>
              </a:r>
              <a:r>
                <a:rPr lang="zh-CN" altLang="zh-CN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  <a:sym typeface="Arial" panose="020B0604020202020204" pitchFamily="34" charset="0"/>
                </a:rPr>
                <a:t>×</a:t>
              </a:r>
              <a:r>
                <a:rPr lang="zh-CN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  <a:sym typeface="Arial" panose="020B0604020202020204" pitchFamily="34" charset="0"/>
                </a:rPr>
                <a:t>高</a:t>
              </a:r>
            </a:p>
          </p:txBody>
        </p:sp>
        <p:graphicFrame>
          <p:nvGraphicFramePr>
            <p:cNvPr id="9222" name="Object 6"/>
            <p:cNvGraphicFramePr>
              <a:graphicFrameLocks noChangeAspect="1"/>
            </p:cNvGraphicFramePr>
            <p:nvPr/>
          </p:nvGraphicFramePr>
          <p:xfrm>
            <a:off x="1270" y="0"/>
            <a:ext cx="216" cy="5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8" r:id="rId5" imgW="140970" imgH="397510" progId="Equation.3">
                    <p:embed/>
                  </p:oleObj>
                </mc:Choice>
                <mc:Fallback>
                  <p:oleObj r:id="rId5" imgW="140970" imgH="39751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70" y="0"/>
                          <a:ext cx="216" cy="5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23" name="Rectangle 4"/>
          <p:cNvSpPr>
            <a:spLocks noChangeArrowheads="1"/>
          </p:cNvSpPr>
          <p:nvPr/>
        </p:nvSpPr>
        <p:spPr bwMode="auto">
          <a:xfrm>
            <a:off x="539750" y="539750"/>
            <a:ext cx="32400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 anchor="ctr"/>
          <a:lstStyle/>
          <a:p>
            <a:pPr eaLnBrk="1" hangingPunct="1">
              <a:spcBef>
                <a:spcPct val="0"/>
              </a:spcBef>
            </a:pPr>
            <a:r>
              <a:rPr lang="zh-CN" altLang="en-US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二、合作探索</a:t>
            </a:r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_GB2312" pitchFamily="1" charset="-122"/>
              <a:ea typeface="楷体_GB2312" pitchFamily="1" charset="-122"/>
            </a:endParaRPr>
          </a:p>
        </p:txBody>
      </p:sp>
      <p:grpSp>
        <p:nvGrpSpPr>
          <p:cNvPr id="9224" name="Group 28"/>
          <p:cNvGrpSpPr/>
          <p:nvPr/>
        </p:nvGrpSpPr>
        <p:grpSpPr bwMode="auto">
          <a:xfrm>
            <a:off x="3929063" y="4033838"/>
            <a:ext cx="2573337" cy="774700"/>
            <a:chOff x="0" y="0"/>
            <a:chExt cx="1621" cy="488"/>
          </a:xfrm>
        </p:grpSpPr>
        <p:sp>
          <p:nvSpPr>
            <p:cNvPr id="9225" name="Text Box 8"/>
            <p:cNvSpPr txBox="1">
              <a:spLocks noChangeArrowheads="1"/>
            </p:cNvSpPr>
            <p:nvPr/>
          </p:nvSpPr>
          <p:spPr bwMode="auto">
            <a:xfrm>
              <a:off x="0" y="90"/>
              <a:ext cx="16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/>
              <a:r>
                <a:rPr lang="en-US" sz="2400" i="1">
                  <a:solidFill>
                    <a:schemeClr val="tx1"/>
                  </a:solidFill>
                  <a:latin typeface="Times New Roman" panose="02020603050405020304" pitchFamily="18" charset="0"/>
                  <a:ea typeface="楷体_GB2312" pitchFamily="1" charset="-122"/>
                </a:rPr>
                <a:t>Ⅴ</a:t>
              </a:r>
              <a:r>
                <a:rPr lang="en-US" sz="2400">
                  <a:solidFill>
                    <a:schemeClr val="tx1"/>
                  </a:solidFill>
                  <a:latin typeface="Times New Roman" panose="02020603050405020304" pitchFamily="18" charset="0"/>
                </a:rPr>
                <a:t>=     </a:t>
              </a:r>
              <a:r>
                <a:rPr lang="en-US" sz="2400" i="1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 sh</a:t>
              </a:r>
            </a:p>
          </p:txBody>
        </p:sp>
        <p:sp>
          <p:nvSpPr>
            <p:cNvPr id="9226" name="Text Box 10"/>
            <p:cNvSpPr txBox="1">
              <a:spLocks noChangeArrowheads="1"/>
            </p:cNvSpPr>
            <p:nvPr/>
          </p:nvSpPr>
          <p:spPr bwMode="auto">
            <a:xfrm>
              <a:off x="754" y="0"/>
              <a:ext cx="22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en-US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1</a:t>
              </a:r>
            </a:p>
          </p:txBody>
        </p:sp>
        <p:sp>
          <p:nvSpPr>
            <p:cNvPr id="9227" name="Text Box 11"/>
            <p:cNvSpPr txBox="1">
              <a:spLocks noChangeArrowheads="1"/>
            </p:cNvSpPr>
            <p:nvPr/>
          </p:nvSpPr>
          <p:spPr bwMode="auto">
            <a:xfrm>
              <a:off x="755" y="200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en-US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3</a:t>
              </a:r>
            </a:p>
          </p:txBody>
        </p:sp>
        <p:sp>
          <p:nvSpPr>
            <p:cNvPr id="9228" name="Line 12"/>
            <p:cNvSpPr>
              <a:spLocks noChangeShapeType="1"/>
            </p:cNvSpPr>
            <p:nvPr/>
          </p:nvSpPr>
          <p:spPr bwMode="auto">
            <a:xfrm>
              <a:off x="771" y="246"/>
              <a:ext cx="182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</p:grpSp>
      <p:grpSp>
        <p:nvGrpSpPr>
          <p:cNvPr id="9229" name="Group 23"/>
          <p:cNvGrpSpPr/>
          <p:nvPr/>
        </p:nvGrpSpPr>
        <p:grpSpPr bwMode="auto">
          <a:xfrm>
            <a:off x="2916238" y="2133600"/>
            <a:ext cx="5867400" cy="966788"/>
            <a:chOff x="0" y="0"/>
            <a:chExt cx="3696" cy="609"/>
          </a:xfrm>
        </p:grpSpPr>
        <p:sp>
          <p:nvSpPr>
            <p:cNvPr id="9230" name="Rectangle 13"/>
            <p:cNvSpPr>
              <a:spLocks noChangeArrowheads="1"/>
            </p:cNvSpPr>
            <p:nvPr/>
          </p:nvSpPr>
          <p:spPr bwMode="auto">
            <a:xfrm>
              <a:off x="0" y="154"/>
              <a:ext cx="36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圆锥的体积是等底等高的圆柱体积的  。</a:t>
              </a:r>
            </a:p>
          </p:txBody>
        </p:sp>
        <p:graphicFrame>
          <p:nvGraphicFramePr>
            <p:cNvPr id="9231" name="Object 15"/>
            <p:cNvGraphicFramePr>
              <a:graphicFrameLocks noChangeAspect="1"/>
            </p:cNvGraphicFramePr>
            <p:nvPr/>
          </p:nvGraphicFramePr>
          <p:xfrm>
            <a:off x="3175" y="0"/>
            <a:ext cx="227" cy="6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9" r:id="rId7" imgW="140970" imgH="397510" progId="Equation.3">
                    <p:embed/>
                  </p:oleObj>
                </mc:Choice>
                <mc:Fallback>
                  <p:oleObj r:id="rId7" imgW="140970" imgH="39751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75" y="0"/>
                          <a:ext cx="227" cy="6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32" name="Rectangle 13"/>
          <p:cNvSpPr>
            <a:spLocks noChangeArrowheads="1"/>
          </p:cNvSpPr>
          <p:nvPr/>
        </p:nvSpPr>
        <p:spPr bwMode="auto">
          <a:xfrm>
            <a:off x="482600" y="1370013"/>
            <a:ext cx="7129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sz="24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圆锥的体积与圆柱有怎样的关系呢？</a:t>
            </a:r>
          </a:p>
        </p:txBody>
      </p:sp>
      <p:grpSp>
        <p:nvGrpSpPr>
          <p:cNvPr id="9233" name="Group 30"/>
          <p:cNvGrpSpPr/>
          <p:nvPr/>
        </p:nvGrpSpPr>
        <p:grpSpPr bwMode="auto">
          <a:xfrm>
            <a:off x="900113" y="2492375"/>
            <a:ext cx="1800225" cy="2160588"/>
            <a:chOff x="0" y="0"/>
            <a:chExt cx="1134" cy="1361"/>
          </a:xfrm>
        </p:grpSpPr>
        <p:grpSp>
          <p:nvGrpSpPr>
            <p:cNvPr id="9234" name="Group 27"/>
            <p:cNvGrpSpPr/>
            <p:nvPr/>
          </p:nvGrpSpPr>
          <p:grpSpPr bwMode="auto">
            <a:xfrm>
              <a:off x="0" y="0"/>
              <a:ext cx="1134" cy="1361"/>
              <a:chOff x="0" y="0"/>
              <a:chExt cx="1134" cy="1361"/>
            </a:xfrm>
          </p:grpSpPr>
          <p:grpSp>
            <p:nvGrpSpPr>
              <p:cNvPr id="9235" name="Group 16"/>
              <p:cNvGrpSpPr/>
              <p:nvPr/>
            </p:nvGrpSpPr>
            <p:grpSpPr bwMode="auto">
              <a:xfrm>
                <a:off x="0" y="0"/>
                <a:ext cx="1134" cy="1361"/>
                <a:chOff x="0" y="0"/>
                <a:chExt cx="1827" cy="1776"/>
              </a:xfrm>
            </p:grpSpPr>
            <p:sp>
              <p:nvSpPr>
                <p:cNvPr id="9236" name="Freeform 51"/>
                <p:cNvSpPr/>
                <p:nvPr/>
              </p:nvSpPr>
              <p:spPr bwMode="auto">
                <a:xfrm flipV="1">
                  <a:off x="0" y="0"/>
                  <a:ext cx="1827" cy="1776"/>
                </a:xfrm>
                <a:custGeom>
                  <a:avLst/>
                  <a:gdLst>
                    <a:gd name="T0" fmla="*/ 1 w 1827"/>
                    <a:gd name="T1" fmla="*/ 1442 h 1776"/>
                    <a:gd name="T2" fmla="*/ 0 w 1827"/>
                    <a:gd name="T3" fmla="*/ 1442 h 1776"/>
                    <a:gd name="T4" fmla="*/ 11 w 1827"/>
                    <a:gd name="T5" fmla="*/ 1382 h 1776"/>
                    <a:gd name="T6" fmla="*/ 913 w 1827"/>
                    <a:gd name="T7" fmla="*/ 0 h 1776"/>
                    <a:gd name="T8" fmla="*/ 1799 w 1827"/>
                    <a:gd name="T9" fmla="*/ 1366 h 1776"/>
                    <a:gd name="T10" fmla="*/ 1827 w 1827"/>
                    <a:gd name="T11" fmla="*/ 1438 h 1776"/>
                    <a:gd name="T12" fmla="*/ 1817 w 1827"/>
                    <a:gd name="T13" fmla="*/ 1493 h 1776"/>
                    <a:gd name="T14" fmla="*/ 1789 w 1827"/>
                    <a:gd name="T15" fmla="*/ 1535 h 1776"/>
                    <a:gd name="T16" fmla="*/ 1766 w 1827"/>
                    <a:gd name="T17" fmla="*/ 1561 h 1776"/>
                    <a:gd name="T18" fmla="*/ 1731 w 1827"/>
                    <a:gd name="T19" fmla="*/ 1592 h 1776"/>
                    <a:gd name="T20" fmla="*/ 1655 w 1827"/>
                    <a:gd name="T21" fmla="*/ 1637 h 1776"/>
                    <a:gd name="T22" fmla="*/ 1574 w 1827"/>
                    <a:gd name="T23" fmla="*/ 1673 h 1776"/>
                    <a:gd name="T24" fmla="*/ 1497 w 1827"/>
                    <a:gd name="T25" fmla="*/ 1700 h 1776"/>
                    <a:gd name="T26" fmla="*/ 1427 w 1827"/>
                    <a:gd name="T27" fmla="*/ 1718 h 1776"/>
                    <a:gd name="T28" fmla="*/ 1344 w 1827"/>
                    <a:gd name="T29" fmla="*/ 1738 h 1776"/>
                    <a:gd name="T30" fmla="*/ 1255 w 1827"/>
                    <a:gd name="T31" fmla="*/ 1753 h 1776"/>
                    <a:gd name="T32" fmla="*/ 1159 w 1827"/>
                    <a:gd name="T33" fmla="*/ 1763 h 1776"/>
                    <a:gd name="T34" fmla="*/ 1063 w 1827"/>
                    <a:gd name="T35" fmla="*/ 1774 h 1776"/>
                    <a:gd name="T36" fmla="*/ 989 w 1827"/>
                    <a:gd name="T37" fmla="*/ 1775 h 1776"/>
                    <a:gd name="T38" fmla="*/ 913 w 1827"/>
                    <a:gd name="T39" fmla="*/ 1776 h 1776"/>
                    <a:gd name="T40" fmla="*/ 810 w 1827"/>
                    <a:gd name="T41" fmla="*/ 1776 h 1776"/>
                    <a:gd name="T42" fmla="*/ 725 w 1827"/>
                    <a:gd name="T43" fmla="*/ 1769 h 1776"/>
                    <a:gd name="T44" fmla="*/ 627 w 1827"/>
                    <a:gd name="T45" fmla="*/ 1760 h 1776"/>
                    <a:gd name="T46" fmla="*/ 547 w 1827"/>
                    <a:gd name="T47" fmla="*/ 1747 h 1776"/>
                    <a:gd name="T48" fmla="*/ 456 w 1827"/>
                    <a:gd name="T49" fmla="*/ 1732 h 1776"/>
                    <a:gd name="T50" fmla="*/ 385 w 1827"/>
                    <a:gd name="T51" fmla="*/ 1715 h 1776"/>
                    <a:gd name="T52" fmla="*/ 312 w 1827"/>
                    <a:gd name="T53" fmla="*/ 1693 h 1776"/>
                    <a:gd name="T54" fmla="*/ 239 w 1827"/>
                    <a:gd name="T55" fmla="*/ 1669 h 1776"/>
                    <a:gd name="T56" fmla="*/ 175 w 1827"/>
                    <a:gd name="T57" fmla="*/ 1637 h 1776"/>
                    <a:gd name="T58" fmla="*/ 107 w 1827"/>
                    <a:gd name="T59" fmla="*/ 1600 h 1776"/>
                    <a:gd name="T60" fmla="*/ 61 w 1827"/>
                    <a:gd name="T61" fmla="*/ 1561 h 1776"/>
                    <a:gd name="T62" fmla="*/ 26 w 1827"/>
                    <a:gd name="T63" fmla="*/ 1520 h 1776"/>
                    <a:gd name="T64" fmla="*/ 8 w 1827"/>
                    <a:gd name="T65" fmla="*/ 1484 h 1776"/>
                    <a:gd name="T66" fmla="*/ 1 w 1827"/>
                    <a:gd name="T67" fmla="*/ 1443 h 1776"/>
                    <a:gd name="T68" fmla="*/ 0 w 1827"/>
                    <a:gd name="T69" fmla="*/ 0 h 1776"/>
                    <a:gd name="T70" fmla="*/ 1827 w 1827"/>
                    <a:gd name="T71" fmla="*/ 1776 h 17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T68" t="T69" r="T70" b="T71"/>
                  <a:pathLst>
                    <a:path w="1827" h="1776">
                      <a:moveTo>
                        <a:pt x="1" y="1442"/>
                      </a:moveTo>
                      <a:lnTo>
                        <a:pt x="0" y="1442"/>
                      </a:lnTo>
                      <a:lnTo>
                        <a:pt x="11" y="1382"/>
                      </a:lnTo>
                      <a:lnTo>
                        <a:pt x="913" y="0"/>
                      </a:lnTo>
                      <a:lnTo>
                        <a:pt x="1799" y="1366"/>
                      </a:lnTo>
                      <a:lnTo>
                        <a:pt x="1827" y="1438"/>
                      </a:lnTo>
                      <a:lnTo>
                        <a:pt x="1817" y="1493"/>
                      </a:lnTo>
                      <a:lnTo>
                        <a:pt x="1789" y="1535"/>
                      </a:lnTo>
                      <a:lnTo>
                        <a:pt x="1766" y="1561"/>
                      </a:lnTo>
                      <a:lnTo>
                        <a:pt x="1731" y="1592"/>
                      </a:lnTo>
                      <a:lnTo>
                        <a:pt x="1655" y="1637"/>
                      </a:lnTo>
                      <a:lnTo>
                        <a:pt x="1574" y="1673"/>
                      </a:lnTo>
                      <a:lnTo>
                        <a:pt x="1497" y="1700"/>
                      </a:lnTo>
                      <a:lnTo>
                        <a:pt x="1427" y="1718"/>
                      </a:lnTo>
                      <a:lnTo>
                        <a:pt x="1344" y="1738"/>
                      </a:lnTo>
                      <a:lnTo>
                        <a:pt x="1255" y="1753"/>
                      </a:lnTo>
                      <a:lnTo>
                        <a:pt x="1159" y="1763"/>
                      </a:lnTo>
                      <a:lnTo>
                        <a:pt x="1063" y="1774"/>
                      </a:lnTo>
                      <a:lnTo>
                        <a:pt x="989" y="1775"/>
                      </a:lnTo>
                      <a:lnTo>
                        <a:pt x="913" y="1776"/>
                      </a:lnTo>
                      <a:lnTo>
                        <a:pt x="810" y="1776"/>
                      </a:lnTo>
                      <a:lnTo>
                        <a:pt x="725" y="1769"/>
                      </a:lnTo>
                      <a:lnTo>
                        <a:pt x="627" y="1760"/>
                      </a:lnTo>
                      <a:lnTo>
                        <a:pt x="547" y="1747"/>
                      </a:lnTo>
                      <a:lnTo>
                        <a:pt x="456" y="1732"/>
                      </a:lnTo>
                      <a:lnTo>
                        <a:pt x="385" y="1715"/>
                      </a:lnTo>
                      <a:lnTo>
                        <a:pt x="312" y="1693"/>
                      </a:lnTo>
                      <a:lnTo>
                        <a:pt x="239" y="1669"/>
                      </a:lnTo>
                      <a:lnTo>
                        <a:pt x="175" y="1637"/>
                      </a:lnTo>
                      <a:lnTo>
                        <a:pt x="107" y="1600"/>
                      </a:lnTo>
                      <a:lnTo>
                        <a:pt x="61" y="1561"/>
                      </a:lnTo>
                      <a:lnTo>
                        <a:pt x="26" y="1520"/>
                      </a:lnTo>
                      <a:lnTo>
                        <a:pt x="8" y="1484"/>
                      </a:lnTo>
                      <a:lnTo>
                        <a:pt x="1" y="1443"/>
                      </a:lnTo>
                    </a:path>
                  </a:pathLst>
                </a:custGeom>
                <a:solidFill>
                  <a:schemeClr val="bg1">
                    <a:alpha val="50000"/>
                  </a:schemeClr>
                </a:solidFill>
                <a:ln w="38100" cmpd="sng">
                  <a:solidFill>
                    <a:schemeClr val="tx1"/>
                  </a:solidFill>
                  <a:round/>
                </a:ln>
              </p:spPr>
              <p:txBody>
                <a:bodyPr rot="10800000"/>
                <a:lstStyle/>
                <a:p>
                  <a:endParaRPr lang="zh-CN" altLang="en-US"/>
                </a:p>
              </p:txBody>
            </p:sp>
            <p:sp>
              <p:nvSpPr>
                <p:cNvPr id="9237" name="Oval 49"/>
                <p:cNvSpPr>
                  <a:spLocks noChangeArrowheads="1"/>
                </p:cNvSpPr>
                <p:nvPr/>
              </p:nvSpPr>
              <p:spPr bwMode="auto">
                <a:xfrm flipV="1">
                  <a:off x="0" y="0"/>
                  <a:ext cx="1824" cy="672"/>
                </a:xfrm>
                <a:prstGeom prst="ellipse">
                  <a:avLst/>
                </a:prstGeom>
                <a:solidFill>
                  <a:schemeClr val="bg1">
                    <a:alpha val="50000"/>
                  </a:schemeClr>
                </a:solidFill>
                <a:ln w="38100" cmpd="sng">
                  <a:solidFill>
                    <a:schemeClr val="tx1"/>
                  </a:solidFill>
                  <a:round/>
                </a:ln>
              </p:spPr>
              <p:txBody>
                <a:bodyPr rot="10800000" wrap="none" lIns="90170" tIns="46990" rIns="90170" bIns="46990" anchor="ctr"/>
                <a:lstStyle/>
                <a:p>
                  <a:pPr eaLnBrk="1" hangingPunct="1"/>
                  <a:endParaRPr lang="en-US"/>
                </a:p>
              </p:txBody>
            </p:sp>
          </p:grpSp>
          <p:sp>
            <p:nvSpPr>
              <p:cNvPr id="9238" name="Line 26"/>
              <p:cNvSpPr>
                <a:spLocks noChangeShapeType="1"/>
              </p:cNvSpPr>
              <p:nvPr/>
            </p:nvSpPr>
            <p:spPr bwMode="auto">
              <a:xfrm>
                <a:off x="572" y="227"/>
                <a:ext cx="0" cy="1089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9239" name="Text Box 28"/>
            <p:cNvSpPr txBox="1">
              <a:spLocks noChangeArrowheads="1"/>
            </p:cNvSpPr>
            <p:nvPr/>
          </p:nvSpPr>
          <p:spPr bwMode="auto">
            <a:xfrm>
              <a:off x="370" y="105"/>
              <a:ext cx="40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eaLnBrk="1" hangingPunct="1"/>
              <a:r>
                <a:rPr lang="en-US" sz="2000">
                  <a:solidFill>
                    <a:schemeClr val="tx1"/>
                  </a:solidFill>
                </a:rPr>
                <a:t>·</a:t>
              </a:r>
              <a:endParaRPr lang="zh-CN" altLang="en-US" sz="200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 autoUpdateAnimBg="0"/>
      <p:bldP spid="923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629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7088" y="2420938"/>
            <a:ext cx="2736850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3132138" y="3789363"/>
            <a:ext cx="5686425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altLang="zh-CN" sz="20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  </a:t>
            </a:r>
            <a:r>
              <a:rPr lang="zh-CN" altLang="zh-CN" sz="24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   </a:t>
            </a:r>
            <a:r>
              <a:rPr lang="zh-CN" altLang="zh-CN" sz="10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 </a:t>
            </a:r>
            <a:r>
              <a:rPr lang="zh-CN" altLang="zh-CN" sz="24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= </a:t>
            </a:r>
            <a:r>
              <a:rPr lang="zh-CN" altLang="zh-CN" sz="24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94.2</a:t>
            </a:r>
            <a:r>
              <a:rPr lang="zh-CN" sz="24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（立方厘米）</a:t>
            </a:r>
          </a:p>
          <a:p>
            <a:pPr eaLnBrk="1" hangingPunct="1"/>
            <a:r>
              <a:rPr lang="zh-CN" sz="24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  答：这个圆锥形包装盒的体积是</a:t>
            </a:r>
            <a:r>
              <a:rPr lang="zh-CN" altLang="zh-CN" sz="24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94.2              </a:t>
            </a:r>
          </a:p>
          <a:p>
            <a:pPr eaLnBrk="1" hangingPunct="1"/>
            <a:r>
              <a:rPr lang="zh-CN" altLang="zh-CN" sz="24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    </a:t>
            </a:r>
            <a:r>
              <a:rPr lang="zh-CN" sz="24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立方厘米。</a:t>
            </a:r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539750" y="539750"/>
            <a:ext cx="32400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 anchor="ctr"/>
          <a:lstStyle/>
          <a:p>
            <a:pPr eaLnBrk="1" hangingPunct="1">
              <a:spcBef>
                <a:spcPct val="0"/>
              </a:spcBef>
            </a:pPr>
            <a:r>
              <a:rPr lang="zh-CN" altLang="en-US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二、合作探索</a:t>
            </a:r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_GB2312" pitchFamily="1" charset="-122"/>
              <a:ea typeface="楷体_GB2312" pitchFamily="1" charset="-122"/>
            </a:endParaRPr>
          </a:p>
        </p:txBody>
      </p:sp>
      <p:grpSp>
        <p:nvGrpSpPr>
          <p:cNvPr id="10246" name="Group 7"/>
          <p:cNvGrpSpPr/>
          <p:nvPr/>
        </p:nvGrpSpPr>
        <p:grpSpPr bwMode="auto">
          <a:xfrm>
            <a:off x="3779838" y="2887663"/>
            <a:ext cx="4646612" cy="685800"/>
            <a:chOff x="0" y="0"/>
            <a:chExt cx="2927" cy="432"/>
          </a:xfrm>
        </p:grpSpPr>
        <p:sp>
          <p:nvSpPr>
            <p:cNvPr id="10247" name="Text Box 20"/>
            <p:cNvSpPr txBox="1">
              <a:spLocks noChangeArrowheads="1"/>
            </p:cNvSpPr>
            <p:nvPr/>
          </p:nvSpPr>
          <p:spPr bwMode="auto">
            <a:xfrm>
              <a:off x="0" y="39"/>
              <a:ext cx="2927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 =   </a:t>
              </a:r>
              <a:r>
                <a:rPr lang="en-US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×3.14×</a:t>
              </a:r>
              <a:r>
                <a:rPr lang="zh-CN" altLang="en-US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9</a:t>
              </a:r>
              <a:r>
                <a:rPr lang="en-US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×</a:t>
              </a:r>
              <a:r>
                <a:rPr lang="zh-CN" altLang="en-US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10</a:t>
              </a:r>
            </a:p>
          </p:txBody>
        </p:sp>
        <p:grpSp>
          <p:nvGrpSpPr>
            <p:cNvPr id="10248" name="Group 9"/>
            <p:cNvGrpSpPr/>
            <p:nvPr/>
          </p:nvGrpSpPr>
          <p:grpSpPr bwMode="auto">
            <a:xfrm>
              <a:off x="296" y="0"/>
              <a:ext cx="227" cy="432"/>
              <a:chOff x="0" y="0"/>
              <a:chExt cx="227" cy="432"/>
            </a:xfrm>
          </p:grpSpPr>
          <p:sp>
            <p:nvSpPr>
              <p:cNvPr id="10249" name="Text Box 10"/>
              <p:cNvSpPr txBox="1">
                <a:spLocks noChangeArrowheads="1"/>
              </p:cNvSpPr>
              <p:nvPr/>
            </p:nvSpPr>
            <p:spPr bwMode="auto">
              <a:xfrm>
                <a:off x="1" y="0"/>
                <a:ext cx="22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eaLnBrk="1" hangingPunct="1"/>
                <a:r>
                  <a:rPr lang="en-US" sz="2000">
                    <a:solidFill>
                      <a:schemeClr val="tx1"/>
                    </a:solidFill>
                    <a:latin typeface="楷体_GB2312" pitchFamily="1" charset="-122"/>
                    <a:ea typeface="楷体_GB2312" pitchFamily="1" charset="-122"/>
                  </a:rPr>
                  <a:t>1</a:t>
                </a:r>
              </a:p>
            </p:txBody>
          </p:sp>
          <p:sp>
            <p:nvSpPr>
              <p:cNvPr id="10250" name="Text Box 11"/>
              <p:cNvSpPr txBox="1">
                <a:spLocks noChangeArrowheads="1"/>
              </p:cNvSpPr>
              <p:nvPr/>
            </p:nvSpPr>
            <p:spPr bwMode="auto">
              <a:xfrm>
                <a:off x="2" y="182"/>
                <a:ext cx="21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eaLnBrk="1" hangingPunct="1"/>
                <a:r>
                  <a:rPr lang="en-US" sz="2000">
                    <a:solidFill>
                      <a:schemeClr val="tx1"/>
                    </a:solidFill>
                    <a:latin typeface="楷体_GB2312" pitchFamily="1" charset="-122"/>
                    <a:ea typeface="楷体_GB2312" pitchFamily="1" charset="-122"/>
                  </a:rPr>
                  <a:t>3</a:t>
                </a:r>
              </a:p>
            </p:txBody>
          </p:sp>
          <p:sp>
            <p:nvSpPr>
              <p:cNvPr id="10251" name="Line 12"/>
              <p:cNvSpPr>
                <a:spLocks noChangeShapeType="1"/>
              </p:cNvSpPr>
              <p:nvPr/>
            </p:nvSpPr>
            <p:spPr bwMode="auto">
              <a:xfrm>
                <a:off x="0" y="219"/>
                <a:ext cx="18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10252" name="Group 13"/>
          <p:cNvGrpSpPr/>
          <p:nvPr/>
        </p:nvGrpSpPr>
        <p:grpSpPr bwMode="auto">
          <a:xfrm>
            <a:off x="3635375" y="2205038"/>
            <a:ext cx="5329238" cy="685800"/>
            <a:chOff x="0" y="0"/>
            <a:chExt cx="3357" cy="432"/>
          </a:xfrm>
        </p:grpSpPr>
        <p:sp>
          <p:nvSpPr>
            <p:cNvPr id="10253" name="Text Box 20"/>
            <p:cNvSpPr txBox="1">
              <a:spLocks noChangeArrowheads="1"/>
            </p:cNvSpPr>
            <p:nvPr/>
          </p:nvSpPr>
          <p:spPr bwMode="auto">
            <a:xfrm>
              <a:off x="0" y="24"/>
              <a:ext cx="3357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    </a:t>
              </a:r>
              <a:r>
                <a:rPr lang="en-US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×</a:t>
              </a:r>
              <a:r>
                <a:rPr lang="zh-CN" altLang="en-US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 </a:t>
              </a:r>
              <a:r>
                <a:rPr lang="en-US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3.14×</a:t>
              </a:r>
              <a:r>
                <a:rPr lang="zh-CN" altLang="en-US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（6</a:t>
              </a:r>
              <a:r>
                <a:rPr lang="en-US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÷2</a:t>
              </a:r>
              <a:r>
                <a:rPr lang="zh-CN" altLang="en-US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）</a:t>
              </a:r>
              <a:r>
                <a:rPr lang="zh-CN" altLang="en-US" sz="2400" baseline="300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2</a:t>
              </a:r>
              <a:r>
                <a:rPr lang="en-US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 ×</a:t>
              </a:r>
              <a:r>
                <a:rPr lang="zh-CN" altLang="en-US" sz="240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10</a:t>
              </a:r>
            </a:p>
          </p:txBody>
        </p:sp>
        <p:grpSp>
          <p:nvGrpSpPr>
            <p:cNvPr id="10254" name="Group 15"/>
            <p:cNvGrpSpPr/>
            <p:nvPr/>
          </p:nvGrpSpPr>
          <p:grpSpPr bwMode="auto">
            <a:xfrm>
              <a:off x="272" y="0"/>
              <a:ext cx="227" cy="432"/>
              <a:chOff x="0" y="0"/>
              <a:chExt cx="227" cy="432"/>
            </a:xfrm>
          </p:grpSpPr>
          <p:sp>
            <p:nvSpPr>
              <p:cNvPr id="10255" name="Text Box 16"/>
              <p:cNvSpPr txBox="1">
                <a:spLocks noChangeArrowheads="1"/>
              </p:cNvSpPr>
              <p:nvPr/>
            </p:nvSpPr>
            <p:spPr bwMode="auto">
              <a:xfrm>
                <a:off x="1" y="0"/>
                <a:ext cx="22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eaLnBrk="1" hangingPunct="1"/>
                <a:r>
                  <a:rPr lang="en-US" sz="2000">
                    <a:solidFill>
                      <a:schemeClr val="tx1"/>
                    </a:solidFill>
                    <a:latin typeface="楷体_GB2312" pitchFamily="1" charset="-122"/>
                    <a:ea typeface="楷体_GB2312" pitchFamily="1" charset="-122"/>
                  </a:rPr>
                  <a:t>1</a:t>
                </a:r>
              </a:p>
            </p:txBody>
          </p:sp>
          <p:sp>
            <p:nvSpPr>
              <p:cNvPr id="10256" name="Text Box 17"/>
              <p:cNvSpPr txBox="1">
                <a:spLocks noChangeArrowheads="1"/>
              </p:cNvSpPr>
              <p:nvPr/>
            </p:nvSpPr>
            <p:spPr bwMode="auto">
              <a:xfrm>
                <a:off x="2" y="182"/>
                <a:ext cx="21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eaLnBrk="1" hangingPunct="1"/>
                <a:r>
                  <a:rPr lang="en-US" sz="2000">
                    <a:solidFill>
                      <a:schemeClr val="tx1"/>
                    </a:solidFill>
                    <a:latin typeface="楷体_GB2312" pitchFamily="1" charset="-122"/>
                    <a:ea typeface="楷体_GB2312" pitchFamily="1" charset="-122"/>
                  </a:rPr>
                  <a:t>3</a:t>
                </a:r>
              </a:p>
            </p:txBody>
          </p:sp>
          <p:sp>
            <p:nvSpPr>
              <p:cNvPr id="10257" name="Line 18"/>
              <p:cNvSpPr>
                <a:spLocks noChangeShapeType="1"/>
              </p:cNvSpPr>
              <p:nvPr/>
            </p:nvSpPr>
            <p:spPr bwMode="auto">
              <a:xfrm>
                <a:off x="0" y="219"/>
                <a:ext cx="18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10258" name="Rectangle 13"/>
          <p:cNvSpPr>
            <a:spLocks noChangeArrowheads="1"/>
          </p:cNvSpPr>
          <p:nvPr/>
        </p:nvSpPr>
        <p:spPr bwMode="auto">
          <a:xfrm>
            <a:off x="827088" y="1268413"/>
            <a:ext cx="71310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sz="24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圆锥形包装盒的体积是多少立方厘米？</a:t>
            </a:r>
            <a:r>
              <a:rPr lang="zh-CN" sz="28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 </a:t>
            </a:r>
            <a:endParaRPr lang="zh-CN"/>
          </a:p>
        </p:txBody>
      </p:sp>
      <p:pic>
        <p:nvPicPr>
          <p:cNvPr id="10259" name="Picture 22"/>
          <p:cNvPicPr preferRelativeResize="0"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8313" y="1341438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0"/>
          <p:cNvSpPr txBox="1">
            <a:spLocks noChangeArrowheads="1"/>
          </p:cNvSpPr>
          <p:nvPr/>
        </p:nvSpPr>
        <p:spPr bwMode="auto">
          <a:xfrm>
            <a:off x="539750" y="1557338"/>
            <a:ext cx="7272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sz="2400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1.</a:t>
            </a:r>
            <a:r>
              <a:rPr lang="zh-CN" altLang="en-US" sz="2400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计算下列圆锥的体积。</a:t>
            </a:r>
          </a:p>
        </p:txBody>
      </p:sp>
      <p:pic>
        <p:nvPicPr>
          <p:cNvPr id="11267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629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8313" y="2239963"/>
            <a:ext cx="3416300" cy="193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20"/>
          <p:cNvSpPr txBox="1">
            <a:spLocks noChangeArrowheads="1"/>
          </p:cNvSpPr>
          <p:nvPr/>
        </p:nvSpPr>
        <p:spPr bwMode="auto">
          <a:xfrm>
            <a:off x="323850" y="4760913"/>
            <a:ext cx="5173663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24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 = </a:t>
            </a:r>
            <a:r>
              <a:rPr lang="en-US" sz="24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3.14×</a:t>
            </a:r>
            <a:r>
              <a:rPr lang="zh-CN" altLang="en-US" sz="24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2.25</a:t>
            </a:r>
            <a:r>
              <a:rPr lang="en-US" sz="24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×</a:t>
            </a:r>
            <a:r>
              <a:rPr lang="zh-CN" altLang="en-US" sz="24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2</a:t>
            </a:r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539750" y="539750"/>
            <a:ext cx="32400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 anchor="ctr"/>
          <a:lstStyle/>
          <a:p>
            <a:pPr eaLnBrk="1" hangingPunct="1">
              <a:spcBef>
                <a:spcPct val="0"/>
              </a:spcBef>
            </a:pPr>
            <a:r>
              <a:rPr lang="zh-CN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三、自主练习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_GB2312" pitchFamily="1" charset="-122"/>
              <a:ea typeface="楷体_GB2312" pitchFamily="1" charset="-122"/>
            </a:endParaRPr>
          </a:p>
        </p:txBody>
      </p:sp>
      <p:grpSp>
        <p:nvGrpSpPr>
          <p:cNvPr id="11271" name="Group 7"/>
          <p:cNvGrpSpPr/>
          <p:nvPr/>
        </p:nvGrpSpPr>
        <p:grpSpPr bwMode="auto">
          <a:xfrm>
            <a:off x="684213" y="4256088"/>
            <a:ext cx="4391025" cy="685800"/>
            <a:chOff x="0" y="0"/>
            <a:chExt cx="2766" cy="432"/>
          </a:xfrm>
        </p:grpSpPr>
        <p:sp>
          <p:nvSpPr>
            <p:cNvPr id="11272" name="Text Box 8"/>
            <p:cNvSpPr txBox="1">
              <a:spLocks noChangeArrowheads="1"/>
            </p:cNvSpPr>
            <p:nvPr/>
          </p:nvSpPr>
          <p:spPr bwMode="auto">
            <a:xfrm>
              <a:off x="0" y="73"/>
              <a:ext cx="276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zh-CN" altLang="en-US" sz="2400" dirty="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  </a:t>
              </a:r>
              <a:r>
                <a:rPr lang="en-US" sz="2400" dirty="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×</a:t>
              </a:r>
              <a:r>
                <a:rPr lang="zh-CN" altLang="en-US" sz="2400" dirty="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3.14</a:t>
              </a:r>
              <a:r>
                <a:rPr lang="en-US" sz="2400" dirty="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×</a:t>
              </a:r>
              <a:r>
                <a:rPr lang="zh-CN" altLang="en-US" sz="2400" dirty="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（3</a:t>
              </a:r>
              <a:r>
                <a:rPr lang="en-US" sz="2400" dirty="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÷2</a:t>
              </a:r>
              <a:r>
                <a:rPr lang="zh-CN" altLang="en-US" sz="2400" dirty="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）</a:t>
              </a:r>
              <a:r>
                <a:rPr lang="zh-CN" altLang="en-US" sz="2400" baseline="30000" dirty="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2</a:t>
              </a:r>
              <a:r>
                <a:rPr lang="en-US" sz="2400" dirty="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×</a:t>
              </a:r>
              <a:r>
                <a:rPr lang="zh-CN" altLang="en-US" sz="2400" dirty="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6</a:t>
              </a:r>
              <a:endParaRPr lang="en-US" sz="2400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endParaRPr>
            </a:p>
          </p:txBody>
        </p:sp>
        <p:grpSp>
          <p:nvGrpSpPr>
            <p:cNvPr id="11273" name="Group 9"/>
            <p:cNvGrpSpPr/>
            <p:nvPr/>
          </p:nvGrpSpPr>
          <p:grpSpPr bwMode="auto">
            <a:xfrm>
              <a:off x="91" y="0"/>
              <a:ext cx="227" cy="432"/>
              <a:chOff x="0" y="0"/>
              <a:chExt cx="227" cy="432"/>
            </a:xfrm>
          </p:grpSpPr>
          <p:sp>
            <p:nvSpPr>
              <p:cNvPr id="11274" name="Text Box 10"/>
              <p:cNvSpPr txBox="1">
                <a:spLocks noChangeArrowheads="1"/>
              </p:cNvSpPr>
              <p:nvPr/>
            </p:nvSpPr>
            <p:spPr bwMode="auto">
              <a:xfrm>
                <a:off x="1" y="0"/>
                <a:ext cx="22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eaLnBrk="1" hangingPunct="1"/>
                <a:r>
                  <a:rPr lang="en-US" sz="2000">
                    <a:solidFill>
                      <a:schemeClr val="tx1"/>
                    </a:solidFill>
                    <a:latin typeface="楷体_GB2312" pitchFamily="1" charset="-122"/>
                    <a:ea typeface="楷体_GB2312" pitchFamily="1" charset="-122"/>
                  </a:rPr>
                  <a:t>1</a:t>
                </a:r>
              </a:p>
            </p:txBody>
          </p:sp>
          <p:sp>
            <p:nvSpPr>
              <p:cNvPr id="11275" name="Text Box 11"/>
              <p:cNvSpPr txBox="1">
                <a:spLocks noChangeArrowheads="1"/>
              </p:cNvSpPr>
              <p:nvPr/>
            </p:nvSpPr>
            <p:spPr bwMode="auto">
              <a:xfrm>
                <a:off x="2" y="182"/>
                <a:ext cx="21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eaLnBrk="1" hangingPunct="1"/>
                <a:r>
                  <a:rPr lang="en-US" sz="2000">
                    <a:solidFill>
                      <a:schemeClr val="tx1"/>
                    </a:solidFill>
                    <a:latin typeface="楷体_GB2312" pitchFamily="1" charset="-122"/>
                    <a:ea typeface="楷体_GB2312" pitchFamily="1" charset="-122"/>
                  </a:rPr>
                  <a:t>3</a:t>
                </a:r>
              </a:p>
            </p:txBody>
          </p:sp>
          <p:sp>
            <p:nvSpPr>
              <p:cNvPr id="11276" name="Line 12"/>
              <p:cNvSpPr>
                <a:spLocks noChangeShapeType="1"/>
              </p:cNvSpPr>
              <p:nvPr/>
            </p:nvSpPr>
            <p:spPr bwMode="auto">
              <a:xfrm>
                <a:off x="0" y="219"/>
                <a:ext cx="18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</p:grpSp>
      </p:grpSp>
      <p:pic>
        <p:nvPicPr>
          <p:cNvPr id="11277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507038" y="2097088"/>
            <a:ext cx="1719262" cy="232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278" name="Group 7"/>
          <p:cNvGrpSpPr/>
          <p:nvPr/>
        </p:nvGrpSpPr>
        <p:grpSpPr bwMode="auto">
          <a:xfrm>
            <a:off x="5003800" y="4329113"/>
            <a:ext cx="3057525" cy="685800"/>
            <a:chOff x="0" y="0"/>
            <a:chExt cx="1926" cy="432"/>
          </a:xfrm>
        </p:grpSpPr>
        <p:sp>
          <p:nvSpPr>
            <p:cNvPr id="11279" name="Text Box 8"/>
            <p:cNvSpPr txBox="1">
              <a:spLocks noChangeArrowheads="1"/>
            </p:cNvSpPr>
            <p:nvPr/>
          </p:nvSpPr>
          <p:spPr bwMode="auto">
            <a:xfrm>
              <a:off x="0" y="66"/>
              <a:ext cx="192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zh-CN" altLang="en-US" sz="2400" dirty="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    </a:t>
              </a:r>
              <a:r>
                <a:rPr lang="en-US" sz="2400" dirty="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×</a:t>
              </a:r>
              <a:r>
                <a:rPr lang="zh-CN" altLang="en-US" sz="2400" dirty="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3.14</a:t>
              </a:r>
              <a:r>
                <a:rPr lang="en-US" sz="2400" dirty="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×</a:t>
              </a:r>
              <a:r>
                <a:rPr lang="zh-CN" altLang="en-US" sz="2400" dirty="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2</a:t>
              </a:r>
              <a:r>
                <a:rPr lang="zh-CN" altLang="en-US" sz="2400" baseline="30000" dirty="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2</a:t>
              </a:r>
              <a:r>
                <a:rPr lang="en-US" sz="2400" dirty="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×</a:t>
              </a:r>
              <a:r>
                <a:rPr lang="zh-CN" altLang="en-US" sz="2400" dirty="0">
                  <a:solidFill>
                    <a:schemeClr val="tx1"/>
                  </a:solidFill>
                  <a:latin typeface="楷体_GB2312" pitchFamily="1" charset="-122"/>
                  <a:ea typeface="楷体_GB2312" pitchFamily="1" charset="-122"/>
                </a:rPr>
                <a:t>4.5</a:t>
              </a:r>
            </a:p>
          </p:txBody>
        </p:sp>
        <p:grpSp>
          <p:nvGrpSpPr>
            <p:cNvPr id="11280" name="Group 9"/>
            <p:cNvGrpSpPr/>
            <p:nvPr/>
          </p:nvGrpSpPr>
          <p:grpSpPr bwMode="auto">
            <a:xfrm>
              <a:off x="238" y="0"/>
              <a:ext cx="227" cy="432"/>
              <a:chOff x="0" y="0"/>
              <a:chExt cx="227" cy="432"/>
            </a:xfrm>
          </p:grpSpPr>
          <p:sp>
            <p:nvSpPr>
              <p:cNvPr id="11281" name="Text Box 10"/>
              <p:cNvSpPr txBox="1">
                <a:spLocks noChangeArrowheads="1"/>
              </p:cNvSpPr>
              <p:nvPr/>
            </p:nvSpPr>
            <p:spPr bwMode="auto">
              <a:xfrm>
                <a:off x="1" y="0"/>
                <a:ext cx="22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eaLnBrk="1" hangingPunct="1"/>
                <a:r>
                  <a:rPr lang="en-US" sz="2000">
                    <a:solidFill>
                      <a:schemeClr val="tx1"/>
                    </a:solidFill>
                    <a:latin typeface="楷体_GB2312" pitchFamily="1" charset="-122"/>
                    <a:ea typeface="楷体_GB2312" pitchFamily="1" charset="-122"/>
                  </a:rPr>
                  <a:t>1</a:t>
                </a:r>
              </a:p>
            </p:txBody>
          </p:sp>
          <p:sp>
            <p:nvSpPr>
              <p:cNvPr id="11282" name="Text Box 11"/>
              <p:cNvSpPr txBox="1">
                <a:spLocks noChangeArrowheads="1"/>
              </p:cNvSpPr>
              <p:nvPr/>
            </p:nvSpPr>
            <p:spPr bwMode="auto">
              <a:xfrm>
                <a:off x="2" y="182"/>
                <a:ext cx="21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eaLnBrk="1" hangingPunct="1"/>
                <a:r>
                  <a:rPr lang="en-US" sz="2000">
                    <a:solidFill>
                      <a:schemeClr val="tx1"/>
                    </a:solidFill>
                    <a:latin typeface="楷体_GB2312" pitchFamily="1" charset="-122"/>
                    <a:ea typeface="楷体_GB2312" pitchFamily="1" charset="-122"/>
                  </a:rPr>
                  <a:t>3</a:t>
                </a:r>
              </a:p>
            </p:txBody>
          </p:sp>
          <p:sp>
            <p:nvSpPr>
              <p:cNvPr id="11283" name="Line 12"/>
              <p:cNvSpPr>
                <a:spLocks noChangeShapeType="1"/>
              </p:cNvSpPr>
              <p:nvPr/>
            </p:nvSpPr>
            <p:spPr bwMode="auto">
              <a:xfrm>
                <a:off x="0" y="219"/>
                <a:ext cx="18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468313" y="5300663"/>
            <a:ext cx="5173662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zh-CN" sz="24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= </a:t>
            </a:r>
            <a:r>
              <a:rPr lang="zh-CN" altLang="zh-CN" sz="24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14.13</a:t>
            </a:r>
            <a:r>
              <a:rPr lang="zh-CN" sz="24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zh-CN" altLang="zh-CN" sz="24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dm</a:t>
            </a:r>
            <a:r>
              <a:rPr lang="zh-CN" altLang="zh-CN" sz="2400" baseline="300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3</a:t>
            </a:r>
            <a:r>
              <a:rPr lang="zh-CN" sz="24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）</a:t>
            </a:r>
          </a:p>
        </p:txBody>
      </p:sp>
      <p:sp>
        <p:nvSpPr>
          <p:cNvPr id="11285" name="Text Box 20"/>
          <p:cNvSpPr txBox="1">
            <a:spLocks noChangeArrowheads="1"/>
          </p:cNvSpPr>
          <p:nvPr/>
        </p:nvSpPr>
        <p:spPr bwMode="auto">
          <a:xfrm>
            <a:off x="4859338" y="4905375"/>
            <a:ext cx="517366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24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 = </a:t>
            </a:r>
            <a:r>
              <a:rPr lang="en-US" sz="24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3.14×4×1.5</a:t>
            </a:r>
            <a:endParaRPr lang="zh-CN" altLang="en-US" sz="2400">
              <a:solidFill>
                <a:schemeClr val="tx1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1286" name="Text Box 20"/>
          <p:cNvSpPr txBox="1">
            <a:spLocks noChangeArrowheads="1"/>
          </p:cNvSpPr>
          <p:nvPr/>
        </p:nvSpPr>
        <p:spPr bwMode="auto">
          <a:xfrm>
            <a:off x="5003800" y="5445125"/>
            <a:ext cx="517366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24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= </a:t>
            </a:r>
            <a:r>
              <a:rPr lang="en-US" sz="24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18.84</a:t>
            </a:r>
            <a:r>
              <a:rPr lang="zh-CN" altLang="en-US" sz="24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（dm</a:t>
            </a:r>
            <a:r>
              <a:rPr lang="zh-CN" altLang="en-US" sz="2400" baseline="300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3</a:t>
            </a:r>
            <a:r>
              <a:rPr lang="zh-CN" altLang="en-US" sz="240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bldLvl="0" autoUpdateAnimBg="0"/>
      <p:bldP spid="11284" grpId="0" bldLvl="0" autoUpdateAnimBg="0"/>
      <p:bldP spid="11285" grpId="0" bldLvl="0" autoUpdateAnimBg="0"/>
      <p:bldP spid="11286" grpId="0" bldLvl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3200" b="1" i="0" u="none" strike="noStrike" cap="none" normalizeH="0" baseline="0" smtClean="0">
            <a:ln>
              <a:noFill/>
            </a:ln>
            <a:solidFill>
              <a:srgbClr val="FFCCFF"/>
            </a:solidFill>
            <a:effectLst/>
            <a:latin typeface="黑体" panose="02010609060101010101" pitchFamily="49" charset="-122"/>
            <a:ea typeface="黑体" panose="020106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3200" b="1" i="0" u="none" strike="noStrike" cap="none" normalizeH="0" baseline="0" smtClean="0">
            <a:ln>
              <a:noFill/>
            </a:ln>
            <a:solidFill>
              <a:srgbClr val="FFCCFF"/>
            </a:solidFill>
            <a:effectLst/>
            <a:latin typeface="黑体" panose="02010609060101010101" pitchFamily="49" charset="-122"/>
            <a:ea typeface="黑体" panose="02010609060101010101" pitchFamily="49" charset="-122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662</Words>
  <Application>Microsoft Office PowerPoint</Application>
  <PresentationFormat>全屏显示(4:3)</PresentationFormat>
  <Paragraphs>93</Paragraphs>
  <Slides>11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汉仪大宋简</vt:lpstr>
      <vt:lpstr>黑体</vt:lpstr>
      <vt:lpstr>楷体_GB2312</vt:lpstr>
      <vt:lpstr>宋体</vt:lpstr>
      <vt:lpstr>微软雅黑</vt:lpstr>
      <vt:lpstr>Arial</vt:lpstr>
      <vt:lpstr>Calibri</vt:lpstr>
      <vt:lpstr>Times New Roman</vt:lpstr>
      <vt:lpstr>WWW.2PPT.COM
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2021-12-31T02:36:54Z</dcterms:created>
  <dcterms:modified xsi:type="dcterms:W3CDTF">2023-01-16T15:18:13Z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B953293CBA1B4D79887B1C43E75B050F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