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06" r:id="rId2"/>
    <p:sldId id="293" r:id="rId3"/>
    <p:sldId id="298" r:id="rId4"/>
    <p:sldId id="294" r:id="rId5"/>
    <p:sldId id="295" r:id="rId6"/>
    <p:sldId id="303" r:id="rId7"/>
    <p:sldId id="296" r:id="rId8"/>
    <p:sldId id="297" r:id="rId9"/>
    <p:sldId id="299" r:id="rId10"/>
    <p:sldId id="300" r:id="rId11"/>
    <p:sldId id="301" r:id="rId12"/>
    <p:sldId id="304" r:id="rId13"/>
    <p:sldId id="305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777777"/>
    <a:srgbClr val="9933FF"/>
    <a:srgbClr val="FF0000"/>
    <a:srgbClr val="FF0066"/>
    <a:srgbClr val="E4E6F8"/>
    <a:srgbClr val="E7E9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smtClean="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F1D7718-56EB-4EB4-802B-B99D084FF066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1D7718-56EB-4EB4-802B-B99D084FF066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EC5D14-5A46-491F-9EFF-C8D413D6BB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B40DE2-CB61-48F1-AEF6-298563B65A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DDBD5-A3FA-49E4-BE94-A21CF635CD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573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D6583-B552-400C-804B-C8D453DC4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513CC-6957-4AC3-B736-940B50B6C3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A4CEC-7376-4B78-935D-F6A74959D39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4F88B-B389-4525-AA62-8A3A77823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853F5-4E4B-4786-A5D7-A3DB0002B77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E98F4-88C1-467B-9F44-35EB20C14AA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F0C49-2FC3-49F8-97BF-B6171ECF06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B7AC0C-DB9C-4E01-ADA8-F031A3A70B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47F4BA5-5D1C-4663-AFEF-52DE7C7AAE7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825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657917" y="501317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65333" y="1650197"/>
            <a:ext cx="699742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zh-CN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1.1 </a:t>
            </a:r>
            <a:r>
              <a:rPr lang="zh-CN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粗倩简体" pitchFamily="65" charset="-122"/>
                <a:ea typeface="方正粗倩简体" pitchFamily="65" charset="-122"/>
              </a:rPr>
              <a:t>我们身边的图形世界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方正粗倩简体" pitchFamily="65" charset="-122"/>
              <a:ea typeface="方正粗倩简体" pitchFamily="65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4570413" y="1655763"/>
            <a:ext cx="3457575" cy="3286125"/>
          </a:xfrm>
          <a:prstGeom prst="pentagon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79388" y="692150"/>
            <a:ext cx="8785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宋体" panose="02010600030101010101" pitchFamily="2" charset="-122"/>
              </a:rPr>
              <a:t>你能利用图中的五边形画一个五角星吗？画一画，再  </a:t>
            </a:r>
          </a:p>
          <a:p>
            <a:r>
              <a:rPr lang="zh-CN" altLang="en-US" sz="2800" b="1" dirty="0">
                <a:latin typeface="宋体" panose="02010600030101010101" pitchFamily="2" charset="-122"/>
              </a:rPr>
              <a:t>  涂上颜色。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79388" y="5214938"/>
            <a:ext cx="8785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latin typeface="宋体" panose="02010600030101010101" pitchFamily="2" charset="-122"/>
              </a:rPr>
              <a:t>请你设计一个由简单的平面图形组合而成的图案，并与同学交流。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4572000" y="2924175"/>
            <a:ext cx="3455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5219700" y="1628775"/>
            <a:ext cx="1081088" cy="3313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4572000" y="2924175"/>
            <a:ext cx="2808288" cy="2017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300788" y="1628775"/>
            <a:ext cx="1079500" cy="3313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 flipV="1">
            <a:off x="5219700" y="2924175"/>
            <a:ext cx="2808288" cy="20177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4570413" y="1655763"/>
            <a:ext cx="3457575" cy="3286125"/>
          </a:xfrm>
          <a:prstGeom prst="star5">
            <a:avLst/>
          </a:prstGeom>
          <a:solidFill>
            <a:srgbClr val="FF0000">
              <a:alpha val="59000"/>
            </a:srgbClr>
          </a:solidFill>
          <a:ln w="25400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 animBg="1"/>
      <p:bldP spid="13319" grpId="0" animBg="1"/>
      <p:bldP spid="13320" grpId="0" animBg="1"/>
      <p:bldP spid="133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07950" y="549275"/>
            <a:ext cx="87852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4.下面的三个图形都是由两个圆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两个三角形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和两条 </a:t>
            </a:r>
          </a:p>
          <a:p>
            <a:r>
              <a:rPr lang="zh-CN" altLang="en-US" sz="2800" b="1" dirty="0">
                <a:latin typeface="宋体" panose="02010600030101010101" pitchFamily="2" charset="-122"/>
              </a:rPr>
              <a:t>  线段组合而成。请你用两个圆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两个三角形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和两条</a:t>
            </a:r>
          </a:p>
          <a:p>
            <a:r>
              <a:rPr lang="zh-CN" altLang="en-US" sz="2800" b="1" dirty="0">
                <a:latin typeface="宋体" panose="02010600030101010101" pitchFamily="2" charset="-122"/>
              </a:rPr>
              <a:t>  线段再组合几幅新奇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有趣的图形，并给出文字说明。</a:t>
            </a:r>
          </a:p>
        </p:txBody>
      </p:sp>
      <p:grpSp>
        <p:nvGrpSpPr>
          <p:cNvPr id="23555" name="Group 3"/>
          <p:cNvGrpSpPr/>
          <p:nvPr/>
        </p:nvGrpSpPr>
        <p:grpSpPr bwMode="auto">
          <a:xfrm>
            <a:off x="538163" y="2066925"/>
            <a:ext cx="2017712" cy="1441450"/>
            <a:chOff x="0" y="0"/>
            <a:chExt cx="1906" cy="1362"/>
          </a:xfrm>
        </p:grpSpPr>
        <p:sp>
          <p:nvSpPr>
            <p:cNvPr id="23596" name="Oval 4"/>
            <p:cNvSpPr>
              <a:spLocks noChangeArrowheads="1"/>
            </p:cNvSpPr>
            <p:nvPr/>
          </p:nvSpPr>
          <p:spPr bwMode="auto">
            <a:xfrm>
              <a:off x="0" y="590"/>
              <a:ext cx="772" cy="7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7" name="Oval 5"/>
            <p:cNvSpPr>
              <a:spLocks noChangeArrowheads="1"/>
            </p:cNvSpPr>
            <p:nvPr/>
          </p:nvSpPr>
          <p:spPr bwMode="auto">
            <a:xfrm>
              <a:off x="1134" y="590"/>
              <a:ext cx="772" cy="7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8" name="AutoShape 6"/>
            <p:cNvSpPr>
              <a:spLocks noChangeArrowheads="1"/>
            </p:cNvSpPr>
            <p:nvPr/>
          </p:nvSpPr>
          <p:spPr bwMode="auto">
            <a:xfrm rot="-3382361">
              <a:off x="823" y="577"/>
              <a:ext cx="635" cy="182"/>
            </a:xfrm>
            <a:prstGeom prst="triangle">
              <a:avLst>
                <a:gd name="adj" fmla="val 82741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9" name="AutoShape 7"/>
            <p:cNvSpPr>
              <a:spLocks noChangeArrowheads="1"/>
            </p:cNvSpPr>
            <p:nvPr/>
          </p:nvSpPr>
          <p:spPr bwMode="auto">
            <a:xfrm rot="10800000">
              <a:off x="363" y="998"/>
              <a:ext cx="1180" cy="136"/>
            </a:xfrm>
            <a:prstGeom prst="triangle">
              <a:avLst>
                <a:gd name="adj" fmla="val 96949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00" name="Line 8"/>
            <p:cNvSpPr>
              <a:spLocks noChangeShapeType="1"/>
            </p:cNvSpPr>
            <p:nvPr/>
          </p:nvSpPr>
          <p:spPr bwMode="auto">
            <a:xfrm>
              <a:off x="454" y="0"/>
              <a:ext cx="454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1" name="Line 9"/>
            <p:cNvSpPr>
              <a:spLocks noChangeShapeType="1"/>
            </p:cNvSpPr>
            <p:nvPr/>
          </p:nvSpPr>
          <p:spPr bwMode="auto">
            <a:xfrm flipV="1">
              <a:off x="363" y="182"/>
              <a:ext cx="31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56" name="Group 10"/>
          <p:cNvGrpSpPr/>
          <p:nvPr/>
        </p:nvGrpSpPr>
        <p:grpSpPr bwMode="auto">
          <a:xfrm>
            <a:off x="3563938" y="2155825"/>
            <a:ext cx="2520950" cy="1284288"/>
            <a:chOff x="0" y="0"/>
            <a:chExt cx="2587" cy="1317"/>
          </a:xfrm>
        </p:grpSpPr>
        <p:sp>
          <p:nvSpPr>
            <p:cNvPr id="23590" name="Oval 11"/>
            <p:cNvSpPr>
              <a:spLocks noChangeArrowheads="1"/>
            </p:cNvSpPr>
            <p:nvPr/>
          </p:nvSpPr>
          <p:spPr bwMode="auto">
            <a:xfrm>
              <a:off x="0" y="545"/>
              <a:ext cx="772" cy="7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1" name="Oval 12"/>
            <p:cNvSpPr>
              <a:spLocks noChangeArrowheads="1"/>
            </p:cNvSpPr>
            <p:nvPr/>
          </p:nvSpPr>
          <p:spPr bwMode="auto">
            <a:xfrm>
              <a:off x="1361" y="545"/>
              <a:ext cx="772" cy="77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2" name="AutoShape 13"/>
            <p:cNvSpPr>
              <a:spLocks noChangeArrowheads="1"/>
            </p:cNvSpPr>
            <p:nvPr/>
          </p:nvSpPr>
          <p:spPr bwMode="auto">
            <a:xfrm rot="10800000">
              <a:off x="772" y="907"/>
              <a:ext cx="318" cy="91"/>
            </a:xfrm>
            <a:prstGeom prst="triangle">
              <a:avLst>
                <a:gd name="adj" fmla="val 10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93" name="Line 14"/>
            <p:cNvSpPr>
              <a:spLocks noChangeShapeType="1"/>
            </p:cNvSpPr>
            <p:nvPr/>
          </p:nvSpPr>
          <p:spPr bwMode="auto">
            <a:xfrm flipV="1">
              <a:off x="92" y="0"/>
              <a:ext cx="499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4" name="Line 15"/>
            <p:cNvSpPr>
              <a:spLocks noChangeShapeType="1"/>
            </p:cNvSpPr>
            <p:nvPr/>
          </p:nvSpPr>
          <p:spPr bwMode="auto">
            <a:xfrm flipV="1">
              <a:off x="2088" y="91"/>
              <a:ext cx="499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5" name="AutoShape 16"/>
            <p:cNvSpPr>
              <a:spLocks noChangeArrowheads="1"/>
            </p:cNvSpPr>
            <p:nvPr/>
          </p:nvSpPr>
          <p:spPr bwMode="auto">
            <a:xfrm rot="10800000" flipH="1">
              <a:off x="1044" y="907"/>
              <a:ext cx="318" cy="91"/>
            </a:xfrm>
            <a:prstGeom prst="triangle">
              <a:avLst>
                <a:gd name="adj" fmla="val 10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557" name="Group 17"/>
          <p:cNvGrpSpPr/>
          <p:nvPr/>
        </p:nvGrpSpPr>
        <p:grpSpPr bwMode="auto">
          <a:xfrm>
            <a:off x="6738938" y="1916113"/>
            <a:ext cx="2009775" cy="1720850"/>
            <a:chOff x="0" y="0"/>
            <a:chExt cx="1945" cy="1815"/>
          </a:xfrm>
        </p:grpSpPr>
        <p:sp>
          <p:nvSpPr>
            <p:cNvPr id="23584" name="AutoShape 18"/>
            <p:cNvSpPr>
              <a:spLocks noChangeArrowheads="1"/>
            </p:cNvSpPr>
            <p:nvPr/>
          </p:nvSpPr>
          <p:spPr bwMode="auto">
            <a:xfrm rot="8261868">
              <a:off x="902" y="1026"/>
              <a:ext cx="1043" cy="284"/>
            </a:xfrm>
            <a:prstGeom prst="triangle">
              <a:avLst>
                <a:gd name="adj" fmla="val 24329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5" name="Oval 19"/>
            <p:cNvSpPr>
              <a:spLocks noChangeArrowheads="1"/>
            </p:cNvSpPr>
            <p:nvPr/>
          </p:nvSpPr>
          <p:spPr bwMode="auto">
            <a:xfrm>
              <a:off x="450" y="0"/>
              <a:ext cx="1012" cy="10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6" name="Oval 20"/>
            <p:cNvSpPr>
              <a:spLocks noChangeArrowheads="1"/>
            </p:cNvSpPr>
            <p:nvPr/>
          </p:nvSpPr>
          <p:spPr bwMode="auto">
            <a:xfrm>
              <a:off x="587" y="136"/>
              <a:ext cx="735" cy="73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7" name="Line 21"/>
            <p:cNvSpPr>
              <a:spLocks noChangeShapeType="1"/>
            </p:cNvSpPr>
            <p:nvPr/>
          </p:nvSpPr>
          <p:spPr bwMode="auto">
            <a:xfrm>
              <a:off x="723" y="499"/>
              <a:ext cx="41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8" name="Line 22"/>
            <p:cNvSpPr>
              <a:spLocks noChangeShapeType="1"/>
            </p:cNvSpPr>
            <p:nvPr/>
          </p:nvSpPr>
          <p:spPr bwMode="auto">
            <a:xfrm>
              <a:off x="949" y="998"/>
              <a:ext cx="0" cy="8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9" name="AutoShape 23"/>
            <p:cNvSpPr>
              <a:spLocks noChangeArrowheads="1"/>
            </p:cNvSpPr>
            <p:nvPr/>
          </p:nvSpPr>
          <p:spPr bwMode="auto">
            <a:xfrm rot="13338132" flipH="1">
              <a:off x="0" y="1174"/>
              <a:ext cx="980" cy="267"/>
            </a:xfrm>
            <a:prstGeom prst="triangle">
              <a:avLst>
                <a:gd name="adj" fmla="val 24329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992188" y="4302125"/>
            <a:ext cx="1131887" cy="11318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82625" y="4249738"/>
            <a:ext cx="412750" cy="4111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323850" y="4456113"/>
            <a:ext cx="358775" cy="153987"/>
          </a:xfrm>
          <a:prstGeom prst="triangle">
            <a:avLst>
              <a:gd name="adj" fmla="val 10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3" name="AutoShape 27"/>
          <p:cNvSpPr>
            <a:spLocks noChangeArrowheads="1"/>
          </p:cNvSpPr>
          <p:nvPr/>
        </p:nvSpPr>
        <p:spPr bwMode="auto">
          <a:xfrm rot="-5400000">
            <a:off x="1969294" y="4560094"/>
            <a:ext cx="669925" cy="360363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1814513" y="5381625"/>
            <a:ext cx="309562" cy="56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 flipH="1">
            <a:off x="1044575" y="5381625"/>
            <a:ext cx="307975" cy="566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30"/>
          <p:cNvGrpSpPr/>
          <p:nvPr/>
        </p:nvGrpSpPr>
        <p:grpSpPr bwMode="auto">
          <a:xfrm>
            <a:off x="5724525" y="4292600"/>
            <a:ext cx="2016125" cy="1584325"/>
            <a:chOff x="0" y="0"/>
            <a:chExt cx="1270" cy="998"/>
          </a:xfrm>
        </p:grpSpPr>
        <p:sp>
          <p:nvSpPr>
            <p:cNvPr id="23578" name="Oval 31"/>
            <p:cNvSpPr>
              <a:spLocks noChangeArrowheads="1"/>
            </p:cNvSpPr>
            <p:nvPr/>
          </p:nvSpPr>
          <p:spPr bwMode="auto">
            <a:xfrm>
              <a:off x="0" y="0"/>
              <a:ext cx="998" cy="9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9" name="Oval 32"/>
            <p:cNvSpPr>
              <a:spLocks noChangeArrowheads="1"/>
            </p:cNvSpPr>
            <p:nvPr/>
          </p:nvSpPr>
          <p:spPr bwMode="auto">
            <a:xfrm>
              <a:off x="136" y="331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0" name="AutoShape 33"/>
            <p:cNvSpPr>
              <a:spLocks noChangeArrowheads="1"/>
            </p:cNvSpPr>
            <p:nvPr/>
          </p:nvSpPr>
          <p:spPr bwMode="auto">
            <a:xfrm rot="-5400000">
              <a:off x="815" y="330"/>
              <a:ext cx="635" cy="272"/>
            </a:xfrm>
            <a:prstGeom prst="triangle">
              <a:avLst>
                <a:gd name="adj" fmla="val 48838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1" name="AutoShape 34"/>
            <p:cNvSpPr>
              <a:spLocks noChangeArrowheads="1"/>
            </p:cNvSpPr>
            <p:nvPr/>
          </p:nvSpPr>
          <p:spPr bwMode="auto">
            <a:xfrm rot="3385438">
              <a:off x="75" y="543"/>
              <a:ext cx="291" cy="28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2" name="Line 35"/>
            <p:cNvSpPr>
              <a:spLocks noChangeShapeType="1"/>
            </p:cNvSpPr>
            <p:nvPr/>
          </p:nvSpPr>
          <p:spPr bwMode="auto">
            <a:xfrm>
              <a:off x="272" y="58"/>
              <a:ext cx="227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3" name="Line 36"/>
            <p:cNvSpPr>
              <a:spLocks noChangeShapeType="1"/>
            </p:cNvSpPr>
            <p:nvPr/>
          </p:nvSpPr>
          <p:spPr bwMode="auto">
            <a:xfrm flipH="1">
              <a:off x="272" y="473"/>
              <a:ext cx="227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37"/>
          <p:cNvGrpSpPr/>
          <p:nvPr/>
        </p:nvGrpSpPr>
        <p:grpSpPr bwMode="auto">
          <a:xfrm>
            <a:off x="5435600" y="3141663"/>
            <a:ext cx="1728788" cy="1584325"/>
            <a:chOff x="0" y="0"/>
            <a:chExt cx="1089" cy="998"/>
          </a:xfrm>
        </p:grpSpPr>
        <p:sp>
          <p:nvSpPr>
            <p:cNvPr id="23572" name="Oval 38"/>
            <p:cNvSpPr>
              <a:spLocks noChangeArrowheads="1"/>
            </p:cNvSpPr>
            <p:nvPr/>
          </p:nvSpPr>
          <p:spPr bwMode="auto">
            <a:xfrm>
              <a:off x="0" y="0"/>
              <a:ext cx="998" cy="99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3" name="Oval 39"/>
            <p:cNvSpPr>
              <a:spLocks noChangeArrowheads="1"/>
            </p:cNvSpPr>
            <p:nvPr/>
          </p:nvSpPr>
          <p:spPr bwMode="auto">
            <a:xfrm>
              <a:off x="590" y="272"/>
              <a:ext cx="182" cy="1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4" name="AutoShape 40"/>
            <p:cNvSpPr>
              <a:spLocks noChangeArrowheads="1"/>
            </p:cNvSpPr>
            <p:nvPr/>
          </p:nvSpPr>
          <p:spPr bwMode="auto">
            <a:xfrm rot="7566476">
              <a:off x="909" y="586"/>
              <a:ext cx="131" cy="227"/>
            </a:xfrm>
            <a:prstGeom prst="triangle">
              <a:avLst>
                <a:gd name="adj" fmla="val 56069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5" name="AutoShape 41"/>
            <p:cNvSpPr>
              <a:spLocks noChangeArrowheads="1"/>
            </p:cNvSpPr>
            <p:nvPr/>
          </p:nvSpPr>
          <p:spPr bwMode="auto">
            <a:xfrm rot="10800000">
              <a:off x="117" y="353"/>
              <a:ext cx="201" cy="19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76" name="Line 42"/>
            <p:cNvSpPr>
              <a:spLocks noChangeShapeType="1"/>
            </p:cNvSpPr>
            <p:nvPr/>
          </p:nvSpPr>
          <p:spPr bwMode="auto">
            <a:xfrm>
              <a:off x="590" y="182"/>
              <a:ext cx="27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77" name="Line 43"/>
            <p:cNvSpPr>
              <a:spLocks noChangeShapeType="1"/>
            </p:cNvSpPr>
            <p:nvPr/>
          </p:nvSpPr>
          <p:spPr bwMode="auto">
            <a:xfrm flipH="1">
              <a:off x="545" y="77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6" name="Text Box 44"/>
          <p:cNvSpPr txBox="1">
            <a:spLocks noChangeArrowheads="1"/>
          </p:cNvSpPr>
          <p:nvPr/>
        </p:nvSpPr>
        <p:spPr bwMode="auto">
          <a:xfrm>
            <a:off x="971550" y="364490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C2514"/>
                </a:solidFill>
                <a:ea typeface="黑体" panose="02010609060101010101" pitchFamily="2" charset="-122"/>
              </a:rPr>
              <a:t>自行车</a:t>
            </a:r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4067175" y="58769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accent2"/>
                </a:solidFill>
                <a:ea typeface="黑体" panose="02010609060101010101" pitchFamily="2" charset="-122"/>
              </a:rPr>
              <a:t>热带鱼</a:t>
            </a:r>
          </a:p>
        </p:txBody>
      </p:sp>
      <p:sp>
        <p:nvSpPr>
          <p:cNvPr id="14382" name="Text Box 46"/>
          <p:cNvSpPr txBox="1">
            <a:spLocks noChangeArrowheads="1"/>
          </p:cNvSpPr>
          <p:nvPr/>
        </p:nvSpPr>
        <p:spPr bwMode="auto">
          <a:xfrm>
            <a:off x="6948488" y="5876925"/>
            <a:ext cx="15859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accent2"/>
                </a:solidFill>
                <a:ea typeface="黑体" panose="02010609060101010101" pitchFamily="2" charset="-122"/>
              </a:rPr>
              <a:t>人物头像</a:t>
            </a:r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1116013" y="5876925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chemeClr val="accent2"/>
                </a:solidFill>
                <a:ea typeface="黑体" panose="02010609060101010101" pitchFamily="2" charset="-122"/>
              </a:rPr>
              <a:t>小鸡</a:t>
            </a:r>
          </a:p>
        </p:txBody>
      </p:sp>
      <p:sp>
        <p:nvSpPr>
          <p:cNvPr id="23570" name="Text Box 48"/>
          <p:cNvSpPr txBox="1">
            <a:spLocks noChangeArrowheads="1"/>
          </p:cNvSpPr>
          <p:nvPr/>
        </p:nvSpPr>
        <p:spPr bwMode="auto">
          <a:xfrm>
            <a:off x="4140200" y="364490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C2514"/>
                </a:solidFill>
                <a:ea typeface="黑体" panose="02010609060101010101" pitchFamily="2" charset="-122"/>
              </a:rPr>
              <a:t>眼镜</a:t>
            </a:r>
          </a:p>
        </p:txBody>
      </p:sp>
      <p:sp>
        <p:nvSpPr>
          <p:cNvPr id="23571" name="Text Box 49"/>
          <p:cNvSpPr txBox="1">
            <a:spLocks noChangeArrowheads="1"/>
          </p:cNvSpPr>
          <p:nvPr/>
        </p:nvSpPr>
        <p:spPr bwMode="auto">
          <a:xfrm>
            <a:off x="7380288" y="364490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C2514"/>
                </a:solidFill>
                <a:ea typeface="黑体" panose="02010609060101010101" pitchFamily="2" charset="-122"/>
              </a:rPr>
              <a:t>向日葵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4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8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3994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22222E-6 C 0.0026 -0.00578 0.0125 -0.01088 0.0158 -0.01088 C 0.03767 -0.01088 0.06007 0.07871 0.06007 0.16922 C 0.06007 0.12315 0.07135 0.07871 0.08194 0.07871 C 0.09305 0.07871 0.10364 0.12384 0.10364 0.16922 C 0.10364 0.1463 0.10937 0.12315 0.11493 0.12315 C 0.12049 0.12315 0.12604 0.14584 0.12604 0.16922 C 0.12604 0.15695 0.12882 0.1463 0.1316 0.1463 C 0.13455 0.1463 0.13715 0.15787 0.13715 0.16922 C 0.13715 0.16297 0.13871 0.15695 0.1401 0.15695 C 0.1408 0.15695 0.14288 0.16297 0.14288 0.16922 C 0.14288 0.16597 0.14358 0.16297 0.14427 0.16297 C 0.14427 0.16227 0.14583 0.16597 0.14583 0.16922 C 0.14583 0.16736 0.14583 0.16597 0.14653 0.16597 C 0.14653 0.16644 0.14722 0.16736 0.14722 0.16922 C 0.14722 0.16783 0.14722 0.16736 0.14722 0.16644 C 0.14792 0.16644 0.14792 0.16736 0.14792 0.16783 C 0.14878 0.16783 0.14878 0.16736 0.14878 0.16644 C 0.14965 0.16644 0.14965 0.16736 0.14965 0.16783 " pathEditMode="relative" rAng="0" ptsTypes="fffffffffffffffffff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7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 animBg="1"/>
      <p:bldP spid="14361" grpId="0" animBg="1"/>
      <p:bldP spid="14362" grpId="0" animBg="1"/>
      <p:bldP spid="14363" grpId="0" animBg="1"/>
      <p:bldP spid="14364" grpId="0" animBg="1"/>
      <p:bldP spid="14365" grpId="0" animBg="1"/>
      <p:bldP spid="14381" grpId="0" autoUpdateAnimBg="0"/>
      <p:bldP spid="14382" grpId="0" autoUpdateAnimBg="0"/>
      <p:bldP spid="143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5219700" y="1557338"/>
            <a:ext cx="863600" cy="746125"/>
          </a:xfrm>
          <a:prstGeom prst="triangle">
            <a:avLst>
              <a:gd name="adj" fmla="val 50000"/>
            </a:avLst>
          </a:prstGeom>
          <a:solidFill>
            <a:srgbClr val="0099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6732588" y="1700213"/>
            <a:ext cx="1655762" cy="1430337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27088" y="3933825"/>
            <a:ext cx="2592387" cy="220503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 rot="10800000">
            <a:off x="5219700" y="2924175"/>
            <a:ext cx="863600" cy="7461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4582" name="Group 6"/>
          <p:cNvGrpSpPr/>
          <p:nvPr/>
        </p:nvGrpSpPr>
        <p:grpSpPr bwMode="auto">
          <a:xfrm>
            <a:off x="538163" y="1266825"/>
            <a:ext cx="2954337" cy="2522538"/>
            <a:chOff x="0" y="0"/>
            <a:chExt cx="2178" cy="1864"/>
          </a:xfrm>
        </p:grpSpPr>
        <p:grpSp>
          <p:nvGrpSpPr>
            <p:cNvPr id="24593" name="Group 7"/>
            <p:cNvGrpSpPr/>
            <p:nvPr/>
          </p:nvGrpSpPr>
          <p:grpSpPr bwMode="auto">
            <a:xfrm>
              <a:off x="1" y="38"/>
              <a:ext cx="2154" cy="1822"/>
              <a:chOff x="0" y="0"/>
              <a:chExt cx="2154" cy="1822"/>
            </a:xfrm>
          </p:grpSpPr>
          <p:sp>
            <p:nvSpPr>
              <p:cNvPr id="24615" name="AutoShape 8"/>
              <p:cNvSpPr>
                <a:spLocks noChangeArrowheads="1"/>
              </p:cNvSpPr>
              <p:nvPr/>
            </p:nvSpPr>
            <p:spPr bwMode="auto">
              <a:xfrm>
                <a:off x="543" y="454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6" name="AutoShape 9"/>
              <p:cNvSpPr>
                <a:spLocks noChangeArrowheads="1"/>
              </p:cNvSpPr>
              <p:nvPr/>
            </p:nvSpPr>
            <p:spPr bwMode="auto">
              <a:xfrm>
                <a:off x="1088" y="4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7" name="AutoShape 10"/>
              <p:cNvSpPr>
                <a:spLocks noChangeArrowheads="1"/>
              </p:cNvSpPr>
              <p:nvPr/>
            </p:nvSpPr>
            <p:spPr bwMode="auto">
              <a:xfrm>
                <a:off x="815" y="915"/>
                <a:ext cx="533" cy="46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8" name="AutoShape 11"/>
              <p:cNvSpPr>
                <a:spLocks noChangeArrowheads="1"/>
              </p:cNvSpPr>
              <p:nvPr/>
            </p:nvSpPr>
            <p:spPr bwMode="auto">
              <a:xfrm>
                <a:off x="1362" y="915"/>
                <a:ext cx="532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9" name="AutoShape 12"/>
              <p:cNvSpPr>
                <a:spLocks noChangeArrowheads="1"/>
              </p:cNvSpPr>
              <p:nvPr/>
            </p:nvSpPr>
            <p:spPr bwMode="auto">
              <a:xfrm>
                <a:off x="271" y="915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0" name="AutoShape 13"/>
              <p:cNvSpPr>
                <a:spLocks noChangeArrowheads="1"/>
              </p:cNvSpPr>
              <p:nvPr/>
            </p:nvSpPr>
            <p:spPr bwMode="auto">
              <a:xfrm>
                <a:off x="1621" y="13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1" name="AutoShape 14"/>
              <p:cNvSpPr>
                <a:spLocks noChangeArrowheads="1"/>
              </p:cNvSpPr>
              <p:nvPr/>
            </p:nvSpPr>
            <p:spPr bwMode="auto">
              <a:xfrm>
                <a:off x="1077" y="13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2" name="AutoShape 15"/>
              <p:cNvSpPr>
                <a:spLocks noChangeArrowheads="1"/>
              </p:cNvSpPr>
              <p:nvPr/>
            </p:nvSpPr>
            <p:spPr bwMode="auto">
              <a:xfrm>
                <a:off x="544" y="13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3" name="AutoShape 16"/>
              <p:cNvSpPr>
                <a:spLocks noChangeArrowheads="1"/>
              </p:cNvSpPr>
              <p:nvPr/>
            </p:nvSpPr>
            <p:spPr bwMode="auto">
              <a:xfrm>
                <a:off x="0" y="13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24" name="AutoShape 17"/>
              <p:cNvSpPr>
                <a:spLocks noChangeArrowheads="1"/>
              </p:cNvSpPr>
              <p:nvPr/>
            </p:nvSpPr>
            <p:spPr bwMode="auto">
              <a:xfrm>
                <a:off x="815" y="0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4594" name="Group 18"/>
            <p:cNvGrpSpPr/>
            <p:nvPr/>
          </p:nvGrpSpPr>
          <p:grpSpPr bwMode="auto">
            <a:xfrm>
              <a:off x="272" y="478"/>
              <a:ext cx="1610" cy="1377"/>
              <a:chOff x="0" y="0"/>
              <a:chExt cx="1610" cy="1377"/>
            </a:xfrm>
          </p:grpSpPr>
          <p:sp>
            <p:nvSpPr>
              <p:cNvPr id="24609" name="AutoShape 19"/>
              <p:cNvSpPr>
                <a:spLocks noChangeArrowheads="1"/>
              </p:cNvSpPr>
              <p:nvPr/>
            </p:nvSpPr>
            <p:spPr bwMode="auto">
              <a:xfrm flipV="1">
                <a:off x="272" y="454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0" name="AutoShape 20"/>
              <p:cNvSpPr>
                <a:spLocks noChangeArrowheads="1"/>
              </p:cNvSpPr>
              <p:nvPr/>
            </p:nvSpPr>
            <p:spPr bwMode="auto">
              <a:xfrm flipV="1">
                <a:off x="817" y="461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1" name="AutoShape 21"/>
              <p:cNvSpPr>
                <a:spLocks noChangeArrowheads="1"/>
              </p:cNvSpPr>
              <p:nvPr/>
            </p:nvSpPr>
            <p:spPr bwMode="auto">
              <a:xfrm flipV="1">
                <a:off x="544" y="915"/>
                <a:ext cx="533" cy="462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2" name="AutoShape 22"/>
              <p:cNvSpPr>
                <a:spLocks noChangeArrowheads="1"/>
              </p:cNvSpPr>
              <p:nvPr/>
            </p:nvSpPr>
            <p:spPr bwMode="auto">
              <a:xfrm flipV="1">
                <a:off x="1078" y="915"/>
                <a:ext cx="532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3" name="AutoShape 23"/>
              <p:cNvSpPr>
                <a:spLocks noChangeArrowheads="1"/>
              </p:cNvSpPr>
              <p:nvPr/>
            </p:nvSpPr>
            <p:spPr bwMode="auto">
              <a:xfrm flipV="1">
                <a:off x="0" y="915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614" name="AutoShape 24"/>
              <p:cNvSpPr>
                <a:spLocks noChangeArrowheads="1"/>
              </p:cNvSpPr>
              <p:nvPr/>
            </p:nvSpPr>
            <p:spPr bwMode="auto">
              <a:xfrm flipV="1">
                <a:off x="544" y="0"/>
                <a:ext cx="533" cy="461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24595" name="AutoShape 25"/>
            <p:cNvSpPr>
              <a:spLocks noChangeArrowheads="1"/>
            </p:cNvSpPr>
            <p:nvPr/>
          </p:nvSpPr>
          <p:spPr bwMode="auto">
            <a:xfrm>
              <a:off x="273" y="1"/>
              <a:ext cx="1633" cy="138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6" name="AutoShape 26"/>
            <p:cNvSpPr>
              <a:spLocks noChangeArrowheads="1"/>
            </p:cNvSpPr>
            <p:nvPr/>
          </p:nvSpPr>
          <p:spPr bwMode="auto">
            <a:xfrm>
              <a:off x="545" y="454"/>
              <a:ext cx="1633" cy="138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7" name="AutoShape 27"/>
            <p:cNvSpPr>
              <a:spLocks noChangeArrowheads="1"/>
            </p:cNvSpPr>
            <p:nvPr/>
          </p:nvSpPr>
          <p:spPr bwMode="auto">
            <a:xfrm>
              <a:off x="1" y="454"/>
              <a:ext cx="1633" cy="1389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8" name="AutoShape 28"/>
            <p:cNvSpPr>
              <a:spLocks noChangeArrowheads="1"/>
            </p:cNvSpPr>
            <p:nvPr/>
          </p:nvSpPr>
          <p:spPr bwMode="auto">
            <a:xfrm>
              <a:off x="0" y="937"/>
              <a:ext cx="1089" cy="9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599" name="AutoShape 29"/>
            <p:cNvSpPr>
              <a:spLocks noChangeArrowheads="1"/>
            </p:cNvSpPr>
            <p:nvPr/>
          </p:nvSpPr>
          <p:spPr bwMode="auto">
            <a:xfrm>
              <a:off x="545" y="937"/>
              <a:ext cx="1089" cy="9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0" name="AutoShape 30"/>
            <p:cNvSpPr>
              <a:spLocks noChangeArrowheads="1"/>
            </p:cNvSpPr>
            <p:nvPr/>
          </p:nvSpPr>
          <p:spPr bwMode="auto">
            <a:xfrm rot="10800000">
              <a:off x="545" y="937"/>
              <a:ext cx="1089" cy="9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1" name="AutoShape 31"/>
            <p:cNvSpPr>
              <a:spLocks noChangeArrowheads="1"/>
            </p:cNvSpPr>
            <p:nvPr/>
          </p:nvSpPr>
          <p:spPr bwMode="auto">
            <a:xfrm>
              <a:off x="1089" y="937"/>
              <a:ext cx="1089" cy="9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2" name="AutoShape 32"/>
            <p:cNvSpPr>
              <a:spLocks noChangeArrowheads="1"/>
            </p:cNvSpPr>
            <p:nvPr/>
          </p:nvSpPr>
          <p:spPr bwMode="auto">
            <a:xfrm>
              <a:off x="817" y="453"/>
              <a:ext cx="1089" cy="9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3" name="AutoShape 33"/>
            <p:cNvSpPr>
              <a:spLocks noChangeArrowheads="1"/>
            </p:cNvSpPr>
            <p:nvPr/>
          </p:nvSpPr>
          <p:spPr bwMode="auto">
            <a:xfrm>
              <a:off x="545" y="0"/>
              <a:ext cx="1089" cy="927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4" name="AutoShape 34"/>
            <p:cNvSpPr>
              <a:spLocks noChangeArrowheads="1"/>
            </p:cNvSpPr>
            <p:nvPr/>
          </p:nvSpPr>
          <p:spPr bwMode="auto">
            <a:xfrm>
              <a:off x="272" y="453"/>
              <a:ext cx="1089" cy="928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5" name="AutoShape 35"/>
            <p:cNvSpPr>
              <a:spLocks noChangeArrowheads="1"/>
            </p:cNvSpPr>
            <p:nvPr/>
          </p:nvSpPr>
          <p:spPr bwMode="auto">
            <a:xfrm>
              <a:off x="1" y="1"/>
              <a:ext cx="2177" cy="1851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4606" name="Line 36"/>
            <p:cNvSpPr>
              <a:spLocks noChangeShapeType="1"/>
            </p:cNvSpPr>
            <p:nvPr/>
          </p:nvSpPr>
          <p:spPr bwMode="auto">
            <a:xfrm flipH="1">
              <a:off x="1" y="0"/>
              <a:ext cx="1093" cy="18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7" name="Line 37"/>
            <p:cNvSpPr>
              <a:spLocks noChangeShapeType="1"/>
            </p:cNvSpPr>
            <p:nvPr/>
          </p:nvSpPr>
          <p:spPr bwMode="auto">
            <a:xfrm>
              <a:off x="1" y="1854"/>
              <a:ext cx="2177" cy="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608" name="Line 38"/>
            <p:cNvSpPr>
              <a:spLocks noChangeShapeType="1"/>
            </p:cNvSpPr>
            <p:nvPr/>
          </p:nvSpPr>
          <p:spPr bwMode="auto">
            <a:xfrm flipH="1" flipV="1">
              <a:off x="1093" y="1"/>
              <a:ext cx="1085" cy="181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5399" name="AutoShape 39"/>
          <p:cNvSpPr>
            <a:spLocks noChangeArrowheads="1"/>
          </p:cNvSpPr>
          <p:nvPr/>
        </p:nvSpPr>
        <p:spPr bwMode="auto">
          <a:xfrm>
            <a:off x="4787900" y="3213100"/>
            <a:ext cx="3384550" cy="2879725"/>
          </a:xfrm>
          <a:prstGeom prst="triangle">
            <a:avLst>
              <a:gd name="adj" fmla="val 50000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4584" name="Rectangle 40"/>
          <p:cNvSpPr>
            <a:spLocks noChangeArrowheads="1"/>
          </p:cNvSpPr>
          <p:nvPr/>
        </p:nvSpPr>
        <p:spPr bwMode="auto">
          <a:xfrm>
            <a:off x="3563938" y="333375"/>
            <a:ext cx="1512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200" b="1" dirty="0">
                <a:solidFill>
                  <a:srgbClr val="FF0066"/>
                </a:solidFill>
                <a:ea typeface="黑体" panose="02010609060101010101" pitchFamily="2" charset="-122"/>
              </a:rPr>
              <a:t>思考：</a:t>
            </a:r>
          </a:p>
        </p:txBody>
      </p:sp>
      <p:sp>
        <p:nvSpPr>
          <p:cNvPr id="24585" name="Rectangle 41"/>
          <p:cNvSpPr>
            <a:spLocks noChangeArrowheads="1"/>
          </p:cNvSpPr>
          <p:nvPr/>
        </p:nvSpPr>
        <p:spPr bwMode="auto">
          <a:xfrm>
            <a:off x="107950" y="765175"/>
            <a:ext cx="69453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/>
              <a:t>       如图，请数一数图中有多少个三角形？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5364163" y="1909763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10</a:t>
            </a:r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5435600" y="2990850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6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1908175" y="566102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3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7451725" y="2492375"/>
            <a:ext cx="503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6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732588" y="558958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 rot="10800000">
            <a:off x="3635375" y="3213100"/>
            <a:ext cx="1655763" cy="1430338"/>
          </a:xfrm>
          <a:prstGeom prst="triangle">
            <a:avLst>
              <a:gd name="adj" fmla="val 50000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408" name="Text Box 48"/>
          <p:cNvSpPr txBox="1">
            <a:spLocks noChangeArrowheads="1"/>
          </p:cNvSpPr>
          <p:nvPr/>
        </p:nvSpPr>
        <p:spPr bwMode="auto">
          <a:xfrm>
            <a:off x="4211638" y="3500438"/>
            <a:ext cx="5032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/>
              <a:t>1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99" grpId="0" animBg="1"/>
      <p:bldP spid="15402" grpId="0" autoUpdateAnimBg="0"/>
      <p:bldP spid="15403" grpId="0" autoUpdateAnimBg="0"/>
      <p:bldP spid="15404" grpId="0" autoUpdateAnimBg="0"/>
      <p:bldP spid="15405" grpId="0" autoUpdateAnimBg="0"/>
      <p:bldP spid="15406" grpId="0" autoUpdateAnimBg="0"/>
      <p:bldP spid="15407" grpId="0" animBg="1"/>
      <p:bldP spid="1540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34925" y="1052513"/>
            <a:ext cx="2808288" cy="719137"/>
            <a:chOff x="0" y="0"/>
            <a:chExt cx="1769" cy="453"/>
          </a:xfrm>
        </p:grpSpPr>
        <p:grpSp>
          <p:nvGrpSpPr>
            <p:cNvPr id="25604" name="Group 3"/>
            <p:cNvGrpSpPr/>
            <p:nvPr/>
          </p:nvGrpSpPr>
          <p:grpSpPr bwMode="auto">
            <a:xfrm>
              <a:off x="0" y="0"/>
              <a:ext cx="862" cy="453"/>
              <a:chOff x="0" y="0"/>
              <a:chExt cx="1224" cy="499"/>
            </a:xfrm>
          </p:grpSpPr>
          <p:pic>
            <p:nvPicPr>
              <p:cNvPr id="25606" name="Picture 4" descr="u=39559492,1582707101&amp;fm=0&amp;gp=-46"/>
              <p:cNvPicPr>
                <a:picLocks noChangeAspect="1" noChangeArrowheads="1"/>
              </p:cNvPicPr>
              <p:nvPr/>
            </p:nvPicPr>
            <p:blipFill>
              <a:blip r:embed="rId2" cstate="email"/>
              <a:srcRect r="-554"/>
              <a:stretch>
                <a:fillRect/>
              </a:stretch>
            </p:blipFill>
            <p:spPr bwMode="auto">
              <a:xfrm flipH="1">
                <a:off x="84" y="43"/>
                <a:ext cx="542" cy="4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607" name="Group 5"/>
              <p:cNvGrpSpPr/>
              <p:nvPr/>
            </p:nvGrpSpPr>
            <p:grpSpPr bwMode="auto">
              <a:xfrm>
                <a:off x="0" y="0"/>
                <a:ext cx="1224" cy="499"/>
                <a:chOff x="0" y="0"/>
                <a:chExt cx="1224" cy="499"/>
              </a:xfrm>
            </p:grpSpPr>
            <p:sp>
              <p:nvSpPr>
                <p:cNvPr id="25608" name="未知"/>
                <p:cNvSpPr/>
                <p:nvPr/>
              </p:nvSpPr>
              <p:spPr bwMode="auto">
                <a:xfrm>
                  <a:off x="0" y="0"/>
                  <a:ext cx="680" cy="499"/>
                </a:xfrm>
                <a:custGeom>
                  <a:avLst/>
                  <a:gdLst>
                    <a:gd name="T0" fmla="*/ 1587 w 4392"/>
                    <a:gd name="T1" fmla="*/ 2948 h 4165"/>
                    <a:gd name="T2" fmla="*/ 2177 w 4392"/>
                    <a:gd name="T3" fmla="*/ 2812 h 4165"/>
                    <a:gd name="T4" fmla="*/ 2857 w 4392"/>
                    <a:gd name="T5" fmla="*/ 2903 h 4165"/>
                    <a:gd name="T6" fmla="*/ 3311 w 4392"/>
                    <a:gd name="T7" fmla="*/ 3265 h 4165"/>
                    <a:gd name="T8" fmla="*/ 3311 w 4392"/>
                    <a:gd name="T9" fmla="*/ 3356 h 4165"/>
                    <a:gd name="T10" fmla="*/ 2993 w 4392"/>
                    <a:gd name="T11" fmla="*/ 3538 h 4165"/>
                    <a:gd name="T12" fmla="*/ 1859 w 4392"/>
                    <a:gd name="T13" fmla="*/ 3538 h 4165"/>
                    <a:gd name="T14" fmla="*/ 1043 w 4392"/>
                    <a:gd name="T15" fmla="*/ 3402 h 4165"/>
                    <a:gd name="T16" fmla="*/ 998 w 4392"/>
                    <a:gd name="T17" fmla="*/ 3175 h 4165"/>
                    <a:gd name="T18" fmla="*/ 998 w 4392"/>
                    <a:gd name="T19" fmla="*/ 3084 h 4165"/>
                    <a:gd name="T20" fmla="*/ 1088 w 4392"/>
                    <a:gd name="T21" fmla="*/ 2993 h 4165"/>
                    <a:gd name="T22" fmla="*/ 1270 w 4392"/>
                    <a:gd name="T23" fmla="*/ 2993 h 4165"/>
                    <a:gd name="T24" fmla="*/ 1270 w 4392"/>
                    <a:gd name="T25" fmla="*/ 2494 h 4165"/>
                    <a:gd name="T26" fmla="*/ 907 w 4392"/>
                    <a:gd name="T27" fmla="*/ 1814 h 4165"/>
                    <a:gd name="T28" fmla="*/ 862 w 4392"/>
                    <a:gd name="T29" fmla="*/ 1270 h 4165"/>
                    <a:gd name="T30" fmla="*/ 1043 w 4392"/>
                    <a:gd name="T31" fmla="*/ 907 h 4165"/>
                    <a:gd name="T32" fmla="*/ 1315 w 4392"/>
                    <a:gd name="T33" fmla="*/ 771 h 4165"/>
                    <a:gd name="T34" fmla="*/ 1361 w 4392"/>
                    <a:gd name="T35" fmla="*/ 725 h 4165"/>
                    <a:gd name="T36" fmla="*/ 1678 w 4392"/>
                    <a:gd name="T37" fmla="*/ 680 h 4165"/>
                    <a:gd name="T38" fmla="*/ 2540 w 4392"/>
                    <a:gd name="T39" fmla="*/ 362 h 4165"/>
                    <a:gd name="T40" fmla="*/ 3402 w 4392"/>
                    <a:gd name="T41" fmla="*/ 317 h 4165"/>
                    <a:gd name="T42" fmla="*/ 3674 w 4392"/>
                    <a:gd name="T43" fmla="*/ 408 h 4165"/>
                    <a:gd name="T44" fmla="*/ 3765 w 4392"/>
                    <a:gd name="T45" fmla="*/ 544 h 4165"/>
                    <a:gd name="T46" fmla="*/ 3356 w 4392"/>
                    <a:gd name="T47" fmla="*/ 680 h 4165"/>
                    <a:gd name="T48" fmla="*/ 2767 w 4392"/>
                    <a:gd name="T49" fmla="*/ 771 h 4165"/>
                    <a:gd name="T50" fmla="*/ 1859 w 4392"/>
                    <a:gd name="T51" fmla="*/ 952 h 4165"/>
                    <a:gd name="T52" fmla="*/ 1633 w 4392"/>
                    <a:gd name="T53" fmla="*/ 907 h 4165"/>
                    <a:gd name="T54" fmla="*/ 1361 w 4392"/>
                    <a:gd name="T55" fmla="*/ 907 h 4165"/>
                    <a:gd name="T56" fmla="*/ 1179 w 4392"/>
                    <a:gd name="T57" fmla="*/ 1088 h 4165"/>
                    <a:gd name="T58" fmla="*/ 1043 w 4392"/>
                    <a:gd name="T59" fmla="*/ 1542 h 4165"/>
                    <a:gd name="T60" fmla="*/ 1315 w 4392"/>
                    <a:gd name="T61" fmla="*/ 2086 h 4165"/>
                    <a:gd name="T62" fmla="*/ 1497 w 4392"/>
                    <a:gd name="T63" fmla="*/ 2494 h 4165"/>
                    <a:gd name="T64" fmla="*/ 1542 w 4392"/>
                    <a:gd name="T65" fmla="*/ 2903 h 4165"/>
                    <a:gd name="T66" fmla="*/ 1633 w 4392"/>
                    <a:gd name="T67" fmla="*/ 2857 h 4165"/>
                    <a:gd name="T68" fmla="*/ 2177 w 4392"/>
                    <a:gd name="T69" fmla="*/ 2812 h 4165"/>
                    <a:gd name="T70" fmla="*/ 3991 w 4392"/>
                    <a:gd name="T71" fmla="*/ 2812 h 4165"/>
                    <a:gd name="T72" fmla="*/ 4037 w 4392"/>
                    <a:gd name="T73" fmla="*/ 2630 h 4165"/>
                    <a:gd name="T74" fmla="*/ 4037 w 4392"/>
                    <a:gd name="T75" fmla="*/ 1360 h 4165"/>
                    <a:gd name="T76" fmla="*/ 4037 w 4392"/>
                    <a:gd name="T77" fmla="*/ 499 h 4165"/>
                    <a:gd name="T78" fmla="*/ 4037 w 4392"/>
                    <a:gd name="T79" fmla="*/ 362 h 4165"/>
                    <a:gd name="T80" fmla="*/ 3220 w 4392"/>
                    <a:gd name="T81" fmla="*/ 317 h 4165"/>
                    <a:gd name="T82" fmla="*/ 1723 w 4392"/>
                    <a:gd name="T83" fmla="*/ 362 h 4165"/>
                    <a:gd name="T84" fmla="*/ 499 w 4392"/>
                    <a:gd name="T85" fmla="*/ 362 h 4165"/>
                    <a:gd name="T86" fmla="*/ 544 w 4392"/>
                    <a:gd name="T87" fmla="*/ 544 h 4165"/>
                    <a:gd name="T88" fmla="*/ 544 w 4392"/>
                    <a:gd name="T89" fmla="*/ 3628 h 4165"/>
                    <a:gd name="T90" fmla="*/ 544 w 4392"/>
                    <a:gd name="T91" fmla="*/ 3764 h 4165"/>
                    <a:gd name="T92" fmla="*/ 3810 w 4392"/>
                    <a:gd name="T93" fmla="*/ 3764 h 4165"/>
                    <a:gd name="T94" fmla="*/ 4037 w 4392"/>
                    <a:gd name="T95" fmla="*/ 3764 h 4165"/>
                    <a:gd name="T96" fmla="*/ 4037 w 4392"/>
                    <a:gd name="T97" fmla="*/ 3538 h 4165"/>
                    <a:gd name="T98" fmla="*/ 4037 w 4392"/>
                    <a:gd name="T99" fmla="*/ 2812 h 4165"/>
                    <a:gd name="T100" fmla="*/ 3901 w 4392"/>
                    <a:gd name="T101" fmla="*/ 2812 h 4165"/>
                    <a:gd name="T102" fmla="*/ 1859 w 4392"/>
                    <a:gd name="T103" fmla="*/ 2812 h 4165"/>
                    <a:gd name="T104" fmla="*/ 1587 w 4392"/>
                    <a:gd name="T105" fmla="*/ 2948 h 4165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4392"/>
                    <a:gd name="T160" fmla="*/ 0 h 4165"/>
                    <a:gd name="T161" fmla="*/ 4392 w 4392"/>
                    <a:gd name="T162" fmla="*/ 4165 h 4165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4392" h="4165">
                      <a:moveTo>
                        <a:pt x="1587" y="2948"/>
                      </a:moveTo>
                      <a:cubicBezTo>
                        <a:pt x="1640" y="2948"/>
                        <a:pt x="1965" y="2820"/>
                        <a:pt x="2177" y="2812"/>
                      </a:cubicBezTo>
                      <a:cubicBezTo>
                        <a:pt x="2389" y="2804"/>
                        <a:pt x="2668" y="2827"/>
                        <a:pt x="2857" y="2903"/>
                      </a:cubicBezTo>
                      <a:cubicBezTo>
                        <a:pt x="3046" y="2979"/>
                        <a:pt x="3235" y="3190"/>
                        <a:pt x="3311" y="3265"/>
                      </a:cubicBezTo>
                      <a:cubicBezTo>
                        <a:pt x="3387" y="3340"/>
                        <a:pt x="3364" y="3311"/>
                        <a:pt x="3311" y="3356"/>
                      </a:cubicBezTo>
                      <a:cubicBezTo>
                        <a:pt x="3258" y="3401"/>
                        <a:pt x="3235" y="3508"/>
                        <a:pt x="2993" y="3538"/>
                      </a:cubicBezTo>
                      <a:cubicBezTo>
                        <a:pt x="2751" y="3568"/>
                        <a:pt x="2184" y="3561"/>
                        <a:pt x="1859" y="3538"/>
                      </a:cubicBezTo>
                      <a:cubicBezTo>
                        <a:pt x="1534" y="3515"/>
                        <a:pt x="1187" y="3463"/>
                        <a:pt x="1043" y="3402"/>
                      </a:cubicBezTo>
                      <a:cubicBezTo>
                        <a:pt x="899" y="3341"/>
                        <a:pt x="1005" y="3228"/>
                        <a:pt x="998" y="3175"/>
                      </a:cubicBezTo>
                      <a:cubicBezTo>
                        <a:pt x="991" y="3122"/>
                        <a:pt x="983" y="3114"/>
                        <a:pt x="998" y="3084"/>
                      </a:cubicBezTo>
                      <a:cubicBezTo>
                        <a:pt x="1013" y="3054"/>
                        <a:pt x="1043" y="3008"/>
                        <a:pt x="1088" y="2993"/>
                      </a:cubicBezTo>
                      <a:cubicBezTo>
                        <a:pt x="1133" y="2978"/>
                        <a:pt x="1240" y="3076"/>
                        <a:pt x="1270" y="2993"/>
                      </a:cubicBezTo>
                      <a:cubicBezTo>
                        <a:pt x="1300" y="2910"/>
                        <a:pt x="1330" y="2690"/>
                        <a:pt x="1270" y="2494"/>
                      </a:cubicBezTo>
                      <a:cubicBezTo>
                        <a:pt x="1210" y="2298"/>
                        <a:pt x="975" y="2018"/>
                        <a:pt x="907" y="1814"/>
                      </a:cubicBezTo>
                      <a:cubicBezTo>
                        <a:pt x="839" y="1610"/>
                        <a:pt x="839" y="1421"/>
                        <a:pt x="862" y="1270"/>
                      </a:cubicBezTo>
                      <a:cubicBezTo>
                        <a:pt x="885" y="1119"/>
                        <a:pt x="968" y="990"/>
                        <a:pt x="1043" y="907"/>
                      </a:cubicBezTo>
                      <a:cubicBezTo>
                        <a:pt x="1118" y="824"/>
                        <a:pt x="1262" y="801"/>
                        <a:pt x="1315" y="771"/>
                      </a:cubicBezTo>
                      <a:cubicBezTo>
                        <a:pt x="1368" y="741"/>
                        <a:pt x="1301" y="740"/>
                        <a:pt x="1361" y="725"/>
                      </a:cubicBezTo>
                      <a:cubicBezTo>
                        <a:pt x="1421" y="710"/>
                        <a:pt x="1482" y="740"/>
                        <a:pt x="1678" y="680"/>
                      </a:cubicBezTo>
                      <a:cubicBezTo>
                        <a:pt x="1874" y="620"/>
                        <a:pt x="2253" y="422"/>
                        <a:pt x="2540" y="362"/>
                      </a:cubicBezTo>
                      <a:cubicBezTo>
                        <a:pt x="2827" y="302"/>
                        <a:pt x="3213" y="309"/>
                        <a:pt x="3402" y="317"/>
                      </a:cubicBezTo>
                      <a:cubicBezTo>
                        <a:pt x="3591" y="325"/>
                        <a:pt x="3614" y="370"/>
                        <a:pt x="3674" y="408"/>
                      </a:cubicBezTo>
                      <a:cubicBezTo>
                        <a:pt x="3734" y="446"/>
                        <a:pt x="3818" y="499"/>
                        <a:pt x="3765" y="544"/>
                      </a:cubicBezTo>
                      <a:cubicBezTo>
                        <a:pt x="3712" y="589"/>
                        <a:pt x="3522" y="642"/>
                        <a:pt x="3356" y="680"/>
                      </a:cubicBezTo>
                      <a:cubicBezTo>
                        <a:pt x="3190" y="718"/>
                        <a:pt x="3016" y="726"/>
                        <a:pt x="2767" y="771"/>
                      </a:cubicBezTo>
                      <a:cubicBezTo>
                        <a:pt x="2518" y="816"/>
                        <a:pt x="2048" y="929"/>
                        <a:pt x="1859" y="952"/>
                      </a:cubicBezTo>
                      <a:cubicBezTo>
                        <a:pt x="1670" y="975"/>
                        <a:pt x="1716" y="914"/>
                        <a:pt x="1633" y="907"/>
                      </a:cubicBezTo>
                      <a:cubicBezTo>
                        <a:pt x="1550" y="900"/>
                        <a:pt x="1437" y="877"/>
                        <a:pt x="1361" y="907"/>
                      </a:cubicBezTo>
                      <a:cubicBezTo>
                        <a:pt x="1285" y="937"/>
                        <a:pt x="1232" y="982"/>
                        <a:pt x="1179" y="1088"/>
                      </a:cubicBezTo>
                      <a:cubicBezTo>
                        <a:pt x="1126" y="1194"/>
                        <a:pt x="1020" y="1376"/>
                        <a:pt x="1043" y="1542"/>
                      </a:cubicBezTo>
                      <a:cubicBezTo>
                        <a:pt x="1066" y="1708"/>
                        <a:pt x="1239" y="1927"/>
                        <a:pt x="1315" y="2086"/>
                      </a:cubicBezTo>
                      <a:cubicBezTo>
                        <a:pt x="1391" y="2245"/>
                        <a:pt x="1459" y="2358"/>
                        <a:pt x="1497" y="2494"/>
                      </a:cubicBezTo>
                      <a:cubicBezTo>
                        <a:pt x="1535" y="2630"/>
                        <a:pt x="1519" y="2842"/>
                        <a:pt x="1542" y="2903"/>
                      </a:cubicBezTo>
                      <a:cubicBezTo>
                        <a:pt x="1565" y="2964"/>
                        <a:pt x="1527" y="2872"/>
                        <a:pt x="1633" y="2857"/>
                      </a:cubicBezTo>
                      <a:cubicBezTo>
                        <a:pt x="1739" y="2842"/>
                        <a:pt x="1784" y="2820"/>
                        <a:pt x="2177" y="2812"/>
                      </a:cubicBezTo>
                      <a:cubicBezTo>
                        <a:pt x="2570" y="2804"/>
                        <a:pt x="3681" y="2842"/>
                        <a:pt x="3991" y="2812"/>
                      </a:cubicBezTo>
                      <a:cubicBezTo>
                        <a:pt x="4301" y="2782"/>
                        <a:pt x="4029" y="2872"/>
                        <a:pt x="4037" y="2630"/>
                      </a:cubicBezTo>
                      <a:cubicBezTo>
                        <a:pt x="4045" y="2388"/>
                        <a:pt x="4037" y="1715"/>
                        <a:pt x="4037" y="1360"/>
                      </a:cubicBezTo>
                      <a:cubicBezTo>
                        <a:pt x="4037" y="1005"/>
                        <a:pt x="4037" y="665"/>
                        <a:pt x="4037" y="499"/>
                      </a:cubicBezTo>
                      <a:cubicBezTo>
                        <a:pt x="4037" y="333"/>
                        <a:pt x="4173" y="392"/>
                        <a:pt x="4037" y="362"/>
                      </a:cubicBezTo>
                      <a:cubicBezTo>
                        <a:pt x="3901" y="332"/>
                        <a:pt x="3606" y="317"/>
                        <a:pt x="3220" y="317"/>
                      </a:cubicBezTo>
                      <a:cubicBezTo>
                        <a:pt x="2834" y="317"/>
                        <a:pt x="2176" y="355"/>
                        <a:pt x="1723" y="362"/>
                      </a:cubicBezTo>
                      <a:cubicBezTo>
                        <a:pt x="1270" y="369"/>
                        <a:pt x="695" y="332"/>
                        <a:pt x="499" y="362"/>
                      </a:cubicBezTo>
                      <a:cubicBezTo>
                        <a:pt x="303" y="392"/>
                        <a:pt x="536" y="0"/>
                        <a:pt x="544" y="544"/>
                      </a:cubicBezTo>
                      <a:cubicBezTo>
                        <a:pt x="552" y="1088"/>
                        <a:pt x="544" y="3091"/>
                        <a:pt x="544" y="3628"/>
                      </a:cubicBezTo>
                      <a:cubicBezTo>
                        <a:pt x="544" y="4165"/>
                        <a:pt x="0" y="3741"/>
                        <a:pt x="544" y="3764"/>
                      </a:cubicBezTo>
                      <a:cubicBezTo>
                        <a:pt x="1088" y="3787"/>
                        <a:pt x="3228" y="3764"/>
                        <a:pt x="3810" y="3764"/>
                      </a:cubicBezTo>
                      <a:cubicBezTo>
                        <a:pt x="4392" y="3764"/>
                        <a:pt x="3999" y="3802"/>
                        <a:pt x="4037" y="3764"/>
                      </a:cubicBezTo>
                      <a:cubicBezTo>
                        <a:pt x="4075" y="3726"/>
                        <a:pt x="4037" y="3697"/>
                        <a:pt x="4037" y="3538"/>
                      </a:cubicBezTo>
                      <a:cubicBezTo>
                        <a:pt x="4037" y="3379"/>
                        <a:pt x="4060" y="2933"/>
                        <a:pt x="4037" y="2812"/>
                      </a:cubicBezTo>
                      <a:cubicBezTo>
                        <a:pt x="4014" y="2691"/>
                        <a:pt x="4264" y="2812"/>
                        <a:pt x="3901" y="2812"/>
                      </a:cubicBezTo>
                      <a:cubicBezTo>
                        <a:pt x="3538" y="2812"/>
                        <a:pt x="2245" y="2797"/>
                        <a:pt x="1859" y="2812"/>
                      </a:cubicBezTo>
                      <a:cubicBezTo>
                        <a:pt x="1473" y="2827"/>
                        <a:pt x="1534" y="2948"/>
                        <a:pt x="1587" y="2948"/>
                      </a:cubicBezTo>
                      <a:close/>
                    </a:path>
                  </a:pathLst>
                </a:custGeom>
                <a:solidFill>
                  <a:srgbClr val="E4E6F8"/>
                </a:solidFill>
                <a:ln w="9525" cmpd="sng">
                  <a:solidFill>
                    <a:srgbClr val="E0E3F4"/>
                  </a:solidFill>
                  <a:rou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pic>
              <p:nvPicPr>
                <p:cNvPr id="25609" name="Picture 7" descr="u=888251744,2179665432&amp;fm=0&amp;gp=22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544" y="45"/>
                  <a:ext cx="680" cy="374"/>
                </a:xfrm>
                <a:prstGeom prst="rect">
                  <a:avLst/>
                </a:prstGeom>
                <a:solidFill>
                  <a:srgbClr val="E0E3F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25605" name="Rectangle 8"/>
            <p:cNvSpPr>
              <a:spLocks noChangeArrowheads="1"/>
            </p:cNvSpPr>
            <p:nvPr/>
          </p:nvSpPr>
          <p:spPr bwMode="auto">
            <a:xfrm>
              <a:off x="816" y="44"/>
              <a:ext cx="95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>
                  <a:solidFill>
                    <a:srgbClr val="FF0066"/>
                  </a:solidFill>
                  <a:ea typeface="黑体" panose="02010609060101010101" pitchFamily="2" charset="-122"/>
                </a:rPr>
                <a:t>作业：</a:t>
              </a:r>
            </a:p>
          </p:txBody>
        </p:sp>
      </p:grpSp>
      <p:sp>
        <p:nvSpPr>
          <p:cNvPr id="25603" name="Text Box 9"/>
          <p:cNvSpPr txBox="1">
            <a:spLocks noChangeArrowheads="1"/>
          </p:cNvSpPr>
          <p:nvPr/>
        </p:nvSpPr>
        <p:spPr bwMode="auto">
          <a:xfrm>
            <a:off x="2195513" y="2347913"/>
            <a:ext cx="3529012" cy="180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/>
              <a:t>课本第</a:t>
            </a:r>
            <a:r>
              <a:rPr lang="en-US" altLang="zh-CN" sz="2800" b="1" dirty="0"/>
              <a:t>8</a:t>
            </a:r>
            <a:r>
              <a:rPr lang="zh-CN" altLang="en-US" sz="2800" b="1" dirty="0"/>
              <a:t>页，习题</a:t>
            </a:r>
            <a:r>
              <a:rPr lang="en-US" altLang="zh-CN" sz="2800" b="1" dirty="0"/>
              <a:t>1.1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   A</a:t>
            </a:r>
            <a:r>
              <a:rPr lang="zh-CN" altLang="en-US" sz="2800" b="1" dirty="0"/>
              <a:t>组</a:t>
            </a:r>
            <a:r>
              <a:rPr lang="en-US" altLang="zh-CN" sz="2800" b="1" dirty="0"/>
              <a:t>1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2</a:t>
            </a:r>
            <a:r>
              <a:rPr lang="zh-CN" altLang="en-US" sz="2800" b="1" dirty="0"/>
              <a:t>，</a:t>
            </a:r>
            <a:r>
              <a:rPr lang="en-US" altLang="zh-CN" sz="2800" b="1" dirty="0"/>
              <a:t>4.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       B</a:t>
            </a:r>
            <a:r>
              <a:rPr lang="zh-CN" altLang="en-US" sz="2800" b="1" dirty="0"/>
              <a:t>组</a:t>
            </a:r>
            <a:r>
              <a:rPr lang="en-US" altLang="zh-CN" sz="2800" b="1" dirty="0"/>
              <a:t>1</a:t>
            </a:r>
            <a:r>
              <a:rPr lang="en-US" altLang="zh-CN" sz="2800" b="1" dirty="0" smtClean="0"/>
              <a:t>. </a:t>
            </a:r>
            <a:endParaRPr lang="en-US" altLang="zh-CN" sz="2800" b="1" dirty="0"/>
          </a:p>
        </p:txBody>
      </p:sp>
    </p:spTree>
  </p:cSld>
  <p:clrMapOvr>
    <a:masterClrMapping/>
  </p:clrMapOvr>
  <p:transition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0080725151844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5" y="1527175"/>
            <a:ext cx="36718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5580063" y="2198688"/>
            <a:ext cx="2736850" cy="1079500"/>
            <a:chOff x="0" y="0"/>
            <a:chExt cx="1724" cy="680"/>
          </a:xfrm>
        </p:grpSpPr>
        <p:sp>
          <p:nvSpPr>
            <p:cNvPr id="14363" name="未知"/>
            <p:cNvSpPr/>
            <p:nvPr/>
          </p:nvSpPr>
          <p:spPr bwMode="auto">
            <a:xfrm>
              <a:off x="0" y="0"/>
              <a:ext cx="1724" cy="680"/>
            </a:xfrm>
            <a:custGeom>
              <a:avLst/>
              <a:gdLst>
                <a:gd name="T0" fmla="*/ 0 w 1724"/>
                <a:gd name="T1" fmla="*/ 453 h 680"/>
                <a:gd name="T2" fmla="*/ 771 w 1724"/>
                <a:gd name="T3" fmla="*/ 680 h 680"/>
                <a:gd name="T4" fmla="*/ 1724 w 1724"/>
                <a:gd name="T5" fmla="*/ 317 h 680"/>
                <a:gd name="T6" fmla="*/ 1043 w 1724"/>
                <a:gd name="T7" fmla="*/ 0 h 680"/>
                <a:gd name="T8" fmla="*/ 0 w 1724"/>
                <a:gd name="T9" fmla="*/ 453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4"/>
                <a:gd name="T16" fmla="*/ 0 h 680"/>
                <a:gd name="T17" fmla="*/ 1724 w 1724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4" h="680">
                  <a:moveTo>
                    <a:pt x="0" y="453"/>
                  </a:moveTo>
                  <a:lnTo>
                    <a:pt x="771" y="680"/>
                  </a:lnTo>
                  <a:lnTo>
                    <a:pt x="1724" y="317"/>
                  </a:lnTo>
                  <a:lnTo>
                    <a:pt x="1043" y="0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tx1"/>
              </a:solidFill>
              <a:prstDash val="dash"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64" name="Line 5"/>
            <p:cNvSpPr>
              <a:spLocks noChangeShapeType="1"/>
            </p:cNvSpPr>
            <p:nvPr/>
          </p:nvSpPr>
          <p:spPr bwMode="auto">
            <a:xfrm>
              <a:off x="1043" y="0"/>
              <a:ext cx="681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7950" y="4721225"/>
            <a:ext cx="90360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（</a:t>
            </a:r>
            <a:r>
              <a:rPr lang="en-US" altLang="zh-CN" sz="2800" b="1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）观察图</a:t>
            </a:r>
            <a:r>
              <a:rPr lang="en-US" altLang="zh-CN" sz="2800" b="1" dirty="0">
                <a:latin typeface="宋体" panose="02010600030101010101" pitchFamily="2" charset="-122"/>
              </a:rPr>
              <a:t>1—5</a:t>
            </a:r>
            <a:r>
              <a:rPr lang="zh-CN" altLang="en-US" sz="2800" b="1" dirty="0">
                <a:latin typeface="宋体" panose="02010600030101010101" pitchFamily="2" charset="-122"/>
              </a:rPr>
              <a:t>中的两幅图片，你发现那些面是平的？那些面是曲的？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   （</a:t>
            </a:r>
            <a:r>
              <a:rPr lang="en-US" altLang="zh-CN" sz="2800" b="1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）你还能举出表面是平的或曲的实物的例子吗？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979613" y="3824288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C2514"/>
                </a:solidFill>
                <a:ea typeface="黑体" panose="02010609060101010101" pitchFamily="2" charset="-122"/>
              </a:rPr>
              <a:t>北京天文馆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6156325" y="3824288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solidFill>
                  <a:srgbClr val="FC2514"/>
                </a:solidFill>
                <a:ea typeface="黑体" panose="02010609060101010101" pitchFamily="2" charset="-122"/>
              </a:rPr>
              <a:t>上海大剧院</a:t>
            </a:r>
          </a:p>
        </p:txBody>
      </p:sp>
      <p:pic>
        <p:nvPicPr>
          <p:cNvPr id="5129" name="Picture 9" descr="xin_52211041316490621930168"/>
          <p:cNvPicPr>
            <a:picLocks noChangeAspect="1" noChangeArrowheads="1"/>
          </p:cNvPicPr>
          <p:nvPr/>
        </p:nvPicPr>
        <p:blipFill>
          <a:blip r:embed="rId3" cstate="email">
            <a:grayscl/>
          </a:blip>
          <a:srcRect/>
          <a:stretch>
            <a:fillRect/>
          </a:stretch>
        </p:blipFill>
        <p:spPr bwMode="auto">
          <a:xfrm>
            <a:off x="1116013" y="1484313"/>
            <a:ext cx="3455987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4340225" y="4184650"/>
            <a:ext cx="116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>
                <a:latin typeface="宋体" panose="02010600030101010101" pitchFamily="2" charset="-122"/>
              </a:rPr>
              <a:t>图</a:t>
            </a:r>
            <a:r>
              <a:rPr lang="en-US" altLang="zh-CN" sz="2000" b="1">
                <a:latin typeface="宋体" panose="02010600030101010101" pitchFamily="2" charset="-122"/>
              </a:rPr>
              <a:t>1—5</a:t>
            </a:r>
          </a:p>
        </p:txBody>
      </p:sp>
      <p:sp>
        <p:nvSpPr>
          <p:cNvPr id="5131" name="Arc 11"/>
          <p:cNvSpPr/>
          <p:nvPr/>
        </p:nvSpPr>
        <p:spPr bwMode="auto">
          <a:xfrm rot="10715767" flipV="1">
            <a:off x="1547813" y="1557338"/>
            <a:ext cx="1295400" cy="696912"/>
          </a:xfrm>
          <a:custGeom>
            <a:avLst/>
            <a:gdLst>
              <a:gd name="T0" fmla="*/ 1439 w 43200"/>
              <a:gd name="T1" fmla="*/ 696912 h 23034"/>
              <a:gd name="T2" fmla="*/ 1295400 w 43200"/>
              <a:gd name="T3" fmla="*/ 653525 h 23034"/>
              <a:gd name="T4" fmla="*/ 647700 w 43200"/>
              <a:gd name="T5" fmla="*/ 653525 h 23034"/>
              <a:gd name="T6" fmla="*/ 0 60000 65536"/>
              <a:gd name="T7" fmla="*/ 0 60000 65536"/>
              <a:gd name="T8" fmla="*/ 0 60000 65536"/>
              <a:gd name="T9" fmla="*/ 0 w 43200"/>
              <a:gd name="T10" fmla="*/ 0 h 23034"/>
              <a:gd name="T11" fmla="*/ 43200 w 43200"/>
              <a:gd name="T12" fmla="*/ 23034 h 230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034" fill="none" extrusionOk="0">
                <a:moveTo>
                  <a:pt x="47" y="23034"/>
                </a:moveTo>
                <a:cubicBezTo>
                  <a:pt x="15" y="22556"/>
                  <a:pt x="0" y="220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034" stroke="0" extrusionOk="0">
                <a:moveTo>
                  <a:pt x="47" y="23034"/>
                </a:moveTo>
                <a:cubicBezTo>
                  <a:pt x="15" y="22556"/>
                  <a:pt x="0" y="22078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gradFill rotWithShape="1">
            <a:gsLst>
              <a:gs pos="0">
                <a:srgbClr val="4D4D4D"/>
              </a:gs>
              <a:gs pos="100000">
                <a:srgbClr val="DDDDDD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4346" name="Group 12"/>
          <p:cNvGrpSpPr/>
          <p:nvPr/>
        </p:nvGrpSpPr>
        <p:grpSpPr bwMode="auto">
          <a:xfrm>
            <a:off x="0" y="523421"/>
            <a:ext cx="3455988" cy="579438"/>
            <a:chOff x="0" y="0"/>
            <a:chExt cx="2177" cy="365"/>
          </a:xfrm>
        </p:grpSpPr>
        <p:pic>
          <p:nvPicPr>
            <p:cNvPr id="14357" name="Picture 13" descr="u=1127276992,3449162401&amp;fm=0&amp;gp=30"/>
            <p:cNvPicPr>
              <a:picLocks noChangeAspect="1" noChangeArrowheads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 bwMode="auto">
            <a:xfrm>
              <a:off x="544" y="46"/>
              <a:ext cx="3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8" name="Picture 14" descr="u=1127276992,3449162401&amp;fm=0&amp;gp=30"/>
            <p:cNvPicPr>
              <a:picLocks noChangeAspect="1" noChangeArrowheads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 bwMode="auto">
            <a:xfrm>
              <a:off x="454" y="68"/>
              <a:ext cx="374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59" name="Picture 15" descr="u=1127276992,3449162401&amp;fm=0&amp;gp=30"/>
            <p:cNvPicPr>
              <a:picLocks noChangeAspect="1" noChangeArrowheads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 bwMode="auto">
            <a:xfrm>
              <a:off x="364" y="90"/>
              <a:ext cx="374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0" name="Picture 16" descr="24234_200705011556461"/>
            <p:cNvPicPr>
              <a:picLocks noChangeAspect="1" noChangeArrowheads="1"/>
            </p:cNvPicPr>
            <p:nvPr/>
          </p:nvPicPr>
          <p:blipFill>
            <a:blip r:embed="rId5" cstate="email">
              <a:grayscl/>
            </a:blip>
            <a:srcRect/>
            <a:stretch>
              <a:fillRect/>
            </a:stretch>
          </p:blipFill>
          <p:spPr bwMode="auto">
            <a:xfrm>
              <a:off x="426" y="111"/>
              <a:ext cx="250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61" name="Picture 17" descr="u=330376125,2796895686&amp;fm=0&amp;gp=20"/>
            <p:cNvPicPr>
              <a:picLocks noChangeAspect="1" noChangeArrowheads="1"/>
            </p:cNvPicPr>
            <p:nvPr/>
          </p:nvPicPr>
          <p:blipFill>
            <a:blip r:embed="rId6" cstate="email">
              <a:grayscl/>
              <a:lum contrast="-6000"/>
            </a:blip>
            <a:srcRect r="-5" b="-12630"/>
            <a:stretch>
              <a:fillRect/>
            </a:stretch>
          </p:blipFill>
          <p:spPr bwMode="auto">
            <a:xfrm rot="19809556" flipH="1">
              <a:off x="0" y="227"/>
              <a:ext cx="374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62" name="Text Box 18"/>
            <p:cNvSpPr txBox="1">
              <a:spLocks noChangeArrowheads="1"/>
            </p:cNvSpPr>
            <p:nvPr/>
          </p:nvSpPr>
          <p:spPr bwMode="auto">
            <a:xfrm>
              <a:off x="619" y="0"/>
              <a:ext cx="155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3200" b="1" dirty="0">
                  <a:solidFill>
                    <a:srgbClr val="FF0066"/>
                  </a:solidFill>
                  <a:ea typeface="黑体" panose="02010609060101010101" pitchFamily="2" charset="-122"/>
                </a:rPr>
                <a:t>交流与发现</a:t>
              </a:r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4176713" y="225425"/>
            <a:ext cx="4211637" cy="3125788"/>
            <a:chOff x="0" y="0"/>
            <a:chExt cx="2653" cy="1969"/>
          </a:xfrm>
        </p:grpSpPr>
        <p:sp>
          <p:nvSpPr>
            <p:cNvPr id="14351" name="Arc 20"/>
            <p:cNvSpPr/>
            <p:nvPr/>
          </p:nvSpPr>
          <p:spPr bwMode="auto">
            <a:xfrm rot="8056887">
              <a:off x="656" y="514"/>
              <a:ext cx="499" cy="1814"/>
            </a:xfrm>
            <a:custGeom>
              <a:avLst/>
              <a:gdLst>
                <a:gd name="T0" fmla="*/ 0 w 22468"/>
                <a:gd name="T1" fmla="*/ 24 h 21600"/>
                <a:gd name="T2" fmla="*/ 499 w 22468"/>
                <a:gd name="T3" fmla="*/ 949 h 21600"/>
                <a:gd name="T4" fmla="*/ 77 w 22468"/>
                <a:gd name="T5" fmla="*/ 1814 h 21600"/>
                <a:gd name="T6" fmla="*/ 0 60000 65536"/>
                <a:gd name="T7" fmla="*/ 0 60000 65536"/>
                <a:gd name="T8" fmla="*/ 0 60000 65536"/>
                <a:gd name="T9" fmla="*/ 0 w 22468"/>
                <a:gd name="T10" fmla="*/ 0 h 21600"/>
                <a:gd name="T11" fmla="*/ 22468 w 2246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468" h="21600" fill="none" extrusionOk="0">
                  <a:moveTo>
                    <a:pt x="0" y="282"/>
                  </a:moveTo>
                  <a:cubicBezTo>
                    <a:pt x="1150" y="94"/>
                    <a:pt x="2314" y="-1"/>
                    <a:pt x="3481" y="0"/>
                  </a:cubicBezTo>
                  <a:cubicBezTo>
                    <a:pt x="11403" y="0"/>
                    <a:pt x="18690" y="4337"/>
                    <a:pt x="22468" y="11301"/>
                  </a:cubicBezTo>
                </a:path>
                <a:path w="22468" h="21600" stroke="0" extrusionOk="0">
                  <a:moveTo>
                    <a:pt x="0" y="282"/>
                  </a:moveTo>
                  <a:cubicBezTo>
                    <a:pt x="1150" y="94"/>
                    <a:pt x="2314" y="-1"/>
                    <a:pt x="3481" y="0"/>
                  </a:cubicBezTo>
                  <a:cubicBezTo>
                    <a:pt x="11403" y="0"/>
                    <a:pt x="18690" y="4337"/>
                    <a:pt x="22468" y="11301"/>
                  </a:cubicBezTo>
                  <a:lnTo>
                    <a:pt x="3481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352" name="Group 21"/>
            <p:cNvGrpSpPr/>
            <p:nvPr/>
          </p:nvGrpSpPr>
          <p:grpSpPr bwMode="auto">
            <a:xfrm>
              <a:off x="703" y="0"/>
              <a:ext cx="1950" cy="1969"/>
              <a:chOff x="0" y="0"/>
              <a:chExt cx="1950" cy="1969"/>
            </a:xfrm>
          </p:grpSpPr>
          <p:sp>
            <p:nvSpPr>
              <p:cNvPr id="14353" name="Arc 22"/>
              <p:cNvSpPr/>
              <p:nvPr/>
            </p:nvSpPr>
            <p:spPr bwMode="auto">
              <a:xfrm rot="8998651">
                <a:off x="1023" y="0"/>
                <a:ext cx="559" cy="1814"/>
              </a:xfrm>
              <a:custGeom>
                <a:avLst/>
                <a:gdLst>
                  <a:gd name="T0" fmla="*/ 0 w 25777"/>
                  <a:gd name="T1" fmla="*/ 92 h 21600"/>
                  <a:gd name="T2" fmla="*/ 559 w 25777"/>
                  <a:gd name="T3" fmla="*/ 950 h 21600"/>
                  <a:gd name="T4" fmla="*/ 147 w 25777"/>
                  <a:gd name="T5" fmla="*/ 1814 h 21600"/>
                  <a:gd name="T6" fmla="*/ 0 60000 65536"/>
                  <a:gd name="T7" fmla="*/ 0 60000 65536"/>
                  <a:gd name="T8" fmla="*/ 0 60000 65536"/>
                  <a:gd name="T9" fmla="*/ 0 w 25777"/>
                  <a:gd name="T10" fmla="*/ 0 h 21600"/>
                  <a:gd name="T11" fmla="*/ 25777 w 25777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5777" h="21600" fill="none" extrusionOk="0">
                    <a:moveTo>
                      <a:pt x="0" y="1093"/>
                    </a:moveTo>
                    <a:cubicBezTo>
                      <a:pt x="2188" y="369"/>
                      <a:pt x="4479" y="-1"/>
                      <a:pt x="6785" y="0"/>
                    </a:cubicBezTo>
                    <a:cubicBezTo>
                      <a:pt x="14711" y="0"/>
                      <a:pt x="22001" y="4341"/>
                      <a:pt x="25777" y="11311"/>
                    </a:cubicBezTo>
                  </a:path>
                  <a:path w="25777" h="21600" stroke="0" extrusionOk="0">
                    <a:moveTo>
                      <a:pt x="0" y="1093"/>
                    </a:moveTo>
                    <a:cubicBezTo>
                      <a:pt x="2188" y="369"/>
                      <a:pt x="4479" y="-1"/>
                      <a:pt x="6785" y="0"/>
                    </a:cubicBezTo>
                    <a:cubicBezTo>
                      <a:pt x="14711" y="0"/>
                      <a:pt x="22001" y="4341"/>
                      <a:pt x="25777" y="11311"/>
                    </a:cubicBezTo>
                    <a:lnTo>
                      <a:pt x="6785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4" name="Line 23"/>
              <p:cNvSpPr>
                <a:spLocks noChangeShapeType="1"/>
              </p:cNvSpPr>
              <p:nvPr/>
            </p:nvSpPr>
            <p:spPr bwMode="auto">
              <a:xfrm flipH="1">
                <a:off x="0" y="1017"/>
                <a:ext cx="1043" cy="5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5" name="Line 24"/>
              <p:cNvSpPr>
                <a:spLocks noChangeShapeType="1"/>
              </p:cNvSpPr>
              <p:nvPr/>
            </p:nvSpPr>
            <p:spPr bwMode="auto">
              <a:xfrm flipH="1">
                <a:off x="907" y="1606"/>
                <a:ext cx="998" cy="3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6" name="Line 25"/>
              <p:cNvSpPr>
                <a:spLocks noChangeShapeType="1"/>
              </p:cNvSpPr>
              <p:nvPr/>
            </p:nvSpPr>
            <p:spPr bwMode="auto">
              <a:xfrm flipH="1">
                <a:off x="998" y="1470"/>
                <a:ext cx="952" cy="40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6" name="Group 26"/>
          <p:cNvGrpSpPr/>
          <p:nvPr/>
        </p:nvGrpSpPr>
        <p:grpSpPr bwMode="auto">
          <a:xfrm>
            <a:off x="5580063" y="477838"/>
            <a:ext cx="2736850" cy="1079500"/>
            <a:chOff x="0" y="0"/>
            <a:chExt cx="1724" cy="680"/>
          </a:xfrm>
        </p:grpSpPr>
        <p:sp>
          <p:nvSpPr>
            <p:cNvPr id="14349" name="未知"/>
            <p:cNvSpPr/>
            <p:nvPr/>
          </p:nvSpPr>
          <p:spPr bwMode="auto">
            <a:xfrm>
              <a:off x="0" y="0"/>
              <a:ext cx="1724" cy="680"/>
            </a:xfrm>
            <a:custGeom>
              <a:avLst/>
              <a:gdLst>
                <a:gd name="T0" fmla="*/ 0 w 1724"/>
                <a:gd name="T1" fmla="*/ 453 h 680"/>
                <a:gd name="T2" fmla="*/ 771 w 1724"/>
                <a:gd name="T3" fmla="*/ 680 h 680"/>
                <a:gd name="T4" fmla="*/ 1724 w 1724"/>
                <a:gd name="T5" fmla="*/ 317 h 680"/>
                <a:gd name="T6" fmla="*/ 1043 w 1724"/>
                <a:gd name="T7" fmla="*/ 0 h 680"/>
                <a:gd name="T8" fmla="*/ 0 w 1724"/>
                <a:gd name="T9" fmla="*/ 453 h 6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724"/>
                <a:gd name="T16" fmla="*/ 0 h 680"/>
                <a:gd name="T17" fmla="*/ 1724 w 1724"/>
                <a:gd name="T18" fmla="*/ 680 h 6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724" h="680">
                  <a:moveTo>
                    <a:pt x="0" y="453"/>
                  </a:moveTo>
                  <a:lnTo>
                    <a:pt x="771" y="680"/>
                  </a:lnTo>
                  <a:lnTo>
                    <a:pt x="1724" y="317"/>
                  </a:lnTo>
                  <a:lnTo>
                    <a:pt x="1043" y="0"/>
                  </a:lnTo>
                  <a:lnTo>
                    <a:pt x="0" y="453"/>
                  </a:lnTo>
                  <a:close/>
                </a:path>
              </a:pathLst>
            </a:custGeom>
            <a:solidFill>
              <a:schemeClr val="accent1"/>
            </a:solidFill>
            <a:ln w="25400" cap="flat" cmpd="sng">
              <a:solidFill>
                <a:schemeClr val="tx1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50" name="Line 28"/>
            <p:cNvSpPr>
              <a:spLocks noChangeShapeType="1"/>
            </p:cNvSpPr>
            <p:nvPr/>
          </p:nvSpPr>
          <p:spPr bwMode="auto">
            <a:xfrm>
              <a:off x="1043" y="0"/>
              <a:ext cx="681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131"/>
                                        </p:tgtEl>
                                      </p:cBhvr>
                                      <p:by x="260000" y="26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49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6302 0.100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0" y="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48148E-6 L 4.16667E-6 -0.25092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1" grpId="1" animBg="1"/>
      <p:bldP spid="5131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8785225" cy="1439863"/>
          </a:xfrm>
          <a:noFill/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3600" dirty="0"/>
              <a:t>           </a:t>
            </a:r>
            <a:r>
              <a:rPr lang="zh-CN" altLang="en-US" sz="3600" b="1" dirty="0"/>
              <a:t>数学上所说的平面没有边界，可以面八方无限延伸。镜面</a:t>
            </a:r>
            <a:r>
              <a:rPr lang="zh-CN" altLang="en-US" b="1" dirty="0"/>
              <a:t>、</a:t>
            </a:r>
            <a:r>
              <a:rPr lang="zh-CN" altLang="en-US" sz="3600" b="1" dirty="0"/>
              <a:t>黑板面</a:t>
            </a:r>
            <a:r>
              <a:rPr lang="zh-CN" altLang="en-US" b="1" dirty="0"/>
              <a:t>、</a:t>
            </a:r>
            <a:r>
              <a:rPr lang="zh-CN" altLang="en-US" sz="3600" b="1" dirty="0"/>
              <a:t>操场</a:t>
            </a:r>
            <a:r>
              <a:rPr lang="zh-CN" altLang="en-US" b="1" dirty="0"/>
              <a:t>、</a:t>
            </a:r>
            <a:r>
              <a:rPr lang="zh-CN" altLang="en-US" sz="3600" b="1" dirty="0"/>
              <a:t>平静水面等图（</a:t>
            </a:r>
            <a:r>
              <a:rPr lang="en-US" altLang="zh-CN" sz="3600" b="1" dirty="0"/>
              <a:t>1—6</a:t>
            </a:r>
            <a:r>
              <a:rPr lang="zh-CN" altLang="en-US" sz="3600" b="1" dirty="0"/>
              <a:t>）都是平面的形象。</a:t>
            </a:r>
          </a:p>
        </p:txBody>
      </p:sp>
      <p:pic>
        <p:nvPicPr>
          <p:cNvPr id="6147" name="Picture 3" descr="1503001374511556933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2830513"/>
            <a:ext cx="3743325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 descr="10355337_90231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806700"/>
            <a:ext cx="3960812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763713" y="5194300"/>
            <a:ext cx="2232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黑体" panose="02010609060101010101" pitchFamily="2" charset="-122"/>
              </a:rPr>
              <a:t>学校操场</a:t>
            </a:r>
            <a:endParaRPr lang="zh-CN" altLang="en-US" sz="2000" b="1">
              <a:solidFill>
                <a:srgbClr val="FC2514"/>
              </a:solidFill>
              <a:ea typeface="黑体" panose="02010609060101010101" pitchFamily="2" charset="-122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940425" y="5157788"/>
            <a:ext cx="20161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黑体" panose="02010609060101010101" pitchFamily="2" charset="-122"/>
              </a:rPr>
              <a:t>长白山天池</a:t>
            </a:r>
            <a:endParaRPr lang="zh-CN" altLang="en-US" sz="2000" b="1">
              <a:solidFill>
                <a:srgbClr val="FC2514"/>
              </a:solidFill>
              <a:ea typeface="黑体" panose="02010609060101010101" pitchFamily="2" charset="-122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4318000" y="5816600"/>
            <a:ext cx="1262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000" b="1"/>
              <a:t>图</a:t>
            </a:r>
            <a:r>
              <a:rPr lang="en-US" altLang="zh-CN" sz="2000" b="1"/>
              <a:t>1—6</a:t>
            </a:r>
          </a:p>
        </p:txBody>
      </p:sp>
      <p:sp>
        <p:nvSpPr>
          <p:cNvPr id="6152" name="未知"/>
          <p:cNvSpPr/>
          <p:nvPr/>
        </p:nvSpPr>
        <p:spPr bwMode="auto">
          <a:xfrm>
            <a:off x="738188" y="3584575"/>
            <a:ext cx="3789362" cy="515938"/>
          </a:xfrm>
          <a:custGeom>
            <a:avLst/>
            <a:gdLst>
              <a:gd name="T0" fmla="*/ 315 w 2387"/>
              <a:gd name="T1" fmla="*/ 278 h 325"/>
              <a:gd name="T2" fmla="*/ 603 w 2387"/>
              <a:gd name="T3" fmla="*/ 297 h 325"/>
              <a:gd name="T4" fmla="*/ 1170 w 2387"/>
              <a:gd name="T5" fmla="*/ 325 h 325"/>
              <a:gd name="T6" fmla="*/ 2034 w 2387"/>
              <a:gd name="T7" fmla="*/ 241 h 325"/>
              <a:gd name="T8" fmla="*/ 2369 w 2387"/>
              <a:gd name="T9" fmla="*/ 148 h 325"/>
              <a:gd name="T10" fmla="*/ 2387 w 2387"/>
              <a:gd name="T11" fmla="*/ 0 h 325"/>
              <a:gd name="T12" fmla="*/ 1430 w 2387"/>
              <a:gd name="T13" fmla="*/ 9 h 325"/>
              <a:gd name="T14" fmla="*/ 678 w 2387"/>
              <a:gd name="T15" fmla="*/ 18 h 325"/>
              <a:gd name="T16" fmla="*/ 185 w 2387"/>
              <a:gd name="T17" fmla="*/ 102 h 325"/>
              <a:gd name="T18" fmla="*/ 0 w 2387"/>
              <a:gd name="T19" fmla="*/ 176 h 325"/>
              <a:gd name="T20" fmla="*/ 315 w 2387"/>
              <a:gd name="T21" fmla="*/ 278 h 32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87"/>
              <a:gd name="T34" fmla="*/ 0 h 325"/>
              <a:gd name="T35" fmla="*/ 2387 w 2387"/>
              <a:gd name="T36" fmla="*/ 325 h 32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87" h="325">
                <a:moveTo>
                  <a:pt x="315" y="278"/>
                </a:moveTo>
                <a:lnTo>
                  <a:pt x="603" y="297"/>
                </a:lnTo>
                <a:lnTo>
                  <a:pt x="1170" y="325"/>
                </a:lnTo>
                <a:lnTo>
                  <a:pt x="2034" y="241"/>
                </a:lnTo>
                <a:lnTo>
                  <a:pt x="2369" y="148"/>
                </a:lnTo>
                <a:lnTo>
                  <a:pt x="2387" y="0"/>
                </a:lnTo>
                <a:lnTo>
                  <a:pt x="1430" y="9"/>
                </a:lnTo>
                <a:lnTo>
                  <a:pt x="678" y="18"/>
                </a:lnTo>
                <a:lnTo>
                  <a:pt x="185" y="102"/>
                </a:lnTo>
                <a:lnTo>
                  <a:pt x="0" y="176"/>
                </a:lnTo>
                <a:lnTo>
                  <a:pt x="315" y="278"/>
                </a:lnTo>
                <a:close/>
              </a:path>
            </a:pathLst>
          </a:custGeom>
          <a:solidFill>
            <a:srgbClr val="008000">
              <a:alpha val="7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3" name="未知"/>
          <p:cNvSpPr/>
          <p:nvPr/>
        </p:nvSpPr>
        <p:spPr bwMode="auto">
          <a:xfrm>
            <a:off x="5219700" y="4076700"/>
            <a:ext cx="3673475" cy="865188"/>
          </a:xfrm>
          <a:custGeom>
            <a:avLst/>
            <a:gdLst>
              <a:gd name="T0" fmla="*/ 771 w 2314"/>
              <a:gd name="T1" fmla="*/ 499 h 545"/>
              <a:gd name="T2" fmla="*/ 1361 w 2314"/>
              <a:gd name="T3" fmla="*/ 545 h 545"/>
              <a:gd name="T4" fmla="*/ 2087 w 2314"/>
              <a:gd name="T5" fmla="*/ 408 h 545"/>
              <a:gd name="T6" fmla="*/ 2314 w 2314"/>
              <a:gd name="T7" fmla="*/ 182 h 545"/>
              <a:gd name="T8" fmla="*/ 1588 w 2314"/>
              <a:gd name="T9" fmla="*/ 91 h 545"/>
              <a:gd name="T10" fmla="*/ 1270 w 2314"/>
              <a:gd name="T11" fmla="*/ 0 h 545"/>
              <a:gd name="T12" fmla="*/ 681 w 2314"/>
              <a:gd name="T13" fmla="*/ 46 h 545"/>
              <a:gd name="T14" fmla="*/ 182 w 2314"/>
              <a:gd name="T15" fmla="*/ 0 h 545"/>
              <a:gd name="T16" fmla="*/ 0 w 2314"/>
              <a:gd name="T17" fmla="*/ 318 h 545"/>
              <a:gd name="T18" fmla="*/ 545 w 2314"/>
              <a:gd name="T19" fmla="*/ 499 h 545"/>
              <a:gd name="T20" fmla="*/ 771 w 2314"/>
              <a:gd name="T21" fmla="*/ 499 h 5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14"/>
              <a:gd name="T34" fmla="*/ 0 h 545"/>
              <a:gd name="T35" fmla="*/ 2314 w 2314"/>
              <a:gd name="T36" fmla="*/ 545 h 5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14" h="545">
                <a:moveTo>
                  <a:pt x="771" y="499"/>
                </a:moveTo>
                <a:lnTo>
                  <a:pt x="1361" y="545"/>
                </a:lnTo>
                <a:lnTo>
                  <a:pt x="2087" y="408"/>
                </a:lnTo>
                <a:lnTo>
                  <a:pt x="2314" y="182"/>
                </a:lnTo>
                <a:lnTo>
                  <a:pt x="1588" y="91"/>
                </a:lnTo>
                <a:lnTo>
                  <a:pt x="1270" y="0"/>
                </a:lnTo>
                <a:lnTo>
                  <a:pt x="681" y="46"/>
                </a:lnTo>
                <a:lnTo>
                  <a:pt x="182" y="0"/>
                </a:lnTo>
                <a:lnTo>
                  <a:pt x="0" y="318"/>
                </a:lnTo>
                <a:lnTo>
                  <a:pt x="545" y="499"/>
                </a:lnTo>
                <a:lnTo>
                  <a:pt x="771" y="499"/>
                </a:lnTo>
                <a:close/>
              </a:path>
            </a:pathLst>
          </a:custGeom>
          <a:solidFill>
            <a:srgbClr val="0000FF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152"/>
                                        </p:tgtEl>
                                      </p:cBhvr>
                                      <p:by x="100000" y="200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fill="remove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152"/>
                                        </p:tgtEl>
                                      </p:cBhvr>
                                      <p:by x="600000" y="6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6153"/>
                                        </p:tgtEl>
                                      </p:cBhvr>
                                      <p:by x="1200000" y="12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2" grpId="1" animBg="1"/>
      <p:bldP spid="6152" grpId="2" animBg="1"/>
      <p:bldP spid="6152" grpId="3" animBg="1"/>
      <p:bldP spid="6153" grpId="0" animBg="1"/>
      <p:bldP spid="6153" grpId="1" animBg="1"/>
      <p:bldP spid="6153" grpId="2" animBg="1"/>
      <p:bldP spid="6153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07950" y="2441575"/>
            <a:ext cx="88566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        一个图形上的所有点都在同一平面内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像这样的图形叫做</a:t>
            </a:r>
            <a:r>
              <a:rPr lang="zh-CN" altLang="en-US" sz="2800" b="1" dirty="0">
                <a:solidFill>
                  <a:srgbClr val="FC2514"/>
                </a:solidFill>
                <a:ea typeface="黑体" panose="02010609060101010101" pitchFamily="2" charset="-122"/>
              </a:rPr>
              <a:t>平面图形</a:t>
            </a:r>
            <a:r>
              <a:rPr lang="zh-CN" altLang="en-US" sz="2800" b="1" dirty="0">
                <a:solidFill>
                  <a:srgbClr val="FC2514"/>
                </a:solidFill>
              </a:rPr>
              <a:t>。</a:t>
            </a:r>
            <a:r>
              <a:rPr lang="zh-CN" altLang="en-US" sz="2800" b="1" dirty="0">
                <a:latin typeface="宋体" panose="02010600030101010101" pitchFamily="2" charset="-122"/>
              </a:rPr>
              <a:t>三角形、正方形、平行四边形、梯形、圆等都是</a:t>
            </a:r>
            <a:r>
              <a:rPr lang="zh-CN" altLang="en-US" sz="2800" b="1" dirty="0">
                <a:solidFill>
                  <a:srgbClr val="FC251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平面图形</a:t>
            </a: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07950" y="4211638"/>
            <a:ext cx="88566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/>
              <a:t>        一个图形上的所有点不都在同一平面内</a:t>
            </a:r>
            <a:r>
              <a:rPr lang="en-US" altLang="zh-CN" sz="2800" b="1" dirty="0"/>
              <a:t>,</a:t>
            </a:r>
            <a:r>
              <a:rPr lang="zh-CN" altLang="en-US" sz="2800" b="1" dirty="0"/>
              <a:t>像这样的图形叫做</a:t>
            </a:r>
            <a:r>
              <a:rPr lang="zh-CN" altLang="en-US" sz="2800" b="1" dirty="0">
                <a:solidFill>
                  <a:srgbClr val="FC2514"/>
                </a:solidFill>
                <a:ea typeface="黑体" panose="02010609060101010101" pitchFamily="2" charset="-122"/>
              </a:rPr>
              <a:t>立体图形</a:t>
            </a:r>
            <a:r>
              <a:rPr lang="zh-CN" altLang="en-US" sz="2800" b="1" dirty="0">
                <a:solidFill>
                  <a:srgbClr val="FC2514"/>
                </a:solidFill>
              </a:rPr>
              <a:t>。</a:t>
            </a:r>
            <a:r>
              <a:rPr lang="zh-CN" altLang="en-US" sz="2800" b="1" dirty="0">
                <a:latin typeface="宋体" panose="02010600030101010101" pitchFamily="2" charset="-122"/>
              </a:rPr>
              <a:t>球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圆锥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立方体 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长方体</a:t>
            </a:r>
            <a:r>
              <a:rPr lang="zh-CN" altLang="en-US" sz="2800" b="1" dirty="0">
                <a:ea typeface="楷体_GB2312" pitchFamily="49" charset="-122"/>
              </a:rPr>
              <a:t>、</a:t>
            </a:r>
            <a:r>
              <a:rPr lang="zh-CN" altLang="en-US" sz="2800" b="1" dirty="0">
                <a:latin typeface="宋体" panose="02010600030101010101" pitchFamily="2" charset="-122"/>
              </a:rPr>
              <a:t>圆柱等都是</a:t>
            </a:r>
            <a:r>
              <a:rPr lang="zh-CN" altLang="en-US" sz="2800" b="1" dirty="0">
                <a:solidFill>
                  <a:srgbClr val="FC2514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立体图形。</a:t>
            </a:r>
            <a:r>
              <a:rPr lang="zh-CN" altLang="en-US" sz="2800" b="1" dirty="0">
                <a:latin typeface="宋体" panose="02010600030101010101" pitchFamily="2" charset="-122"/>
              </a:rPr>
              <a:t>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00113" y="1052513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几何图形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771775" y="1319213"/>
            <a:ext cx="23907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立体图形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2792413" y="692150"/>
            <a:ext cx="23907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平面图形</a:t>
            </a:r>
          </a:p>
        </p:txBody>
      </p:sp>
      <p:sp>
        <p:nvSpPr>
          <p:cNvPr id="16391" name="AutoShape 7"/>
          <p:cNvSpPr/>
          <p:nvPr/>
        </p:nvSpPr>
        <p:spPr bwMode="auto">
          <a:xfrm>
            <a:off x="2555875" y="836613"/>
            <a:ext cx="217488" cy="936625"/>
          </a:xfrm>
          <a:prstGeom prst="leftBrace">
            <a:avLst>
              <a:gd name="adj1" fmla="val 3588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580063" y="1146175"/>
            <a:ext cx="7921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  面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6532563" y="1412875"/>
            <a:ext cx="13319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曲面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553200" y="785813"/>
            <a:ext cx="13319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平面</a:t>
            </a:r>
          </a:p>
        </p:txBody>
      </p:sp>
      <p:sp>
        <p:nvSpPr>
          <p:cNvPr id="16395" name="AutoShape 11"/>
          <p:cNvSpPr/>
          <p:nvPr/>
        </p:nvSpPr>
        <p:spPr bwMode="auto">
          <a:xfrm>
            <a:off x="6316663" y="930275"/>
            <a:ext cx="217487" cy="936625"/>
          </a:xfrm>
          <a:prstGeom prst="leftBrace">
            <a:avLst>
              <a:gd name="adj1" fmla="val 3588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05 -0.32569 L -2.5E-6 -1.8518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63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-0.45995 C -0.07101 -0.26597 -0.02361 -0.07153 -0.00382 0.0064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allAtOnce" autoUpdateAnimBg="0"/>
      <p:bldP spid="7170" grpId="1" build="allAtOnce" autoUpdateAnimBg="0"/>
      <p:bldP spid="7171" grpId="0" autoUpdateAnimBg="0"/>
      <p:bldP spid="7171" grpId="1" autoUpdateAnimBg="0"/>
      <p:bldP spid="7171" grpId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234d8a3325a261a345c0b59538b29b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984375"/>
            <a:ext cx="338455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051050" y="333375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ea typeface="黑体" panose="02010609060101010101" pitchFamily="2" charset="-122"/>
              </a:rPr>
              <a:t>图形的</a:t>
            </a:r>
            <a:r>
              <a:rPr lang="zh-CN" altLang="en-US" sz="3600" b="1" dirty="0">
                <a:solidFill>
                  <a:srgbClr val="FC2514"/>
                </a:solidFill>
                <a:ea typeface="黑体" panose="02010609060101010101" pitchFamily="2" charset="-122"/>
              </a:rPr>
              <a:t>组合与分解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827088" y="2055813"/>
            <a:ext cx="1008062" cy="1008062"/>
          </a:xfrm>
          <a:custGeom>
            <a:avLst/>
            <a:gdLst>
              <a:gd name="T0" fmla="*/ 504031 w 21600"/>
              <a:gd name="T1" fmla="*/ 0 h 21600"/>
              <a:gd name="T2" fmla="*/ 147616 w 21600"/>
              <a:gd name="T3" fmla="*/ 147616 h 21600"/>
              <a:gd name="T4" fmla="*/ 0 w 21600"/>
              <a:gd name="T5" fmla="*/ 504031 h 21600"/>
              <a:gd name="T6" fmla="*/ 147616 w 21600"/>
              <a:gd name="T7" fmla="*/ 860446 h 21600"/>
              <a:gd name="T8" fmla="*/ 504031 w 21600"/>
              <a:gd name="T9" fmla="*/ 1008062 h 21600"/>
              <a:gd name="T10" fmla="*/ 860446 w 21600"/>
              <a:gd name="T11" fmla="*/ 860446 h 21600"/>
              <a:gd name="T12" fmla="*/ 1008062 w 21600"/>
              <a:gd name="T13" fmla="*/ 504031 h 21600"/>
              <a:gd name="T14" fmla="*/ 860446 w 21600"/>
              <a:gd name="T15" fmla="*/ 14761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7" y="10800"/>
                </a:moveTo>
                <a:cubicBezTo>
                  <a:pt x="1427" y="15977"/>
                  <a:pt x="5623" y="20173"/>
                  <a:pt x="10800" y="20173"/>
                </a:cubicBezTo>
                <a:cubicBezTo>
                  <a:pt x="15977" y="20173"/>
                  <a:pt x="20173" y="15977"/>
                  <a:pt x="20173" y="10800"/>
                </a:cubicBezTo>
                <a:cubicBezTo>
                  <a:pt x="20173" y="5623"/>
                  <a:pt x="15977" y="1427"/>
                  <a:pt x="10800" y="1427"/>
                </a:cubicBezTo>
                <a:cubicBezTo>
                  <a:pt x="5623" y="1427"/>
                  <a:pt x="1427" y="5623"/>
                  <a:pt x="1427" y="10800"/>
                </a:cubicBezTo>
                <a:close/>
              </a:path>
            </a:pathLst>
          </a:custGeom>
          <a:solidFill>
            <a:srgbClr val="3399FF"/>
          </a:solidFill>
          <a:ln w="9525">
            <a:solidFill>
              <a:srgbClr val="3399FF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1403350" y="2560638"/>
            <a:ext cx="1008063" cy="1008062"/>
          </a:xfrm>
          <a:custGeom>
            <a:avLst/>
            <a:gdLst>
              <a:gd name="T0" fmla="*/ 504032 w 21600"/>
              <a:gd name="T1" fmla="*/ 0 h 21600"/>
              <a:gd name="T2" fmla="*/ 147616 w 21600"/>
              <a:gd name="T3" fmla="*/ 147616 h 21600"/>
              <a:gd name="T4" fmla="*/ 0 w 21600"/>
              <a:gd name="T5" fmla="*/ 504031 h 21600"/>
              <a:gd name="T6" fmla="*/ 147616 w 21600"/>
              <a:gd name="T7" fmla="*/ 860446 h 21600"/>
              <a:gd name="T8" fmla="*/ 504032 w 21600"/>
              <a:gd name="T9" fmla="*/ 1008062 h 21600"/>
              <a:gd name="T10" fmla="*/ 860447 w 21600"/>
              <a:gd name="T11" fmla="*/ 860446 h 21600"/>
              <a:gd name="T12" fmla="*/ 1008063 w 21600"/>
              <a:gd name="T13" fmla="*/ 504031 h 21600"/>
              <a:gd name="T14" fmla="*/ 860447 w 21600"/>
              <a:gd name="T15" fmla="*/ 14761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7" y="10800"/>
                </a:moveTo>
                <a:cubicBezTo>
                  <a:pt x="1427" y="15977"/>
                  <a:pt x="5623" y="20173"/>
                  <a:pt x="10800" y="20173"/>
                </a:cubicBezTo>
                <a:cubicBezTo>
                  <a:pt x="15977" y="20173"/>
                  <a:pt x="20173" y="15977"/>
                  <a:pt x="20173" y="10800"/>
                </a:cubicBezTo>
                <a:cubicBezTo>
                  <a:pt x="20173" y="5623"/>
                  <a:pt x="15977" y="1427"/>
                  <a:pt x="10800" y="1427"/>
                </a:cubicBezTo>
                <a:cubicBezTo>
                  <a:pt x="5623" y="1427"/>
                  <a:pt x="1427" y="5623"/>
                  <a:pt x="1427" y="10800"/>
                </a:cubicBezTo>
                <a:close/>
              </a:path>
            </a:pathLst>
          </a:custGeom>
          <a:solidFill>
            <a:srgbClr val="FFCC00"/>
          </a:solidFill>
          <a:ln w="9525">
            <a:solidFill>
              <a:srgbClr val="FFCC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1908175" y="2055813"/>
            <a:ext cx="1008063" cy="1008062"/>
          </a:xfrm>
          <a:custGeom>
            <a:avLst/>
            <a:gdLst>
              <a:gd name="T0" fmla="*/ 504032 w 21600"/>
              <a:gd name="T1" fmla="*/ 0 h 21600"/>
              <a:gd name="T2" fmla="*/ 147616 w 21600"/>
              <a:gd name="T3" fmla="*/ 147616 h 21600"/>
              <a:gd name="T4" fmla="*/ 0 w 21600"/>
              <a:gd name="T5" fmla="*/ 504031 h 21600"/>
              <a:gd name="T6" fmla="*/ 147616 w 21600"/>
              <a:gd name="T7" fmla="*/ 860446 h 21600"/>
              <a:gd name="T8" fmla="*/ 504032 w 21600"/>
              <a:gd name="T9" fmla="*/ 1008062 h 21600"/>
              <a:gd name="T10" fmla="*/ 860447 w 21600"/>
              <a:gd name="T11" fmla="*/ 860446 h 21600"/>
              <a:gd name="T12" fmla="*/ 1008063 w 21600"/>
              <a:gd name="T13" fmla="*/ 504031 h 21600"/>
              <a:gd name="T14" fmla="*/ 860447 w 21600"/>
              <a:gd name="T15" fmla="*/ 14761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7" y="10800"/>
                </a:moveTo>
                <a:cubicBezTo>
                  <a:pt x="1427" y="15977"/>
                  <a:pt x="5623" y="20173"/>
                  <a:pt x="10800" y="20173"/>
                </a:cubicBezTo>
                <a:cubicBezTo>
                  <a:pt x="15977" y="20173"/>
                  <a:pt x="20173" y="15977"/>
                  <a:pt x="20173" y="10800"/>
                </a:cubicBezTo>
                <a:cubicBezTo>
                  <a:pt x="20173" y="5623"/>
                  <a:pt x="15977" y="1427"/>
                  <a:pt x="10800" y="1427"/>
                </a:cubicBezTo>
                <a:cubicBezTo>
                  <a:pt x="5623" y="1427"/>
                  <a:pt x="1427" y="5623"/>
                  <a:pt x="1427" y="10800"/>
                </a:cubicBez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2484438" y="2560638"/>
            <a:ext cx="1008062" cy="1008062"/>
          </a:xfrm>
          <a:custGeom>
            <a:avLst/>
            <a:gdLst>
              <a:gd name="T0" fmla="*/ 504031 w 21600"/>
              <a:gd name="T1" fmla="*/ 0 h 21600"/>
              <a:gd name="T2" fmla="*/ 147616 w 21600"/>
              <a:gd name="T3" fmla="*/ 147616 h 21600"/>
              <a:gd name="T4" fmla="*/ 0 w 21600"/>
              <a:gd name="T5" fmla="*/ 504031 h 21600"/>
              <a:gd name="T6" fmla="*/ 147616 w 21600"/>
              <a:gd name="T7" fmla="*/ 860446 h 21600"/>
              <a:gd name="T8" fmla="*/ 504031 w 21600"/>
              <a:gd name="T9" fmla="*/ 1008062 h 21600"/>
              <a:gd name="T10" fmla="*/ 860446 w 21600"/>
              <a:gd name="T11" fmla="*/ 860446 h 21600"/>
              <a:gd name="T12" fmla="*/ 1008062 w 21600"/>
              <a:gd name="T13" fmla="*/ 504031 h 21600"/>
              <a:gd name="T14" fmla="*/ 860446 w 21600"/>
              <a:gd name="T15" fmla="*/ 14761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7" y="10800"/>
                </a:moveTo>
                <a:cubicBezTo>
                  <a:pt x="1427" y="15977"/>
                  <a:pt x="5623" y="20173"/>
                  <a:pt x="10800" y="20173"/>
                </a:cubicBezTo>
                <a:cubicBezTo>
                  <a:pt x="15977" y="20173"/>
                  <a:pt x="20173" y="15977"/>
                  <a:pt x="20173" y="10800"/>
                </a:cubicBezTo>
                <a:cubicBezTo>
                  <a:pt x="20173" y="5623"/>
                  <a:pt x="15977" y="1427"/>
                  <a:pt x="10800" y="1427"/>
                </a:cubicBezTo>
                <a:cubicBezTo>
                  <a:pt x="5623" y="1427"/>
                  <a:pt x="1427" y="5623"/>
                  <a:pt x="1427" y="10800"/>
                </a:cubicBezTo>
                <a:close/>
              </a:path>
            </a:pathLst>
          </a:custGeom>
          <a:solidFill>
            <a:srgbClr val="339966"/>
          </a:solidFill>
          <a:ln w="9525">
            <a:solidFill>
              <a:srgbClr val="339966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987675" y="2055813"/>
            <a:ext cx="1008063" cy="1008062"/>
          </a:xfrm>
          <a:custGeom>
            <a:avLst/>
            <a:gdLst>
              <a:gd name="T0" fmla="*/ 504032 w 21600"/>
              <a:gd name="T1" fmla="*/ 0 h 21600"/>
              <a:gd name="T2" fmla="*/ 147616 w 21600"/>
              <a:gd name="T3" fmla="*/ 147616 h 21600"/>
              <a:gd name="T4" fmla="*/ 0 w 21600"/>
              <a:gd name="T5" fmla="*/ 504031 h 21600"/>
              <a:gd name="T6" fmla="*/ 147616 w 21600"/>
              <a:gd name="T7" fmla="*/ 860446 h 21600"/>
              <a:gd name="T8" fmla="*/ 504032 w 21600"/>
              <a:gd name="T9" fmla="*/ 1008062 h 21600"/>
              <a:gd name="T10" fmla="*/ 860447 w 21600"/>
              <a:gd name="T11" fmla="*/ 860446 h 21600"/>
              <a:gd name="T12" fmla="*/ 1008063 w 21600"/>
              <a:gd name="T13" fmla="*/ 504031 h 21600"/>
              <a:gd name="T14" fmla="*/ 860447 w 21600"/>
              <a:gd name="T15" fmla="*/ 14761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427" y="10800"/>
                </a:moveTo>
                <a:cubicBezTo>
                  <a:pt x="1427" y="15977"/>
                  <a:pt x="5623" y="20173"/>
                  <a:pt x="10800" y="20173"/>
                </a:cubicBezTo>
                <a:cubicBezTo>
                  <a:pt x="15977" y="20173"/>
                  <a:pt x="20173" y="15977"/>
                  <a:pt x="20173" y="10800"/>
                </a:cubicBezTo>
                <a:cubicBezTo>
                  <a:pt x="20173" y="5623"/>
                  <a:pt x="15977" y="1427"/>
                  <a:pt x="10800" y="1427"/>
                </a:cubicBezTo>
                <a:cubicBezTo>
                  <a:pt x="5623" y="1427"/>
                  <a:pt x="1427" y="5623"/>
                  <a:pt x="1427" y="10800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835150" y="3933825"/>
            <a:ext cx="10175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图</a:t>
            </a:r>
            <a:r>
              <a:rPr lang="en-US" altLang="zh-CN" b="1">
                <a:latin typeface="宋体" panose="02010600030101010101" pitchFamily="2" charset="-122"/>
              </a:rPr>
              <a:t>1—7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507163" y="3927475"/>
            <a:ext cx="1017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图</a:t>
            </a:r>
            <a:r>
              <a:rPr lang="en-US" altLang="zh-CN" b="1">
                <a:latin typeface="宋体" panose="02010600030101010101" pitchFamily="2" charset="-122"/>
              </a:rPr>
              <a:t>1—8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5795963" y="1341438"/>
            <a:ext cx="2520950" cy="2087562"/>
          </a:xfrm>
          <a:prstGeom prst="hexagon">
            <a:avLst>
              <a:gd name="adj" fmla="val 30190"/>
              <a:gd name="vf" fmla="val 115470"/>
            </a:avLst>
          </a:prstGeom>
          <a:solidFill>
            <a:srgbClr val="3399FF"/>
          </a:solidFill>
          <a:ln w="9525">
            <a:solidFill>
              <a:srgbClr val="3399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156325" y="1341438"/>
            <a:ext cx="1800225" cy="1584325"/>
          </a:xfrm>
          <a:prstGeom prst="triangle">
            <a:avLst>
              <a:gd name="adj" fmla="val 49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6156325" y="1339850"/>
            <a:ext cx="1800225" cy="1585913"/>
          </a:xfrm>
          <a:prstGeom prst="triangle">
            <a:avLst>
              <a:gd name="adj" fmla="val 49310"/>
            </a:avLst>
          </a:prstGeom>
          <a:solidFill>
            <a:srgbClr val="3399FF"/>
          </a:solidFill>
          <a:ln w="9525">
            <a:solidFill>
              <a:srgbClr val="3399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6156325" y="1366838"/>
            <a:ext cx="1782763" cy="1558925"/>
          </a:xfrm>
          <a:prstGeom prst="triangle">
            <a:avLst>
              <a:gd name="adj" fmla="val 4931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7019925" y="1341438"/>
            <a:ext cx="936625" cy="15843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6156325" y="2925763"/>
            <a:ext cx="1800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6156325" y="1341438"/>
            <a:ext cx="863600" cy="15843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10" name="未知"/>
          <p:cNvSpPr/>
          <p:nvPr/>
        </p:nvSpPr>
        <p:spPr bwMode="auto">
          <a:xfrm>
            <a:off x="6156325" y="2925763"/>
            <a:ext cx="1800225" cy="503237"/>
          </a:xfrm>
          <a:custGeom>
            <a:avLst/>
            <a:gdLst>
              <a:gd name="T0" fmla="*/ 0 w 1134"/>
              <a:gd name="T1" fmla="*/ 0 h 317"/>
              <a:gd name="T2" fmla="*/ 1134 w 1134"/>
              <a:gd name="T3" fmla="*/ 0 h 317"/>
              <a:gd name="T4" fmla="*/ 953 w 1134"/>
              <a:gd name="T5" fmla="*/ 317 h 317"/>
              <a:gd name="T6" fmla="*/ 182 w 1134"/>
              <a:gd name="T7" fmla="*/ 317 h 317"/>
              <a:gd name="T8" fmla="*/ 0 w 1134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317"/>
              <a:gd name="T17" fmla="*/ 1134 w 1134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317">
                <a:moveTo>
                  <a:pt x="0" y="0"/>
                </a:moveTo>
                <a:lnTo>
                  <a:pt x="1134" y="0"/>
                </a:lnTo>
                <a:lnTo>
                  <a:pt x="953" y="317"/>
                </a:lnTo>
                <a:lnTo>
                  <a:pt x="182" y="317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9525" cmpd="sng">
            <a:solidFill>
              <a:srgbClr val="3399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1" name="未知"/>
          <p:cNvSpPr/>
          <p:nvPr/>
        </p:nvSpPr>
        <p:spPr bwMode="auto">
          <a:xfrm rot="7223581">
            <a:off x="5509419" y="1774032"/>
            <a:ext cx="1800225" cy="503237"/>
          </a:xfrm>
          <a:custGeom>
            <a:avLst/>
            <a:gdLst>
              <a:gd name="T0" fmla="*/ 0 w 1134"/>
              <a:gd name="T1" fmla="*/ 0 h 317"/>
              <a:gd name="T2" fmla="*/ 1134 w 1134"/>
              <a:gd name="T3" fmla="*/ 0 h 317"/>
              <a:gd name="T4" fmla="*/ 953 w 1134"/>
              <a:gd name="T5" fmla="*/ 317 h 317"/>
              <a:gd name="T6" fmla="*/ 182 w 1134"/>
              <a:gd name="T7" fmla="*/ 317 h 317"/>
              <a:gd name="T8" fmla="*/ 0 w 1134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317"/>
              <a:gd name="T17" fmla="*/ 1134 w 1134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317">
                <a:moveTo>
                  <a:pt x="0" y="0"/>
                </a:moveTo>
                <a:lnTo>
                  <a:pt x="1134" y="0"/>
                </a:lnTo>
                <a:lnTo>
                  <a:pt x="953" y="317"/>
                </a:lnTo>
                <a:lnTo>
                  <a:pt x="182" y="317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9525" cmpd="sng">
            <a:solidFill>
              <a:srgbClr val="3399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2" name="未知"/>
          <p:cNvSpPr/>
          <p:nvPr/>
        </p:nvSpPr>
        <p:spPr bwMode="auto">
          <a:xfrm rot="-7207887">
            <a:off x="6804819" y="1774032"/>
            <a:ext cx="1800225" cy="503237"/>
          </a:xfrm>
          <a:custGeom>
            <a:avLst/>
            <a:gdLst>
              <a:gd name="T0" fmla="*/ 0 w 1134"/>
              <a:gd name="T1" fmla="*/ 0 h 317"/>
              <a:gd name="T2" fmla="*/ 1134 w 1134"/>
              <a:gd name="T3" fmla="*/ 0 h 317"/>
              <a:gd name="T4" fmla="*/ 953 w 1134"/>
              <a:gd name="T5" fmla="*/ 317 h 317"/>
              <a:gd name="T6" fmla="*/ 182 w 1134"/>
              <a:gd name="T7" fmla="*/ 317 h 317"/>
              <a:gd name="T8" fmla="*/ 0 w 1134"/>
              <a:gd name="T9" fmla="*/ 0 h 31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34"/>
              <a:gd name="T16" fmla="*/ 0 h 317"/>
              <a:gd name="T17" fmla="*/ 1134 w 1134"/>
              <a:gd name="T18" fmla="*/ 317 h 31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34" h="317">
                <a:moveTo>
                  <a:pt x="0" y="0"/>
                </a:moveTo>
                <a:lnTo>
                  <a:pt x="1134" y="0"/>
                </a:lnTo>
                <a:lnTo>
                  <a:pt x="953" y="317"/>
                </a:lnTo>
                <a:lnTo>
                  <a:pt x="182" y="317"/>
                </a:lnTo>
                <a:lnTo>
                  <a:pt x="0" y="0"/>
                </a:lnTo>
                <a:close/>
              </a:path>
            </a:pathLst>
          </a:custGeom>
          <a:solidFill>
            <a:srgbClr val="3399FF"/>
          </a:solidFill>
          <a:ln w="9525" cmpd="sng">
            <a:solidFill>
              <a:srgbClr val="3399FF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4175125" y="4508500"/>
            <a:ext cx="4968875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/>
              <a:t>正六边形挖去等边三角形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/>
              <a:t>正六边形覆盖上等边三角形</a:t>
            </a: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/>
              <a:t>三个梯形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1187450" y="4437063"/>
            <a:ext cx="30241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/>
              <a:t>五个圆环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33333E-6 L 0.01597 -0.06273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-30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2.5E-6 -0.13634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0.00781 -0.06273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" y="-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rAng="0" ptsTypes="">
                                      <p:cBhvr>
                                        <p:cTn id="64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75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1 1.48148E-6 L -0.00191 1.48148E-6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037E-7 L 0.02761 -0.02639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" y="-12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533 L -0.02761 -0.02083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" y="-12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7037E-6 L 2.77556E-17 0.03681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1000"/>
                                        <p:tgtEl>
                                          <p:spTgt spid="8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  <p:bldP spid="8196" grpId="1" animBg="1"/>
      <p:bldP spid="8197" grpId="0" animBg="1"/>
      <p:bldP spid="8198" grpId="0" animBg="1"/>
      <p:bldP spid="8198" grpId="1" animBg="1"/>
      <p:bldP spid="8199" grpId="0" animBg="1"/>
      <p:bldP spid="8200" grpId="0" animBg="1"/>
      <p:bldP spid="8200" grpId="1" animBg="1"/>
      <p:bldP spid="8203" grpId="0" animBg="1"/>
      <p:bldP spid="8204" grpId="0" animBg="1"/>
      <p:bldP spid="8204" grpId="1" animBg="1"/>
      <p:bldP spid="8205" grpId="0" animBg="1"/>
      <p:bldP spid="8205" grpId="1" animBg="1"/>
      <p:bldP spid="8205" grpId="2" animBg="1"/>
      <p:bldP spid="8205" grpId="3" animBg="1"/>
      <p:bldP spid="8205" grpId="4" animBg="1"/>
      <p:bldP spid="8207" grpId="0" animBg="1"/>
      <p:bldP spid="8207" grpId="1" animBg="1"/>
      <p:bldP spid="8208" grpId="0" animBg="1"/>
      <p:bldP spid="8208" grpId="1" animBg="1"/>
      <p:bldP spid="8209" grpId="0" animBg="1"/>
      <p:bldP spid="8209" grpId="1" animBg="1"/>
      <p:bldP spid="8210" grpId="0" animBg="1"/>
      <p:bldP spid="8210" grpId="1" animBg="1"/>
      <p:bldP spid="8211" grpId="0" animBg="1"/>
      <p:bldP spid="8211" grpId="1" animBg="1"/>
      <p:bldP spid="8212" grpId="0" animBg="1"/>
      <p:bldP spid="8212" grpId="1" animBg="1"/>
      <p:bldP spid="82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 rot="2735113">
            <a:off x="3454400" y="1258888"/>
            <a:ext cx="2197100" cy="2197100"/>
            <a:chOff x="0" y="0"/>
            <a:chExt cx="1384" cy="1384"/>
          </a:xfrm>
        </p:grpSpPr>
        <p:sp>
          <p:nvSpPr>
            <p:cNvPr id="18461" name="Rectangle 3"/>
            <p:cNvSpPr>
              <a:spLocks noChangeArrowheads="1"/>
            </p:cNvSpPr>
            <p:nvPr/>
          </p:nvSpPr>
          <p:spPr bwMode="auto">
            <a:xfrm>
              <a:off x="0" y="362"/>
              <a:ext cx="1384" cy="31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2" name="Rectangle 4"/>
            <p:cNvSpPr>
              <a:spLocks noChangeArrowheads="1"/>
            </p:cNvSpPr>
            <p:nvPr/>
          </p:nvSpPr>
          <p:spPr bwMode="auto">
            <a:xfrm rot="5400000">
              <a:off x="-192" y="533"/>
              <a:ext cx="1384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3" name="Rectangle 5"/>
            <p:cNvSpPr>
              <a:spLocks noChangeArrowheads="1"/>
            </p:cNvSpPr>
            <p:nvPr/>
          </p:nvSpPr>
          <p:spPr bwMode="auto">
            <a:xfrm rot="10800000">
              <a:off x="0" y="725"/>
              <a:ext cx="1384" cy="31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4" name="Rectangle 6"/>
            <p:cNvSpPr>
              <a:spLocks noChangeArrowheads="1"/>
            </p:cNvSpPr>
            <p:nvPr/>
          </p:nvSpPr>
          <p:spPr bwMode="auto">
            <a:xfrm rot="5400000" flipH="1" flipV="1">
              <a:off x="171" y="533"/>
              <a:ext cx="1384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5" name="Rectangle 7"/>
            <p:cNvSpPr>
              <a:spLocks noChangeArrowheads="1"/>
            </p:cNvSpPr>
            <p:nvPr/>
          </p:nvSpPr>
          <p:spPr bwMode="auto">
            <a:xfrm>
              <a:off x="703" y="363"/>
              <a:ext cx="681" cy="31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68313" y="1906588"/>
            <a:ext cx="2197100" cy="50482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 rot="5400000">
            <a:off x="125413" y="2178050"/>
            <a:ext cx="2197100" cy="504825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 rot="10800000">
            <a:off x="468313" y="2482850"/>
            <a:ext cx="2197100" cy="50482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7" name="Rectangle 11"/>
          <p:cNvSpPr>
            <a:spLocks noChangeArrowheads="1"/>
          </p:cNvSpPr>
          <p:nvPr/>
        </p:nvSpPr>
        <p:spPr bwMode="auto">
          <a:xfrm rot="5400000" flipH="1" flipV="1">
            <a:off x="773113" y="2178050"/>
            <a:ext cx="2197100" cy="504825"/>
          </a:xfrm>
          <a:prstGeom prst="rect">
            <a:avLst/>
          </a:prstGeom>
          <a:solidFill>
            <a:srgbClr val="FF0066"/>
          </a:solidFill>
          <a:ln w="9525">
            <a:solidFill>
              <a:srgbClr val="FF0066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1547813" y="1906588"/>
            <a:ext cx="1081087" cy="503237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13"/>
          <p:cNvGrpSpPr/>
          <p:nvPr/>
        </p:nvGrpSpPr>
        <p:grpSpPr bwMode="auto">
          <a:xfrm>
            <a:off x="6445250" y="1258888"/>
            <a:ext cx="2197100" cy="2197100"/>
            <a:chOff x="0" y="0"/>
            <a:chExt cx="1384" cy="1384"/>
          </a:xfrm>
        </p:grpSpPr>
        <p:sp>
          <p:nvSpPr>
            <p:cNvPr id="18457" name="Rectangle 14"/>
            <p:cNvSpPr>
              <a:spLocks noChangeArrowheads="1"/>
            </p:cNvSpPr>
            <p:nvPr/>
          </p:nvSpPr>
          <p:spPr bwMode="auto">
            <a:xfrm rot="5400000">
              <a:off x="160" y="181"/>
              <a:ext cx="680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8" name="Rectangle 15"/>
            <p:cNvSpPr>
              <a:spLocks noChangeArrowheads="1"/>
            </p:cNvSpPr>
            <p:nvPr/>
          </p:nvSpPr>
          <p:spPr bwMode="auto">
            <a:xfrm rot="10800000">
              <a:off x="0" y="725"/>
              <a:ext cx="658" cy="31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9" name="Rectangle 16"/>
            <p:cNvSpPr>
              <a:spLocks noChangeArrowheads="1"/>
            </p:cNvSpPr>
            <p:nvPr/>
          </p:nvSpPr>
          <p:spPr bwMode="auto">
            <a:xfrm rot="5400000" flipH="1" flipV="1">
              <a:off x="532" y="895"/>
              <a:ext cx="659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60" name="Rectangle 17"/>
            <p:cNvSpPr>
              <a:spLocks noChangeArrowheads="1"/>
            </p:cNvSpPr>
            <p:nvPr/>
          </p:nvSpPr>
          <p:spPr bwMode="auto">
            <a:xfrm>
              <a:off x="703" y="363"/>
              <a:ext cx="681" cy="31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8"/>
          <p:cNvGrpSpPr/>
          <p:nvPr/>
        </p:nvGrpSpPr>
        <p:grpSpPr bwMode="auto">
          <a:xfrm>
            <a:off x="6445250" y="1258888"/>
            <a:ext cx="2197100" cy="2197100"/>
            <a:chOff x="0" y="0"/>
            <a:chExt cx="1384" cy="1384"/>
          </a:xfrm>
        </p:grpSpPr>
        <p:sp>
          <p:nvSpPr>
            <p:cNvPr id="18453" name="Rectangle 19"/>
            <p:cNvSpPr>
              <a:spLocks noChangeArrowheads="1"/>
            </p:cNvSpPr>
            <p:nvPr/>
          </p:nvSpPr>
          <p:spPr bwMode="auto">
            <a:xfrm>
              <a:off x="1067" y="725"/>
              <a:ext cx="317" cy="317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4" name="Rectangle 20"/>
            <p:cNvSpPr>
              <a:spLocks noChangeArrowheads="1"/>
            </p:cNvSpPr>
            <p:nvPr/>
          </p:nvSpPr>
          <p:spPr bwMode="auto">
            <a:xfrm>
              <a:off x="0" y="362"/>
              <a:ext cx="296" cy="318"/>
            </a:xfrm>
            <a:prstGeom prst="rect">
              <a:avLst/>
            </a:prstGeom>
            <a:solidFill>
              <a:srgbClr val="00CCFF"/>
            </a:solidFill>
            <a:ln w="9525">
              <a:solidFill>
                <a:srgbClr val="00CCFF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5" name="Rectangle 21"/>
            <p:cNvSpPr>
              <a:spLocks noChangeArrowheads="1"/>
            </p:cNvSpPr>
            <p:nvPr/>
          </p:nvSpPr>
          <p:spPr bwMode="auto">
            <a:xfrm rot="5400000" flipH="1" flipV="1">
              <a:off x="703" y="0"/>
              <a:ext cx="317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56" name="Rectangle 22"/>
            <p:cNvSpPr>
              <a:spLocks noChangeArrowheads="1"/>
            </p:cNvSpPr>
            <p:nvPr/>
          </p:nvSpPr>
          <p:spPr bwMode="auto">
            <a:xfrm rot="5400000" flipH="1" flipV="1">
              <a:off x="351" y="1077"/>
              <a:ext cx="296" cy="318"/>
            </a:xfrm>
            <a:prstGeom prst="rect">
              <a:avLst/>
            </a:prstGeom>
            <a:solidFill>
              <a:srgbClr val="FF0066"/>
            </a:solidFill>
            <a:ln w="9525">
              <a:solidFill>
                <a:srgbClr val="FF0066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23"/>
          <p:cNvGrpSpPr/>
          <p:nvPr/>
        </p:nvGrpSpPr>
        <p:grpSpPr bwMode="auto">
          <a:xfrm>
            <a:off x="6877050" y="4140200"/>
            <a:ext cx="1325563" cy="692150"/>
            <a:chOff x="0" y="0"/>
            <a:chExt cx="1179" cy="408"/>
          </a:xfrm>
        </p:grpSpPr>
        <p:sp>
          <p:nvSpPr>
            <p:cNvPr id="18451" name="AutoShape 24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34" cy="408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1" name="Text Box 25"/>
            <p:cNvSpPr txBox="1">
              <a:spLocks noChangeArrowheads="1"/>
            </p:cNvSpPr>
            <p:nvPr/>
          </p:nvSpPr>
          <p:spPr bwMode="auto">
            <a:xfrm>
              <a:off x="0" y="46"/>
              <a:ext cx="1179" cy="306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i="1">
                  <a:solidFill>
                    <a:srgbClr val="FC251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楷体_GB2312" pitchFamily="49" charset="-122"/>
                  <a:ea typeface="楷体_GB2312" pitchFamily="49" charset="-122"/>
                </a:rPr>
                <a:t>组合二</a:t>
              </a:r>
              <a:r>
                <a:rPr lang="zh-CN" altLang="en-US" sz="2800" b="1" i="1">
                  <a:effectLst>
                    <a:outerShdw blurRad="38100" dist="38100" dir="2700000" algn="tl">
                      <a:srgbClr val="C0C0C0"/>
                    </a:outerShdw>
                  </a:effectLst>
                  <a:ea typeface="楷体_GB2312" pitchFamily="49" charset="-122"/>
                </a:rPr>
                <a:t>  </a:t>
              </a:r>
              <a:endParaRPr lang="zh-CN" altLang="en-US" sz="2800" b="1" i="1">
                <a:solidFill>
                  <a:srgbClr val="FC251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楷体_GB2312" pitchFamily="49" charset="-122"/>
              </a:endParaRPr>
            </a:p>
          </p:txBody>
        </p:sp>
      </p:grpSp>
      <p:grpSp>
        <p:nvGrpSpPr>
          <p:cNvPr id="6" name="Group 26"/>
          <p:cNvGrpSpPr/>
          <p:nvPr/>
        </p:nvGrpSpPr>
        <p:grpSpPr bwMode="auto">
          <a:xfrm>
            <a:off x="900113" y="4283075"/>
            <a:ext cx="1368425" cy="706438"/>
            <a:chOff x="0" y="0"/>
            <a:chExt cx="1179" cy="408"/>
          </a:xfrm>
        </p:grpSpPr>
        <p:sp>
          <p:nvSpPr>
            <p:cNvPr id="18449" name="AutoShape 27">
              <a:hlinkClick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34" cy="408"/>
            </a:xfrm>
            <a:prstGeom prst="actionButtonBlank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44" name="Text Box 28"/>
            <p:cNvSpPr txBox="1">
              <a:spLocks noChangeArrowheads="1"/>
            </p:cNvSpPr>
            <p:nvPr/>
          </p:nvSpPr>
          <p:spPr bwMode="auto">
            <a:xfrm>
              <a:off x="0" y="45"/>
              <a:ext cx="1179" cy="300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800" b="1" i="1">
                  <a:solidFill>
                    <a:srgbClr val="FC2514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楷体_GB2312" pitchFamily="49" charset="-122"/>
                </a:rPr>
                <a:t>组合一</a:t>
              </a:r>
            </a:p>
          </p:txBody>
        </p:sp>
      </p:grpSp>
      <p:sp>
        <p:nvSpPr>
          <p:cNvPr id="9245" name="AutoShape 29"/>
          <p:cNvSpPr>
            <a:spLocks noChangeArrowheads="1"/>
          </p:cNvSpPr>
          <p:nvPr/>
        </p:nvSpPr>
        <p:spPr bwMode="auto">
          <a:xfrm>
            <a:off x="2700338" y="2195513"/>
            <a:ext cx="576262" cy="287337"/>
          </a:xfrm>
          <a:prstGeom prst="leftArrow">
            <a:avLst>
              <a:gd name="adj1" fmla="val 50000"/>
              <a:gd name="adj2" fmla="val 501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9246" name="AutoShape 30"/>
          <p:cNvSpPr>
            <a:spLocks noChangeArrowheads="1"/>
          </p:cNvSpPr>
          <p:nvPr/>
        </p:nvSpPr>
        <p:spPr bwMode="auto">
          <a:xfrm>
            <a:off x="5689600" y="2195513"/>
            <a:ext cx="647700" cy="287337"/>
          </a:xfrm>
          <a:prstGeom prst="rightArrow">
            <a:avLst>
              <a:gd name="adj1" fmla="val 50000"/>
              <a:gd name="adj2" fmla="val 563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6" name="Rectangle 31"/>
          <p:cNvSpPr>
            <a:spLocks noChangeArrowheads="1"/>
          </p:cNvSpPr>
          <p:nvPr/>
        </p:nvSpPr>
        <p:spPr bwMode="auto">
          <a:xfrm>
            <a:off x="3995738" y="3851275"/>
            <a:ext cx="10175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b="1">
                <a:latin typeface="宋体" panose="02010600030101010101" pitchFamily="2" charset="-122"/>
              </a:rPr>
              <a:t>图</a:t>
            </a:r>
            <a:r>
              <a:rPr lang="en-US" altLang="zh-CN" b="1">
                <a:latin typeface="宋体" panose="02010600030101010101" pitchFamily="2" charset="-122"/>
              </a:rPr>
              <a:t>1—9</a:t>
            </a: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969963" y="5148263"/>
            <a:ext cx="7202487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/>
              <a:t>四个大长方形编制而成</a:t>
            </a:r>
            <a:endParaRPr lang="zh-CN" altLang="en-US" sz="800" b="1" dirty="0">
              <a:solidFill>
                <a:srgbClr val="FFFFCC"/>
              </a:solidFill>
            </a:endParaRPr>
          </a:p>
          <a:p>
            <a:pPr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zh-CN" altLang="en-US" sz="2800" b="1" dirty="0"/>
              <a:t>四个长方形和四个正方形组合而成</a:t>
            </a:r>
          </a:p>
        </p:txBody>
      </p:sp>
      <p:sp>
        <p:nvSpPr>
          <p:cNvPr id="18448" name="Text Box 33"/>
          <p:cNvSpPr txBox="1">
            <a:spLocks noChangeArrowheads="1"/>
          </p:cNvSpPr>
          <p:nvPr/>
        </p:nvSpPr>
        <p:spPr bwMode="auto">
          <a:xfrm>
            <a:off x="2051050" y="333375"/>
            <a:ext cx="4537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3600" b="1" dirty="0">
                <a:ea typeface="黑体" panose="02010609060101010101" pitchFamily="2" charset="-122"/>
              </a:rPr>
              <a:t>图形的</a:t>
            </a:r>
            <a:r>
              <a:rPr lang="zh-CN" altLang="en-US" sz="3600" b="1" dirty="0">
                <a:solidFill>
                  <a:srgbClr val="FC2514"/>
                </a:solidFill>
                <a:ea typeface="黑体" panose="02010609060101010101" pitchFamily="2" charset="-122"/>
              </a:rPr>
              <a:t>组合与分解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9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56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224" grpId="0" animBg="1"/>
      <p:bldP spid="9224" grpId="1" animBg="1"/>
      <p:bldP spid="9225" grpId="0" animBg="1"/>
      <p:bldP spid="9225" grpId="1" animBg="1"/>
      <p:bldP spid="9226" grpId="0" animBg="1"/>
      <p:bldP spid="9226" grpId="1" animBg="1"/>
      <p:bldP spid="9227" grpId="0" animBg="1"/>
      <p:bldP spid="9227" grpId="1" animBg="1"/>
      <p:bldP spid="9228" grpId="0" animBg="1"/>
      <p:bldP spid="9228" grpId="1" animBg="1"/>
      <p:bldP spid="9245" grpId="0" animBg="1"/>
      <p:bldP spid="9245" grpId="1" animBg="1"/>
      <p:bldP spid="9246" grpId="0" animBg="1"/>
      <p:bldP spid="924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755650" y="3933825"/>
            <a:ext cx="2447925" cy="2447925"/>
            <a:chOff x="0" y="0"/>
            <a:chExt cx="1542" cy="1542"/>
          </a:xfrm>
        </p:grpSpPr>
        <p:sp>
          <p:nvSpPr>
            <p:cNvPr id="19510" name="AutoShape 3"/>
            <p:cNvSpPr>
              <a:spLocks noChangeArrowheads="1"/>
            </p:cNvSpPr>
            <p:nvPr/>
          </p:nvSpPr>
          <p:spPr bwMode="auto">
            <a:xfrm>
              <a:off x="0" y="0"/>
              <a:ext cx="1542" cy="408"/>
            </a:xfrm>
            <a:custGeom>
              <a:avLst/>
              <a:gdLst>
                <a:gd name="T0" fmla="*/ 1336 w 21600"/>
                <a:gd name="T1" fmla="*/ 204 h 21600"/>
                <a:gd name="T2" fmla="*/ 771 w 21600"/>
                <a:gd name="T3" fmla="*/ 408 h 21600"/>
                <a:gd name="T4" fmla="*/ 206 w 21600"/>
                <a:gd name="T5" fmla="*/ 204 h 21600"/>
                <a:gd name="T6" fmla="*/ 7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79 w 21600"/>
                <a:gd name="T13" fmla="*/ 4659 h 21600"/>
                <a:gd name="T14" fmla="*/ 16921 w 21600"/>
                <a:gd name="T15" fmla="*/ 169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763" y="21600"/>
                  </a:lnTo>
                  <a:lnTo>
                    <a:pt x="1583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1" name="AutoShape 4"/>
            <p:cNvSpPr>
              <a:spLocks noChangeArrowheads="1"/>
            </p:cNvSpPr>
            <p:nvPr/>
          </p:nvSpPr>
          <p:spPr bwMode="auto">
            <a:xfrm rot="5400000">
              <a:off x="567" y="567"/>
              <a:ext cx="1542" cy="408"/>
            </a:xfrm>
            <a:custGeom>
              <a:avLst/>
              <a:gdLst>
                <a:gd name="T0" fmla="*/ 1336 w 21600"/>
                <a:gd name="T1" fmla="*/ 204 h 21600"/>
                <a:gd name="T2" fmla="*/ 771 w 21600"/>
                <a:gd name="T3" fmla="*/ 408 h 21600"/>
                <a:gd name="T4" fmla="*/ 206 w 21600"/>
                <a:gd name="T5" fmla="*/ 204 h 21600"/>
                <a:gd name="T6" fmla="*/ 7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79 w 21600"/>
                <a:gd name="T13" fmla="*/ 4659 h 21600"/>
                <a:gd name="T14" fmla="*/ 16921 w 21600"/>
                <a:gd name="T15" fmla="*/ 169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763" y="21600"/>
                  </a:lnTo>
                  <a:lnTo>
                    <a:pt x="1583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2" name="AutoShape 5"/>
            <p:cNvSpPr>
              <a:spLocks noChangeArrowheads="1"/>
            </p:cNvSpPr>
            <p:nvPr/>
          </p:nvSpPr>
          <p:spPr bwMode="auto">
            <a:xfrm rot="10800000">
              <a:off x="0" y="1134"/>
              <a:ext cx="1542" cy="408"/>
            </a:xfrm>
            <a:custGeom>
              <a:avLst/>
              <a:gdLst>
                <a:gd name="T0" fmla="*/ 1336 w 21600"/>
                <a:gd name="T1" fmla="*/ 204 h 21600"/>
                <a:gd name="T2" fmla="*/ 771 w 21600"/>
                <a:gd name="T3" fmla="*/ 408 h 21600"/>
                <a:gd name="T4" fmla="*/ 206 w 21600"/>
                <a:gd name="T5" fmla="*/ 204 h 21600"/>
                <a:gd name="T6" fmla="*/ 7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79 w 21600"/>
                <a:gd name="T13" fmla="*/ 4659 h 21600"/>
                <a:gd name="T14" fmla="*/ 16921 w 21600"/>
                <a:gd name="T15" fmla="*/ 169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763" y="21600"/>
                  </a:lnTo>
                  <a:lnTo>
                    <a:pt x="1583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3" name="AutoShape 6"/>
            <p:cNvSpPr>
              <a:spLocks noChangeArrowheads="1"/>
            </p:cNvSpPr>
            <p:nvPr/>
          </p:nvSpPr>
          <p:spPr bwMode="auto">
            <a:xfrm rot="-5400000">
              <a:off x="-567" y="567"/>
              <a:ext cx="1542" cy="408"/>
            </a:xfrm>
            <a:custGeom>
              <a:avLst/>
              <a:gdLst>
                <a:gd name="T0" fmla="*/ 1336 w 21600"/>
                <a:gd name="T1" fmla="*/ 204 h 21600"/>
                <a:gd name="T2" fmla="*/ 771 w 21600"/>
                <a:gd name="T3" fmla="*/ 408 h 21600"/>
                <a:gd name="T4" fmla="*/ 206 w 21600"/>
                <a:gd name="T5" fmla="*/ 204 h 21600"/>
                <a:gd name="T6" fmla="*/ 77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679 w 21600"/>
                <a:gd name="T13" fmla="*/ 4659 h 21600"/>
                <a:gd name="T14" fmla="*/ 16921 w 21600"/>
                <a:gd name="T15" fmla="*/ 1694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763" y="21600"/>
                  </a:lnTo>
                  <a:lnTo>
                    <a:pt x="1583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14" name="Rectangle 7"/>
            <p:cNvSpPr>
              <a:spLocks noChangeArrowheads="1"/>
            </p:cNvSpPr>
            <p:nvPr/>
          </p:nvSpPr>
          <p:spPr bwMode="auto">
            <a:xfrm>
              <a:off x="454" y="453"/>
              <a:ext cx="636" cy="63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459" name="AutoShape 8"/>
          <p:cNvSpPr>
            <a:spLocks noChangeArrowheads="1"/>
          </p:cNvSpPr>
          <p:nvPr/>
        </p:nvSpPr>
        <p:spPr bwMode="auto">
          <a:xfrm>
            <a:off x="3059113" y="1738313"/>
            <a:ext cx="2520950" cy="2181225"/>
          </a:xfrm>
          <a:prstGeom prst="hexagon">
            <a:avLst>
              <a:gd name="adj" fmla="val 28894"/>
              <a:gd name="vf" fmla="val 11547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3059113" y="1738313"/>
            <a:ext cx="2519362" cy="2160587"/>
            <a:chOff x="0" y="0"/>
            <a:chExt cx="1587" cy="1361"/>
          </a:xfrm>
        </p:grpSpPr>
        <p:sp>
          <p:nvSpPr>
            <p:cNvPr id="19503" name="AutoShape 10"/>
            <p:cNvSpPr>
              <a:spLocks noChangeArrowheads="1"/>
            </p:cNvSpPr>
            <p:nvPr/>
          </p:nvSpPr>
          <p:spPr bwMode="auto">
            <a:xfrm>
              <a:off x="1043" y="454"/>
              <a:ext cx="544" cy="453"/>
            </a:xfrm>
            <a:prstGeom prst="hexagon">
              <a:avLst>
                <a:gd name="adj" fmla="val 30022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4" name="AutoShape 11"/>
            <p:cNvSpPr>
              <a:spLocks noChangeArrowheads="1"/>
            </p:cNvSpPr>
            <p:nvPr/>
          </p:nvSpPr>
          <p:spPr bwMode="auto">
            <a:xfrm>
              <a:off x="272" y="0"/>
              <a:ext cx="544" cy="453"/>
            </a:xfrm>
            <a:prstGeom prst="hexagon">
              <a:avLst>
                <a:gd name="adj" fmla="val 30022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5" name="AutoShape 12"/>
            <p:cNvSpPr>
              <a:spLocks noChangeArrowheads="1"/>
            </p:cNvSpPr>
            <p:nvPr/>
          </p:nvSpPr>
          <p:spPr bwMode="auto">
            <a:xfrm>
              <a:off x="0" y="454"/>
              <a:ext cx="544" cy="453"/>
            </a:xfrm>
            <a:prstGeom prst="hexagon">
              <a:avLst>
                <a:gd name="adj" fmla="val 30022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6" name="AutoShape 13"/>
            <p:cNvSpPr>
              <a:spLocks noChangeArrowheads="1"/>
            </p:cNvSpPr>
            <p:nvPr/>
          </p:nvSpPr>
          <p:spPr bwMode="auto">
            <a:xfrm>
              <a:off x="771" y="907"/>
              <a:ext cx="544" cy="453"/>
            </a:xfrm>
            <a:prstGeom prst="hexagon">
              <a:avLst>
                <a:gd name="adj" fmla="val 30022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7" name="AutoShape 14"/>
            <p:cNvSpPr>
              <a:spLocks noChangeArrowheads="1"/>
            </p:cNvSpPr>
            <p:nvPr/>
          </p:nvSpPr>
          <p:spPr bwMode="auto">
            <a:xfrm>
              <a:off x="544" y="454"/>
              <a:ext cx="499" cy="453"/>
            </a:xfrm>
            <a:prstGeom prst="hexagon">
              <a:avLst>
                <a:gd name="adj" fmla="val 27539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8" name="AutoShape 15"/>
            <p:cNvSpPr>
              <a:spLocks noChangeArrowheads="1"/>
            </p:cNvSpPr>
            <p:nvPr/>
          </p:nvSpPr>
          <p:spPr bwMode="auto">
            <a:xfrm>
              <a:off x="272" y="908"/>
              <a:ext cx="499" cy="453"/>
            </a:xfrm>
            <a:prstGeom prst="hexagon">
              <a:avLst>
                <a:gd name="adj" fmla="val 27539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9" name="AutoShape 16"/>
            <p:cNvSpPr>
              <a:spLocks noChangeArrowheads="1"/>
            </p:cNvSpPr>
            <p:nvPr/>
          </p:nvSpPr>
          <p:spPr bwMode="auto">
            <a:xfrm>
              <a:off x="816" y="0"/>
              <a:ext cx="499" cy="453"/>
            </a:xfrm>
            <a:prstGeom prst="hexagon">
              <a:avLst>
                <a:gd name="adj" fmla="val 27539"/>
                <a:gd name="vf" fmla="val 115470"/>
              </a:avLst>
            </a:prstGeom>
            <a:solidFill>
              <a:srgbClr val="33CCCC"/>
            </a:solidFill>
            <a:ln w="9525">
              <a:solidFill>
                <a:srgbClr val="33CCCC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4" name="Group 17"/>
          <p:cNvGrpSpPr/>
          <p:nvPr/>
        </p:nvGrpSpPr>
        <p:grpSpPr bwMode="auto">
          <a:xfrm>
            <a:off x="3275013" y="1738313"/>
            <a:ext cx="2087562" cy="2173287"/>
            <a:chOff x="0" y="0"/>
            <a:chExt cx="1315" cy="1369"/>
          </a:xfrm>
        </p:grpSpPr>
        <p:sp>
          <p:nvSpPr>
            <p:cNvPr id="19491" name="AutoShape 18"/>
            <p:cNvSpPr>
              <a:spLocks noChangeArrowheads="1"/>
            </p:cNvSpPr>
            <p:nvPr/>
          </p:nvSpPr>
          <p:spPr bwMode="auto">
            <a:xfrm>
              <a:off x="0" y="227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2" name="AutoShape 19"/>
            <p:cNvSpPr>
              <a:spLocks noChangeArrowheads="1"/>
            </p:cNvSpPr>
            <p:nvPr/>
          </p:nvSpPr>
          <p:spPr bwMode="auto">
            <a:xfrm flipV="1">
              <a:off x="544" y="0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3" name="AutoShape 20"/>
            <p:cNvSpPr>
              <a:spLocks noChangeArrowheads="1"/>
            </p:cNvSpPr>
            <p:nvPr/>
          </p:nvSpPr>
          <p:spPr bwMode="auto">
            <a:xfrm flipV="1">
              <a:off x="0" y="908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4" name="AutoShape 21"/>
            <p:cNvSpPr>
              <a:spLocks noChangeArrowheads="1"/>
            </p:cNvSpPr>
            <p:nvPr/>
          </p:nvSpPr>
          <p:spPr bwMode="auto">
            <a:xfrm flipV="1">
              <a:off x="499" y="907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5" name="AutoShape 22"/>
            <p:cNvSpPr>
              <a:spLocks noChangeArrowheads="1"/>
            </p:cNvSpPr>
            <p:nvPr/>
          </p:nvSpPr>
          <p:spPr bwMode="auto">
            <a:xfrm flipV="1">
              <a:off x="771" y="454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6" name="AutoShape 23"/>
            <p:cNvSpPr>
              <a:spLocks noChangeArrowheads="1"/>
            </p:cNvSpPr>
            <p:nvPr/>
          </p:nvSpPr>
          <p:spPr bwMode="auto">
            <a:xfrm>
              <a:off x="771" y="681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7" name="AutoShape 24"/>
            <p:cNvSpPr>
              <a:spLocks noChangeArrowheads="1"/>
            </p:cNvSpPr>
            <p:nvPr/>
          </p:nvSpPr>
          <p:spPr bwMode="auto">
            <a:xfrm>
              <a:off x="1043" y="227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8" name="AutoShape 25"/>
            <p:cNvSpPr>
              <a:spLocks noChangeArrowheads="1"/>
            </p:cNvSpPr>
            <p:nvPr/>
          </p:nvSpPr>
          <p:spPr bwMode="auto">
            <a:xfrm>
              <a:off x="499" y="1134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99" name="AutoShape 26"/>
            <p:cNvSpPr>
              <a:spLocks noChangeArrowheads="1"/>
            </p:cNvSpPr>
            <p:nvPr/>
          </p:nvSpPr>
          <p:spPr bwMode="auto">
            <a:xfrm>
              <a:off x="544" y="227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0" name="AutoShape 27"/>
            <p:cNvSpPr>
              <a:spLocks noChangeArrowheads="1"/>
            </p:cNvSpPr>
            <p:nvPr/>
          </p:nvSpPr>
          <p:spPr bwMode="auto">
            <a:xfrm flipV="1">
              <a:off x="272" y="454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1" name="AutoShape 28"/>
            <p:cNvSpPr>
              <a:spLocks noChangeArrowheads="1"/>
            </p:cNvSpPr>
            <p:nvPr/>
          </p:nvSpPr>
          <p:spPr bwMode="auto">
            <a:xfrm flipV="1">
              <a:off x="1043" y="908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502" name="AutoShape 29"/>
            <p:cNvSpPr>
              <a:spLocks noChangeArrowheads="1"/>
            </p:cNvSpPr>
            <p:nvPr/>
          </p:nvSpPr>
          <p:spPr bwMode="auto">
            <a:xfrm>
              <a:off x="272" y="681"/>
              <a:ext cx="272" cy="235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0270" name="AutoShape 30"/>
          <p:cNvSpPr>
            <a:spLocks noChangeArrowheads="1"/>
          </p:cNvSpPr>
          <p:nvPr/>
        </p:nvSpPr>
        <p:spPr bwMode="auto">
          <a:xfrm>
            <a:off x="755650" y="3933825"/>
            <a:ext cx="2447925" cy="647700"/>
          </a:xfrm>
          <a:custGeom>
            <a:avLst/>
            <a:gdLst>
              <a:gd name="T0" fmla="*/ 2121308 w 21600"/>
              <a:gd name="T1" fmla="*/ 323850 h 21600"/>
              <a:gd name="T2" fmla="*/ 1223963 w 21600"/>
              <a:gd name="T3" fmla="*/ 647700 h 21600"/>
              <a:gd name="T4" fmla="*/ 326617 w 21600"/>
              <a:gd name="T5" fmla="*/ 323850 h 21600"/>
              <a:gd name="T6" fmla="*/ 12239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682 w 21600"/>
              <a:gd name="T13" fmla="*/ 4682 h 21600"/>
              <a:gd name="T14" fmla="*/ 16918 w 21600"/>
              <a:gd name="T15" fmla="*/ 169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763" y="21600"/>
                </a:lnTo>
                <a:lnTo>
                  <a:pt x="158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1" name="AutoShape 31"/>
          <p:cNvSpPr>
            <a:spLocks noChangeArrowheads="1"/>
          </p:cNvSpPr>
          <p:nvPr/>
        </p:nvSpPr>
        <p:spPr bwMode="auto">
          <a:xfrm rot="5400000">
            <a:off x="1655762" y="4848226"/>
            <a:ext cx="2447925" cy="647700"/>
          </a:xfrm>
          <a:custGeom>
            <a:avLst/>
            <a:gdLst>
              <a:gd name="T0" fmla="*/ 2121308 w 21600"/>
              <a:gd name="T1" fmla="*/ 323850 h 21600"/>
              <a:gd name="T2" fmla="*/ 1223963 w 21600"/>
              <a:gd name="T3" fmla="*/ 647700 h 21600"/>
              <a:gd name="T4" fmla="*/ 326617 w 21600"/>
              <a:gd name="T5" fmla="*/ 323850 h 21600"/>
              <a:gd name="T6" fmla="*/ 12239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682 w 21600"/>
              <a:gd name="T13" fmla="*/ 4682 h 21600"/>
              <a:gd name="T14" fmla="*/ 16918 w 21600"/>
              <a:gd name="T15" fmla="*/ 169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763" y="21600"/>
                </a:lnTo>
                <a:lnTo>
                  <a:pt x="158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2" name="AutoShape 32"/>
          <p:cNvSpPr>
            <a:spLocks noChangeArrowheads="1"/>
          </p:cNvSpPr>
          <p:nvPr/>
        </p:nvSpPr>
        <p:spPr bwMode="auto">
          <a:xfrm rot="10800000">
            <a:off x="755650" y="5734050"/>
            <a:ext cx="2447925" cy="647700"/>
          </a:xfrm>
          <a:custGeom>
            <a:avLst/>
            <a:gdLst>
              <a:gd name="T0" fmla="*/ 2121308 w 21600"/>
              <a:gd name="T1" fmla="*/ 323850 h 21600"/>
              <a:gd name="T2" fmla="*/ 1223963 w 21600"/>
              <a:gd name="T3" fmla="*/ 647700 h 21600"/>
              <a:gd name="T4" fmla="*/ 326617 w 21600"/>
              <a:gd name="T5" fmla="*/ 323850 h 21600"/>
              <a:gd name="T6" fmla="*/ 12239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682 w 21600"/>
              <a:gd name="T13" fmla="*/ 4682 h 21600"/>
              <a:gd name="T14" fmla="*/ 16918 w 21600"/>
              <a:gd name="T15" fmla="*/ 169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763" y="21600"/>
                </a:lnTo>
                <a:lnTo>
                  <a:pt x="158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3" name="AutoShape 33"/>
          <p:cNvSpPr>
            <a:spLocks noChangeArrowheads="1"/>
          </p:cNvSpPr>
          <p:nvPr/>
        </p:nvSpPr>
        <p:spPr bwMode="auto">
          <a:xfrm rot="-5400000">
            <a:off x="-144463" y="4833938"/>
            <a:ext cx="2447925" cy="647700"/>
          </a:xfrm>
          <a:custGeom>
            <a:avLst/>
            <a:gdLst>
              <a:gd name="T0" fmla="*/ 2121308 w 21600"/>
              <a:gd name="T1" fmla="*/ 323850 h 21600"/>
              <a:gd name="T2" fmla="*/ 1223963 w 21600"/>
              <a:gd name="T3" fmla="*/ 647700 h 21600"/>
              <a:gd name="T4" fmla="*/ 326617 w 21600"/>
              <a:gd name="T5" fmla="*/ 323850 h 21600"/>
              <a:gd name="T6" fmla="*/ 1223963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682 w 21600"/>
              <a:gd name="T13" fmla="*/ 4682 h 21600"/>
              <a:gd name="T14" fmla="*/ 16918 w 21600"/>
              <a:gd name="T15" fmla="*/ 1691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763" y="21600"/>
                </a:lnTo>
                <a:lnTo>
                  <a:pt x="15837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74" name="Rectangle 34"/>
          <p:cNvSpPr>
            <a:spLocks noChangeArrowheads="1"/>
          </p:cNvSpPr>
          <p:nvPr/>
        </p:nvSpPr>
        <p:spPr bwMode="auto">
          <a:xfrm>
            <a:off x="1476375" y="4652963"/>
            <a:ext cx="1009650" cy="10096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9467" name="Group 35"/>
          <p:cNvGrpSpPr/>
          <p:nvPr/>
        </p:nvGrpSpPr>
        <p:grpSpPr bwMode="auto">
          <a:xfrm>
            <a:off x="5219700" y="3933825"/>
            <a:ext cx="2376488" cy="2376488"/>
            <a:chOff x="0" y="0"/>
            <a:chExt cx="1497" cy="1497"/>
          </a:xfrm>
        </p:grpSpPr>
        <p:grpSp>
          <p:nvGrpSpPr>
            <p:cNvPr id="19479" name="Group 36"/>
            <p:cNvGrpSpPr/>
            <p:nvPr/>
          </p:nvGrpSpPr>
          <p:grpSpPr bwMode="auto">
            <a:xfrm rot="10800000">
              <a:off x="748" y="0"/>
              <a:ext cx="749" cy="1497"/>
              <a:chOff x="0" y="0"/>
              <a:chExt cx="749" cy="1497"/>
            </a:xfrm>
          </p:grpSpPr>
          <p:sp>
            <p:nvSpPr>
              <p:cNvPr id="19489" name="Arc 37"/>
              <p:cNvSpPr/>
              <p:nvPr/>
            </p:nvSpPr>
            <p:spPr bwMode="auto">
              <a:xfrm rot="-5400000" flipH="1" flipV="1">
                <a:off x="-374" y="374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CCFF">
                  <a:alpha val="54901"/>
                </a:srgbClr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90" name="Line 38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4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80" name="Group 39"/>
            <p:cNvGrpSpPr/>
            <p:nvPr/>
          </p:nvGrpSpPr>
          <p:grpSpPr bwMode="auto">
            <a:xfrm rot="-5400000">
              <a:off x="374" y="373"/>
              <a:ext cx="749" cy="1497"/>
              <a:chOff x="0" y="0"/>
              <a:chExt cx="749" cy="1497"/>
            </a:xfrm>
          </p:grpSpPr>
          <p:sp>
            <p:nvSpPr>
              <p:cNvPr id="19487" name="Arc 40"/>
              <p:cNvSpPr/>
              <p:nvPr/>
            </p:nvSpPr>
            <p:spPr bwMode="auto">
              <a:xfrm rot="-5400000" flipH="1" flipV="1">
                <a:off x="-374" y="374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CCFF">
                  <a:alpha val="54901"/>
                </a:srgbClr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88" name="Line 41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4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81" name="Group 42"/>
            <p:cNvGrpSpPr/>
            <p:nvPr/>
          </p:nvGrpSpPr>
          <p:grpSpPr bwMode="auto">
            <a:xfrm rot="5400000">
              <a:off x="374" y="-374"/>
              <a:ext cx="749" cy="1497"/>
              <a:chOff x="0" y="0"/>
              <a:chExt cx="749" cy="1497"/>
            </a:xfrm>
          </p:grpSpPr>
          <p:sp>
            <p:nvSpPr>
              <p:cNvPr id="19485" name="Arc 43"/>
              <p:cNvSpPr/>
              <p:nvPr/>
            </p:nvSpPr>
            <p:spPr bwMode="auto">
              <a:xfrm rot="-5400000" flipH="1" flipV="1">
                <a:off x="-374" y="374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CCFF">
                  <a:alpha val="54901"/>
                </a:srgbClr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86" name="Line 44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4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9482" name="Group 45"/>
            <p:cNvGrpSpPr/>
            <p:nvPr/>
          </p:nvGrpSpPr>
          <p:grpSpPr bwMode="auto">
            <a:xfrm>
              <a:off x="0" y="0"/>
              <a:ext cx="749" cy="1497"/>
              <a:chOff x="0" y="0"/>
              <a:chExt cx="749" cy="1497"/>
            </a:xfrm>
          </p:grpSpPr>
          <p:sp>
            <p:nvSpPr>
              <p:cNvPr id="19483" name="Arc 46"/>
              <p:cNvSpPr/>
              <p:nvPr/>
            </p:nvSpPr>
            <p:spPr bwMode="auto">
              <a:xfrm rot="-5400000" flipH="1" flipV="1">
                <a:off x="-374" y="374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00CCFF">
                  <a:alpha val="54901"/>
                </a:srgbClr>
              </a:solidFill>
              <a:ln w="254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84" name="Line 47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149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19468" name="Text Box 48"/>
          <p:cNvSpPr txBox="1">
            <a:spLocks noChangeArrowheads="1"/>
          </p:cNvSpPr>
          <p:nvPr/>
        </p:nvSpPr>
        <p:spPr bwMode="auto">
          <a:xfrm>
            <a:off x="106363" y="950913"/>
            <a:ext cx="88582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    在图</a:t>
            </a:r>
            <a:r>
              <a:rPr lang="en-US" altLang="zh-CN" sz="2400" b="1" dirty="0">
                <a:latin typeface="宋体" panose="02010600030101010101" pitchFamily="2" charset="-122"/>
              </a:rPr>
              <a:t>1—10</a:t>
            </a:r>
            <a:r>
              <a:rPr lang="zh-CN" altLang="en-US" sz="2400" b="1" dirty="0">
                <a:latin typeface="宋体" panose="02010600030101010101" pitchFamily="2" charset="-122"/>
              </a:rPr>
              <a:t>的三幅图案中，你分别看到了那些图形？它们是怎样合而成的？</a:t>
            </a:r>
            <a:endParaRPr lang="zh-CN" altLang="en-US" sz="2400" b="1" dirty="0">
              <a:solidFill>
                <a:srgbClr val="FC2514"/>
              </a:solidFill>
              <a:latin typeface="宋体" panose="02010600030101010101" pitchFamily="2" charset="-122"/>
            </a:endParaRPr>
          </a:p>
        </p:txBody>
      </p:sp>
      <p:sp>
        <p:nvSpPr>
          <p:cNvPr id="19469" name="Rectangle 49"/>
          <p:cNvSpPr>
            <a:spLocks noChangeArrowheads="1"/>
          </p:cNvSpPr>
          <p:nvPr/>
        </p:nvSpPr>
        <p:spPr bwMode="auto">
          <a:xfrm>
            <a:off x="3348038" y="5805488"/>
            <a:ext cx="18272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宋体" panose="02010600030101010101" pitchFamily="2" charset="-122"/>
              </a:rPr>
              <a:t>图</a:t>
            </a:r>
            <a:r>
              <a:rPr lang="en-US" altLang="zh-CN" sz="2800" b="1">
                <a:latin typeface="宋体" panose="02010600030101010101" pitchFamily="2" charset="-122"/>
              </a:rPr>
              <a:t>1—10</a:t>
            </a:r>
          </a:p>
        </p:txBody>
      </p:sp>
      <p:grpSp>
        <p:nvGrpSpPr>
          <p:cNvPr id="19470" name="Group 50"/>
          <p:cNvGrpSpPr/>
          <p:nvPr/>
        </p:nvGrpSpPr>
        <p:grpSpPr bwMode="auto">
          <a:xfrm>
            <a:off x="900113" y="188913"/>
            <a:ext cx="2386012" cy="765175"/>
            <a:chOff x="0" y="0"/>
            <a:chExt cx="1503" cy="482"/>
          </a:xfrm>
        </p:grpSpPr>
        <p:sp>
          <p:nvSpPr>
            <p:cNvPr id="19471" name="Rectangle 51"/>
            <p:cNvSpPr>
              <a:spLocks noChangeArrowheads="1"/>
            </p:cNvSpPr>
            <p:nvPr/>
          </p:nvSpPr>
          <p:spPr bwMode="auto">
            <a:xfrm>
              <a:off x="363" y="117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挑战自我</a:t>
              </a:r>
            </a:p>
          </p:txBody>
        </p:sp>
        <p:grpSp>
          <p:nvGrpSpPr>
            <p:cNvPr id="19472" name="Group 52"/>
            <p:cNvGrpSpPr/>
            <p:nvPr/>
          </p:nvGrpSpPr>
          <p:grpSpPr bwMode="auto">
            <a:xfrm>
              <a:off x="0" y="0"/>
              <a:ext cx="499" cy="482"/>
              <a:chOff x="0" y="0"/>
              <a:chExt cx="583" cy="391"/>
            </a:xfrm>
          </p:grpSpPr>
          <p:grpSp>
            <p:nvGrpSpPr>
              <p:cNvPr id="19473" name="Group 53"/>
              <p:cNvGrpSpPr>
                <a:grpSpLocks noChangeAspect="1"/>
              </p:cNvGrpSpPr>
              <p:nvPr/>
            </p:nvGrpSpPr>
            <p:grpSpPr bwMode="auto">
              <a:xfrm rot="-1902326">
                <a:off x="227" y="161"/>
                <a:ext cx="233" cy="163"/>
                <a:chOff x="0" y="0"/>
                <a:chExt cx="816" cy="499"/>
              </a:xfrm>
            </p:grpSpPr>
            <p:pic>
              <p:nvPicPr>
                <p:cNvPr id="19477" name="Picture 54" descr="8423820"/>
                <p:cNvPicPr>
                  <a:picLocks noChangeAspect="1" noChangeArrowheads="1"/>
                </p:cNvPicPr>
                <p:nvPr/>
              </p:nvPicPr>
              <p:blipFill>
                <a:blip r:embed="rId2" cstate="email"/>
                <a:srcRect l="-183" r="-24" b="-52"/>
                <a:stretch>
                  <a:fillRect/>
                </a:stretch>
              </p:blipFill>
              <p:spPr bwMode="auto">
                <a:xfrm rot="-5400000">
                  <a:off x="211" y="-84"/>
                  <a:ext cx="454" cy="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9478" name="Picture 55" descr="图片1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 l="-7356" t="20671" b="8914"/>
                <a:stretch>
                  <a:fillRect/>
                </a:stretch>
              </p:blipFill>
              <p:spPr bwMode="auto">
                <a:xfrm>
                  <a:off x="0" y="0"/>
                  <a:ext cx="816" cy="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19474" name="Picture 56" descr="u=525168112,2985114139&amp;fm=0&amp;gp=10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52" y="164"/>
                <a:ext cx="21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9475" name="未知"/>
              <p:cNvSpPr/>
              <p:nvPr/>
            </p:nvSpPr>
            <p:spPr bwMode="auto">
              <a:xfrm>
                <a:off x="0" y="128"/>
                <a:ext cx="324" cy="263"/>
              </a:xfrm>
              <a:custGeom>
                <a:avLst/>
                <a:gdLst>
                  <a:gd name="T0" fmla="*/ 266 w 389"/>
                  <a:gd name="T1" fmla="*/ 395 h 427"/>
                  <a:gd name="T2" fmla="*/ 208 w 389"/>
                  <a:gd name="T3" fmla="*/ 320 h 427"/>
                  <a:gd name="T4" fmla="*/ 156 w 389"/>
                  <a:gd name="T5" fmla="*/ 238 h 427"/>
                  <a:gd name="T6" fmla="*/ 121 w 389"/>
                  <a:gd name="T7" fmla="*/ 217 h 427"/>
                  <a:gd name="T8" fmla="*/ 69 w 389"/>
                  <a:gd name="T9" fmla="*/ 175 h 427"/>
                  <a:gd name="T10" fmla="*/ 51 w 389"/>
                  <a:gd name="T11" fmla="*/ 154 h 427"/>
                  <a:gd name="T12" fmla="*/ 86 w 389"/>
                  <a:gd name="T13" fmla="*/ 113 h 427"/>
                  <a:gd name="T14" fmla="*/ 173 w 389"/>
                  <a:gd name="T15" fmla="*/ 72 h 427"/>
                  <a:gd name="T16" fmla="*/ 191 w 389"/>
                  <a:gd name="T17" fmla="*/ 92 h 427"/>
                  <a:gd name="T18" fmla="*/ 191 w 389"/>
                  <a:gd name="T19" fmla="*/ 51 h 427"/>
                  <a:gd name="T20" fmla="*/ 243 w 389"/>
                  <a:gd name="T21" fmla="*/ 51 h 427"/>
                  <a:gd name="T22" fmla="*/ 243 w 389"/>
                  <a:gd name="T23" fmla="*/ 92 h 427"/>
                  <a:gd name="T24" fmla="*/ 208 w 389"/>
                  <a:gd name="T25" fmla="*/ 113 h 427"/>
                  <a:gd name="T26" fmla="*/ 208 w 389"/>
                  <a:gd name="T27" fmla="*/ 154 h 427"/>
                  <a:gd name="T28" fmla="*/ 240 w 389"/>
                  <a:gd name="T29" fmla="*/ 126 h 427"/>
                  <a:gd name="T30" fmla="*/ 295 w 389"/>
                  <a:gd name="T31" fmla="*/ 92 h 427"/>
                  <a:gd name="T32" fmla="*/ 340 w 389"/>
                  <a:gd name="T33" fmla="*/ 154 h 427"/>
                  <a:gd name="T34" fmla="*/ 226 w 389"/>
                  <a:gd name="T35" fmla="*/ 217 h 427"/>
                  <a:gd name="T36" fmla="*/ 191 w 389"/>
                  <a:gd name="T37" fmla="*/ 196 h 427"/>
                  <a:gd name="T38" fmla="*/ 238 w 389"/>
                  <a:gd name="T39" fmla="*/ 247 h 427"/>
                  <a:gd name="T40" fmla="*/ 243 w 389"/>
                  <a:gd name="T41" fmla="*/ 362 h 427"/>
                  <a:gd name="T42" fmla="*/ 255 w 389"/>
                  <a:gd name="T43" fmla="*/ 376 h 427"/>
                  <a:gd name="T44" fmla="*/ 321 w 389"/>
                  <a:gd name="T45" fmla="*/ 368 h 427"/>
                  <a:gd name="T46" fmla="*/ 312 w 389"/>
                  <a:gd name="T47" fmla="*/ 173 h 427"/>
                  <a:gd name="T48" fmla="*/ 368 w 389"/>
                  <a:gd name="T49" fmla="*/ 24 h 427"/>
                  <a:gd name="T50" fmla="*/ 183 w 389"/>
                  <a:gd name="T51" fmla="*/ 28 h 427"/>
                  <a:gd name="T52" fmla="*/ 48 w 389"/>
                  <a:gd name="T53" fmla="*/ 54 h 427"/>
                  <a:gd name="T54" fmla="*/ 34 w 389"/>
                  <a:gd name="T55" fmla="*/ 113 h 427"/>
                  <a:gd name="T56" fmla="*/ 57 w 389"/>
                  <a:gd name="T57" fmla="*/ 377 h 427"/>
                  <a:gd name="T58" fmla="*/ 10 w 389"/>
                  <a:gd name="T59" fmla="*/ 368 h 427"/>
                  <a:gd name="T60" fmla="*/ 117 w 389"/>
                  <a:gd name="T61" fmla="*/ 423 h 427"/>
                  <a:gd name="T62" fmla="*/ 266 w 389"/>
                  <a:gd name="T63" fmla="*/ 395 h 4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89"/>
                  <a:gd name="T97" fmla="*/ 0 h 427"/>
                  <a:gd name="T98" fmla="*/ 389 w 389"/>
                  <a:gd name="T99" fmla="*/ 427 h 4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89" h="427">
                    <a:moveTo>
                      <a:pt x="266" y="395"/>
                    </a:moveTo>
                    <a:cubicBezTo>
                      <a:pt x="281" y="378"/>
                      <a:pt x="226" y="346"/>
                      <a:pt x="208" y="320"/>
                    </a:cubicBezTo>
                    <a:cubicBezTo>
                      <a:pt x="190" y="294"/>
                      <a:pt x="170" y="255"/>
                      <a:pt x="156" y="238"/>
                    </a:cubicBezTo>
                    <a:cubicBezTo>
                      <a:pt x="141" y="220"/>
                      <a:pt x="136" y="227"/>
                      <a:pt x="121" y="217"/>
                    </a:cubicBezTo>
                    <a:cubicBezTo>
                      <a:pt x="107" y="206"/>
                      <a:pt x="80" y="186"/>
                      <a:pt x="69" y="175"/>
                    </a:cubicBezTo>
                    <a:cubicBezTo>
                      <a:pt x="57" y="165"/>
                      <a:pt x="48" y="165"/>
                      <a:pt x="51" y="154"/>
                    </a:cubicBezTo>
                    <a:cubicBezTo>
                      <a:pt x="54" y="144"/>
                      <a:pt x="66" y="127"/>
                      <a:pt x="86" y="113"/>
                    </a:cubicBezTo>
                    <a:cubicBezTo>
                      <a:pt x="107" y="100"/>
                      <a:pt x="156" y="75"/>
                      <a:pt x="173" y="72"/>
                    </a:cubicBezTo>
                    <a:cubicBezTo>
                      <a:pt x="191" y="68"/>
                      <a:pt x="188" y="96"/>
                      <a:pt x="191" y="92"/>
                    </a:cubicBezTo>
                    <a:cubicBezTo>
                      <a:pt x="193" y="89"/>
                      <a:pt x="182" y="58"/>
                      <a:pt x="191" y="51"/>
                    </a:cubicBezTo>
                    <a:cubicBezTo>
                      <a:pt x="199" y="44"/>
                      <a:pt x="234" y="44"/>
                      <a:pt x="243" y="51"/>
                    </a:cubicBezTo>
                    <a:cubicBezTo>
                      <a:pt x="252" y="58"/>
                      <a:pt x="249" y="82"/>
                      <a:pt x="243" y="92"/>
                    </a:cubicBezTo>
                    <a:cubicBezTo>
                      <a:pt x="237" y="103"/>
                      <a:pt x="214" y="103"/>
                      <a:pt x="208" y="113"/>
                    </a:cubicBezTo>
                    <a:cubicBezTo>
                      <a:pt x="202" y="124"/>
                      <a:pt x="202" y="152"/>
                      <a:pt x="208" y="154"/>
                    </a:cubicBezTo>
                    <a:cubicBezTo>
                      <a:pt x="213" y="157"/>
                      <a:pt x="226" y="137"/>
                      <a:pt x="240" y="126"/>
                    </a:cubicBezTo>
                    <a:cubicBezTo>
                      <a:pt x="255" y="116"/>
                      <a:pt x="278" y="87"/>
                      <a:pt x="295" y="92"/>
                    </a:cubicBezTo>
                    <a:cubicBezTo>
                      <a:pt x="312" y="97"/>
                      <a:pt x="351" y="133"/>
                      <a:pt x="340" y="154"/>
                    </a:cubicBezTo>
                    <a:cubicBezTo>
                      <a:pt x="329" y="175"/>
                      <a:pt x="251" y="210"/>
                      <a:pt x="226" y="217"/>
                    </a:cubicBezTo>
                    <a:cubicBezTo>
                      <a:pt x="201" y="224"/>
                      <a:pt x="189" y="191"/>
                      <a:pt x="191" y="196"/>
                    </a:cubicBezTo>
                    <a:cubicBezTo>
                      <a:pt x="193" y="201"/>
                      <a:pt x="229" y="219"/>
                      <a:pt x="238" y="247"/>
                    </a:cubicBezTo>
                    <a:cubicBezTo>
                      <a:pt x="247" y="275"/>
                      <a:pt x="240" y="341"/>
                      <a:pt x="243" y="362"/>
                    </a:cubicBezTo>
                    <a:cubicBezTo>
                      <a:pt x="246" y="383"/>
                      <a:pt x="242" y="375"/>
                      <a:pt x="255" y="376"/>
                    </a:cubicBezTo>
                    <a:cubicBezTo>
                      <a:pt x="268" y="377"/>
                      <a:pt x="312" y="402"/>
                      <a:pt x="321" y="368"/>
                    </a:cubicBezTo>
                    <a:cubicBezTo>
                      <a:pt x="330" y="334"/>
                      <a:pt x="304" y="230"/>
                      <a:pt x="312" y="173"/>
                    </a:cubicBezTo>
                    <a:cubicBezTo>
                      <a:pt x="320" y="116"/>
                      <a:pt x="389" y="48"/>
                      <a:pt x="368" y="24"/>
                    </a:cubicBezTo>
                    <a:cubicBezTo>
                      <a:pt x="347" y="0"/>
                      <a:pt x="236" y="23"/>
                      <a:pt x="183" y="28"/>
                    </a:cubicBezTo>
                    <a:cubicBezTo>
                      <a:pt x="130" y="33"/>
                      <a:pt x="73" y="40"/>
                      <a:pt x="48" y="54"/>
                    </a:cubicBezTo>
                    <a:cubicBezTo>
                      <a:pt x="23" y="68"/>
                      <a:pt x="33" y="59"/>
                      <a:pt x="34" y="113"/>
                    </a:cubicBezTo>
                    <a:cubicBezTo>
                      <a:pt x="35" y="167"/>
                      <a:pt x="61" y="335"/>
                      <a:pt x="57" y="377"/>
                    </a:cubicBezTo>
                    <a:cubicBezTo>
                      <a:pt x="53" y="419"/>
                      <a:pt x="0" y="360"/>
                      <a:pt x="10" y="368"/>
                    </a:cubicBezTo>
                    <a:cubicBezTo>
                      <a:pt x="20" y="376"/>
                      <a:pt x="74" y="419"/>
                      <a:pt x="117" y="423"/>
                    </a:cubicBezTo>
                    <a:cubicBezTo>
                      <a:pt x="160" y="427"/>
                      <a:pt x="251" y="412"/>
                      <a:pt x="266" y="395"/>
                    </a:cubicBezTo>
                    <a:close/>
                  </a:path>
                </a:pathLst>
              </a:custGeom>
              <a:solidFill>
                <a:srgbClr val="E0E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9476" name="未知"/>
              <p:cNvSpPr/>
              <p:nvPr/>
            </p:nvSpPr>
            <p:spPr bwMode="auto">
              <a:xfrm rot="18583192" flipV="1">
                <a:off x="340" y="107"/>
                <a:ext cx="350" cy="136"/>
              </a:xfrm>
              <a:custGeom>
                <a:avLst/>
                <a:gdLst>
                  <a:gd name="T0" fmla="*/ 0 w 1315"/>
                  <a:gd name="T1" fmla="*/ 318 h 318"/>
                  <a:gd name="T2" fmla="*/ 1134 w 1315"/>
                  <a:gd name="T3" fmla="*/ 318 h 318"/>
                  <a:gd name="T4" fmla="*/ 1315 w 1315"/>
                  <a:gd name="T5" fmla="*/ 0 h 318"/>
                  <a:gd name="T6" fmla="*/ 0 w 1315"/>
                  <a:gd name="T7" fmla="*/ 318 h 3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5"/>
                  <a:gd name="T13" fmla="*/ 0 h 318"/>
                  <a:gd name="T14" fmla="*/ 1315 w 1315"/>
                  <a:gd name="T15" fmla="*/ 318 h 3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5" h="318">
                    <a:moveTo>
                      <a:pt x="0" y="318"/>
                    </a:moveTo>
                    <a:lnTo>
                      <a:pt x="1134" y="318"/>
                    </a:lnTo>
                    <a:lnTo>
                      <a:pt x="1315" y="0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9913 -1.11111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514 0.00324 L 0.00018 0.0032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018 3.7037E-6 L 0.00018 3.703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2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1" dur="20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0" grpId="0" animBg="1"/>
      <p:bldP spid="10271" grpId="0" animBg="1"/>
      <p:bldP spid="10272" grpId="0" animBg="1"/>
      <p:bldP spid="10273" grpId="0" animBg="1"/>
      <p:bldP spid="10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884238" y="2276475"/>
            <a:ext cx="2392362" cy="2392363"/>
            <a:chOff x="0" y="0"/>
            <a:chExt cx="1507" cy="1507"/>
          </a:xfrm>
        </p:grpSpPr>
        <p:sp>
          <p:nvSpPr>
            <p:cNvPr id="20510" name="Rectangle 3"/>
            <p:cNvSpPr>
              <a:spLocks noChangeArrowheads="1"/>
            </p:cNvSpPr>
            <p:nvPr/>
          </p:nvSpPr>
          <p:spPr bwMode="auto">
            <a:xfrm>
              <a:off x="9" y="2"/>
              <a:ext cx="1497" cy="14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511" name="Group 4"/>
            <p:cNvGrpSpPr/>
            <p:nvPr/>
          </p:nvGrpSpPr>
          <p:grpSpPr bwMode="auto">
            <a:xfrm>
              <a:off x="0" y="0"/>
              <a:ext cx="1507" cy="1507"/>
              <a:chOff x="0" y="0"/>
              <a:chExt cx="1507" cy="1507"/>
            </a:xfrm>
          </p:grpSpPr>
          <p:sp>
            <p:nvSpPr>
              <p:cNvPr id="20512" name="Arc 5"/>
              <p:cNvSpPr/>
              <p:nvPr/>
            </p:nvSpPr>
            <p:spPr bwMode="auto">
              <a:xfrm rot="-5400000">
                <a:off x="382" y="375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13" name="Arc 6"/>
              <p:cNvSpPr/>
              <p:nvPr/>
            </p:nvSpPr>
            <p:spPr bwMode="auto">
              <a:xfrm rot="10800000" flipH="1" flipV="1">
                <a:off x="9" y="750"/>
                <a:ext cx="1497" cy="749"/>
              </a:xfrm>
              <a:custGeom>
                <a:avLst/>
                <a:gdLst>
                  <a:gd name="T0" fmla="*/ 0 w 43200"/>
                  <a:gd name="T1" fmla="*/ 746 h 21600"/>
                  <a:gd name="T2" fmla="*/ 1497 w 43200"/>
                  <a:gd name="T3" fmla="*/ 749 h 21600"/>
                  <a:gd name="T4" fmla="*/ 749 w 43200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00"/>
                  <a:gd name="T11" fmla="*/ 43200 w 432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</a:path>
                  <a:path w="43200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14" name="Arc 7"/>
              <p:cNvSpPr/>
              <p:nvPr/>
            </p:nvSpPr>
            <p:spPr bwMode="auto">
              <a:xfrm flipH="1" flipV="1">
                <a:off x="9" y="0"/>
                <a:ext cx="1498" cy="752"/>
              </a:xfrm>
              <a:custGeom>
                <a:avLst/>
                <a:gdLst>
                  <a:gd name="T0" fmla="*/ 0 w 43200"/>
                  <a:gd name="T1" fmla="*/ 752 h 21690"/>
                  <a:gd name="T2" fmla="*/ 1498 w 43200"/>
                  <a:gd name="T3" fmla="*/ 749 h 21690"/>
                  <a:gd name="T4" fmla="*/ 749 w 43200"/>
                  <a:gd name="T5" fmla="*/ 749 h 2169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1690"/>
                  <a:gd name="T11" fmla="*/ 43200 w 43200"/>
                  <a:gd name="T12" fmla="*/ 21690 h 216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1690" fill="none" extrusionOk="0">
                    <a:moveTo>
                      <a:pt x="0" y="21689"/>
                    </a:moveTo>
                    <a:cubicBezTo>
                      <a:pt x="0" y="21659"/>
                      <a:pt x="0" y="216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21690" stroke="0" extrusionOk="0">
                    <a:moveTo>
                      <a:pt x="0" y="21689"/>
                    </a:moveTo>
                    <a:cubicBezTo>
                      <a:pt x="0" y="21659"/>
                      <a:pt x="0" y="216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515" name="Arc 8"/>
              <p:cNvSpPr/>
              <p:nvPr/>
            </p:nvSpPr>
            <p:spPr bwMode="auto">
              <a:xfrm rot="-5400000" flipH="1" flipV="1">
                <a:off x="-375" y="382"/>
                <a:ext cx="1499" cy="749"/>
              </a:xfrm>
              <a:custGeom>
                <a:avLst/>
                <a:gdLst>
                  <a:gd name="T0" fmla="*/ 0 w 43199"/>
                  <a:gd name="T1" fmla="*/ 746 h 21600"/>
                  <a:gd name="T2" fmla="*/ 1499 w 43199"/>
                  <a:gd name="T3" fmla="*/ 743 h 21600"/>
                  <a:gd name="T4" fmla="*/ 750 w 43199"/>
                  <a:gd name="T5" fmla="*/ 749 h 21600"/>
                  <a:gd name="T6" fmla="*/ 0 60000 65536"/>
                  <a:gd name="T7" fmla="*/ 0 60000 65536"/>
                  <a:gd name="T8" fmla="*/ 0 60000 65536"/>
                  <a:gd name="T9" fmla="*/ 0 w 43199"/>
                  <a:gd name="T10" fmla="*/ 0 h 21600"/>
                  <a:gd name="T11" fmla="*/ 43199 w 4319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199" h="21600" fill="none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466" y="0"/>
                      <a:pt x="43110" y="9572"/>
                      <a:pt x="43199" y="21438"/>
                    </a:cubicBezTo>
                  </a:path>
                  <a:path w="43199" h="21600" stroke="0" extrusionOk="0">
                    <a:moveTo>
                      <a:pt x="0" y="21520"/>
                    </a:moveTo>
                    <a:cubicBezTo>
                      <a:pt x="44" y="9621"/>
                      <a:pt x="9701" y="-1"/>
                      <a:pt x="21600" y="0"/>
                    </a:cubicBezTo>
                    <a:cubicBezTo>
                      <a:pt x="33466" y="0"/>
                      <a:pt x="43110" y="9572"/>
                      <a:pt x="43199" y="21438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914400" y="2279650"/>
            <a:ext cx="2376488" cy="23764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4" name="Group 10"/>
          <p:cNvGrpSpPr/>
          <p:nvPr/>
        </p:nvGrpSpPr>
        <p:grpSpPr bwMode="auto">
          <a:xfrm>
            <a:off x="900113" y="2276475"/>
            <a:ext cx="2392362" cy="2392363"/>
            <a:chOff x="0" y="0"/>
            <a:chExt cx="1507" cy="1507"/>
          </a:xfrm>
        </p:grpSpPr>
        <p:sp>
          <p:nvSpPr>
            <p:cNvPr id="20506" name="Arc 11"/>
            <p:cNvSpPr/>
            <p:nvPr/>
          </p:nvSpPr>
          <p:spPr bwMode="auto">
            <a:xfrm rot="-5400000">
              <a:off x="382" y="375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7" name="Arc 12"/>
            <p:cNvSpPr/>
            <p:nvPr/>
          </p:nvSpPr>
          <p:spPr bwMode="auto">
            <a:xfrm rot="10800000" flipH="1" flipV="1">
              <a:off x="9" y="750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8" name="Arc 13"/>
            <p:cNvSpPr/>
            <p:nvPr/>
          </p:nvSpPr>
          <p:spPr bwMode="auto">
            <a:xfrm flipH="1" flipV="1">
              <a:off x="9" y="0"/>
              <a:ext cx="1498" cy="752"/>
            </a:xfrm>
            <a:custGeom>
              <a:avLst/>
              <a:gdLst>
                <a:gd name="T0" fmla="*/ 0 w 43200"/>
                <a:gd name="T1" fmla="*/ 752 h 21690"/>
                <a:gd name="T2" fmla="*/ 1498 w 43200"/>
                <a:gd name="T3" fmla="*/ 749 h 21690"/>
                <a:gd name="T4" fmla="*/ 749 w 43200"/>
                <a:gd name="T5" fmla="*/ 749 h 2169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90"/>
                <a:gd name="T11" fmla="*/ 43200 w 43200"/>
                <a:gd name="T12" fmla="*/ 21690 h 2169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90" fill="none" extrusionOk="0">
                  <a:moveTo>
                    <a:pt x="0" y="21689"/>
                  </a:moveTo>
                  <a:cubicBezTo>
                    <a:pt x="0" y="21659"/>
                    <a:pt x="0" y="216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1690" stroke="0" extrusionOk="0">
                  <a:moveTo>
                    <a:pt x="0" y="21689"/>
                  </a:moveTo>
                  <a:cubicBezTo>
                    <a:pt x="0" y="21659"/>
                    <a:pt x="0" y="216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9" name="Arc 14"/>
            <p:cNvSpPr/>
            <p:nvPr/>
          </p:nvSpPr>
          <p:spPr bwMode="auto">
            <a:xfrm rot="-5400000" flipH="1" flipV="1">
              <a:off x="-375" y="382"/>
              <a:ext cx="1499" cy="749"/>
            </a:xfrm>
            <a:custGeom>
              <a:avLst/>
              <a:gdLst>
                <a:gd name="T0" fmla="*/ 0 w 43199"/>
                <a:gd name="T1" fmla="*/ 746 h 21600"/>
                <a:gd name="T2" fmla="*/ 1499 w 43199"/>
                <a:gd name="T3" fmla="*/ 743 h 21600"/>
                <a:gd name="T4" fmla="*/ 750 w 43199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199"/>
                <a:gd name="T10" fmla="*/ 0 h 21600"/>
                <a:gd name="T11" fmla="*/ 43199 w 4319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9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466" y="0"/>
                    <a:pt x="43110" y="9572"/>
                    <a:pt x="43199" y="21438"/>
                  </a:cubicBezTo>
                </a:path>
                <a:path w="43199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466" y="0"/>
                    <a:pt x="43110" y="9572"/>
                    <a:pt x="43199" y="2143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" name="Group 15"/>
          <p:cNvGrpSpPr/>
          <p:nvPr/>
        </p:nvGrpSpPr>
        <p:grpSpPr bwMode="auto">
          <a:xfrm rot="10800000">
            <a:off x="6407150" y="2312988"/>
            <a:ext cx="1189038" cy="2376487"/>
            <a:chOff x="0" y="0"/>
            <a:chExt cx="749" cy="1497"/>
          </a:xfrm>
        </p:grpSpPr>
        <p:sp>
          <p:nvSpPr>
            <p:cNvPr id="20504" name="Arc 16"/>
            <p:cNvSpPr/>
            <p:nvPr/>
          </p:nvSpPr>
          <p:spPr bwMode="auto">
            <a:xfrm rot="-5400000" flipH="1" flipV="1">
              <a:off x="-374" y="374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CCFF">
                <a:alpha val="54901"/>
              </a:srgbClr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5" name="Line 17"/>
            <p:cNvSpPr>
              <a:spLocks noChangeShapeType="1"/>
            </p:cNvSpPr>
            <p:nvPr/>
          </p:nvSpPr>
          <p:spPr bwMode="auto">
            <a:xfrm>
              <a:off x="0" y="0"/>
              <a:ext cx="0" cy="14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" name="Group 18"/>
          <p:cNvGrpSpPr/>
          <p:nvPr/>
        </p:nvGrpSpPr>
        <p:grpSpPr bwMode="auto">
          <a:xfrm rot="-5400000">
            <a:off x="5813425" y="2906713"/>
            <a:ext cx="1189037" cy="2376488"/>
            <a:chOff x="0" y="0"/>
            <a:chExt cx="749" cy="1497"/>
          </a:xfrm>
        </p:grpSpPr>
        <p:sp>
          <p:nvSpPr>
            <p:cNvPr id="20502" name="Arc 19"/>
            <p:cNvSpPr/>
            <p:nvPr/>
          </p:nvSpPr>
          <p:spPr bwMode="auto">
            <a:xfrm rot="-5400000" flipH="1" flipV="1">
              <a:off x="-374" y="374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CCFF">
                <a:alpha val="54901"/>
              </a:srgbClr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3" name="Line 20"/>
            <p:cNvSpPr>
              <a:spLocks noChangeShapeType="1"/>
            </p:cNvSpPr>
            <p:nvPr/>
          </p:nvSpPr>
          <p:spPr bwMode="auto">
            <a:xfrm>
              <a:off x="0" y="0"/>
              <a:ext cx="0" cy="14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" name="Group 21"/>
          <p:cNvGrpSpPr/>
          <p:nvPr/>
        </p:nvGrpSpPr>
        <p:grpSpPr bwMode="auto">
          <a:xfrm rot="5400000">
            <a:off x="5813425" y="1719263"/>
            <a:ext cx="1189037" cy="2376488"/>
            <a:chOff x="0" y="0"/>
            <a:chExt cx="749" cy="1497"/>
          </a:xfrm>
        </p:grpSpPr>
        <p:sp>
          <p:nvSpPr>
            <p:cNvPr id="20500" name="Arc 22"/>
            <p:cNvSpPr/>
            <p:nvPr/>
          </p:nvSpPr>
          <p:spPr bwMode="auto">
            <a:xfrm rot="-5400000" flipH="1" flipV="1">
              <a:off x="-374" y="374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CCFF">
                <a:alpha val="54901"/>
              </a:srgbClr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501" name="Line 23"/>
            <p:cNvSpPr>
              <a:spLocks noChangeShapeType="1"/>
            </p:cNvSpPr>
            <p:nvPr/>
          </p:nvSpPr>
          <p:spPr bwMode="auto">
            <a:xfrm>
              <a:off x="0" y="0"/>
              <a:ext cx="0" cy="14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8" name="Group 24"/>
          <p:cNvGrpSpPr/>
          <p:nvPr/>
        </p:nvGrpSpPr>
        <p:grpSpPr bwMode="auto">
          <a:xfrm>
            <a:off x="5219700" y="2312988"/>
            <a:ext cx="1189038" cy="2376487"/>
            <a:chOff x="0" y="0"/>
            <a:chExt cx="749" cy="1497"/>
          </a:xfrm>
        </p:grpSpPr>
        <p:sp>
          <p:nvSpPr>
            <p:cNvPr id="20498" name="Arc 25"/>
            <p:cNvSpPr/>
            <p:nvPr/>
          </p:nvSpPr>
          <p:spPr bwMode="auto">
            <a:xfrm rot="-5400000" flipH="1" flipV="1">
              <a:off x="-374" y="374"/>
              <a:ext cx="1497" cy="749"/>
            </a:xfrm>
            <a:custGeom>
              <a:avLst/>
              <a:gdLst>
                <a:gd name="T0" fmla="*/ 0 w 43200"/>
                <a:gd name="T1" fmla="*/ 746 h 21600"/>
                <a:gd name="T2" fmla="*/ 1497 w 43200"/>
                <a:gd name="T3" fmla="*/ 749 h 21600"/>
                <a:gd name="T4" fmla="*/ 749 w 43200"/>
                <a:gd name="T5" fmla="*/ 749 h 216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21600"/>
                <a:gd name="T11" fmla="*/ 43200 w 432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1600" fill="none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520"/>
                  </a:moveTo>
                  <a:cubicBezTo>
                    <a:pt x="44" y="9621"/>
                    <a:pt x="9701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CCFF">
                <a:alpha val="54901"/>
              </a:srgbClr>
            </a:solidFill>
            <a:ln w="25400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0499" name="Line 26"/>
            <p:cNvSpPr>
              <a:spLocks noChangeShapeType="1"/>
            </p:cNvSpPr>
            <p:nvPr/>
          </p:nvSpPr>
          <p:spPr bwMode="auto">
            <a:xfrm>
              <a:off x="0" y="0"/>
              <a:ext cx="0" cy="14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0489" name="Group 27"/>
          <p:cNvGrpSpPr/>
          <p:nvPr/>
        </p:nvGrpSpPr>
        <p:grpSpPr bwMode="auto">
          <a:xfrm>
            <a:off x="323850" y="404813"/>
            <a:ext cx="2386013" cy="765175"/>
            <a:chOff x="0" y="0"/>
            <a:chExt cx="1503" cy="482"/>
          </a:xfrm>
        </p:grpSpPr>
        <p:sp>
          <p:nvSpPr>
            <p:cNvPr id="20490" name="Rectangle 28"/>
            <p:cNvSpPr>
              <a:spLocks noChangeArrowheads="1"/>
            </p:cNvSpPr>
            <p:nvPr/>
          </p:nvSpPr>
          <p:spPr bwMode="auto">
            <a:xfrm>
              <a:off x="363" y="117"/>
              <a:ext cx="114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3200" b="1">
                  <a:solidFill>
                    <a:srgbClr val="FF0000"/>
                  </a:solidFill>
                  <a:latin typeface="黑体" panose="02010609060101010101" pitchFamily="2" charset="-122"/>
                  <a:ea typeface="黑体" panose="02010609060101010101" pitchFamily="2" charset="-122"/>
                </a:rPr>
                <a:t>挑战自我</a:t>
              </a:r>
            </a:p>
          </p:txBody>
        </p:sp>
        <p:grpSp>
          <p:nvGrpSpPr>
            <p:cNvPr id="20491" name="Group 29"/>
            <p:cNvGrpSpPr/>
            <p:nvPr/>
          </p:nvGrpSpPr>
          <p:grpSpPr bwMode="auto">
            <a:xfrm>
              <a:off x="0" y="0"/>
              <a:ext cx="499" cy="482"/>
              <a:chOff x="0" y="0"/>
              <a:chExt cx="583" cy="391"/>
            </a:xfrm>
          </p:grpSpPr>
          <p:grpSp>
            <p:nvGrpSpPr>
              <p:cNvPr id="20492" name="Group 30"/>
              <p:cNvGrpSpPr>
                <a:grpSpLocks noChangeAspect="1"/>
              </p:cNvGrpSpPr>
              <p:nvPr/>
            </p:nvGrpSpPr>
            <p:grpSpPr bwMode="auto">
              <a:xfrm rot="-1902326">
                <a:off x="227" y="161"/>
                <a:ext cx="233" cy="163"/>
                <a:chOff x="0" y="0"/>
                <a:chExt cx="816" cy="499"/>
              </a:xfrm>
            </p:grpSpPr>
            <p:pic>
              <p:nvPicPr>
                <p:cNvPr id="20496" name="Picture 31" descr="8423820"/>
                <p:cNvPicPr>
                  <a:picLocks noChangeAspect="1" noChangeArrowheads="1"/>
                </p:cNvPicPr>
                <p:nvPr/>
              </p:nvPicPr>
              <p:blipFill>
                <a:blip r:embed="rId2" cstate="email"/>
                <a:srcRect l="-183" r="-24" b="-52"/>
                <a:stretch>
                  <a:fillRect/>
                </a:stretch>
              </p:blipFill>
              <p:spPr bwMode="auto">
                <a:xfrm rot="-5400000">
                  <a:off x="211" y="-84"/>
                  <a:ext cx="454" cy="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497" name="Picture 32" descr="图片1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 l="-7356" t="20671" b="8914"/>
                <a:stretch>
                  <a:fillRect/>
                </a:stretch>
              </p:blipFill>
              <p:spPr bwMode="auto">
                <a:xfrm>
                  <a:off x="0" y="0"/>
                  <a:ext cx="816" cy="49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pic>
            <p:nvPicPr>
              <p:cNvPr id="20493" name="Picture 33" descr="u=525168112,2985114139&amp;fm=0&amp;gp=10"/>
              <p:cNvPicPr>
                <a:picLocks noChangeAspect="1" noChangeArrowheads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52" y="164"/>
                <a:ext cx="218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0494" name="未知"/>
              <p:cNvSpPr/>
              <p:nvPr/>
            </p:nvSpPr>
            <p:spPr bwMode="auto">
              <a:xfrm>
                <a:off x="0" y="128"/>
                <a:ext cx="324" cy="263"/>
              </a:xfrm>
              <a:custGeom>
                <a:avLst/>
                <a:gdLst>
                  <a:gd name="T0" fmla="*/ 266 w 389"/>
                  <a:gd name="T1" fmla="*/ 395 h 427"/>
                  <a:gd name="T2" fmla="*/ 208 w 389"/>
                  <a:gd name="T3" fmla="*/ 320 h 427"/>
                  <a:gd name="T4" fmla="*/ 156 w 389"/>
                  <a:gd name="T5" fmla="*/ 238 h 427"/>
                  <a:gd name="T6" fmla="*/ 121 w 389"/>
                  <a:gd name="T7" fmla="*/ 217 h 427"/>
                  <a:gd name="T8" fmla="*/ 69 w 389"/>
                  <a:gd name="T9" fmla="*/ 175 h 427"/>
                  <a:gd name="T10" fmla="*/ 51 w 389"/>
                  <a:gd name="T11" fmla="*/ 154 h 427"/>
                  <a:gd name="T12" fmla="*/ 86 w 389"/>
                  <a:gd name="T13" fmla="*/ 113 h 427"/>
                  <a:gd name="T14" fmla="*/ 173 w 389"/>
                  <a:gd name="T15" fmla="*/ 72 h 427"/>
                  <a:gd name="T16" fmla="*/ 191 w 389"/>
                  <a:gd name="T17" fmla="*/ 92 h 427"/>
                  <a:gd name="T18" fmla="*/ 191 w 389"/>
                  <a:gd name="T19" fmla="*/ 51 h 427"/>
                  <a:gd name="T20" fmla="*/ 243 w 389"/>
                  <a:gd name="T21" fmla="*/ 51 h 427"/>
                  <a:gd name="T22" fmla="*/ 243 w 389"/>
                  <a:gd name="T23" fmla="*/ 92 h 427"/>
                  <a:gd name="T24" fmla="*/ 208 w 389"/>
                  <a:gd name="T25" fmla="*/ 113 h 427"/>
                  <a:gd name="T26" fmla="*/ 208 w 389"/>
                  <a:gd name="T27" fmla="*/ 154 h 427"/>
                  <a:gd name="T28" fmla="*/ 240 w 389"/>
                  <a:gd name="T29" fmla="*/ 126 h 427"/>
                  <a:gd name="T30" fmla="*/ 295 w 389"/>
                  <a:gd name="T31" fmla="*/ 92 h 427"/>
                  <a:gd name="T32" fmla="*/ 340 w 389"/>
                  <a:gd name="T33" fmla="*/ 154 h 427"/>
                  <a:gd name="T34" fmla="*/ 226 w 389"/>
                  <a:gd name="T35" fmla="*/ 217 h 427"/>
                  <a:gd name="T36" fmla="*/ 191 w 389"/>
                  <a:gd name="T37" fmla="*/ 196 h 427"/>
                  <a:gd name="T38" fmla="*/ 238 w 389"/>
                  <a:gd name="T39" fmla="*/ 247 h 427"/>
                  <a:gd name="T40" fmla="*/ 243 w 389"/>
                  <a:gd name="T41" fmla="*/ 362 h 427"/>
                  <a:gd name="T42" fmla="*/ 255 w 389"/>
                  <a:gd name="T43" fmla="*/ 376 h 427"/>
                  <a:gd name="T44" fmla="*/ 321 w 389"/>
                  <a:gd name="T45" fmla="*/ 368 h 427"/>
                  <a:gd name="T46" fmla="*/ 312 w 389"/>
                  <a:gd name="T47" fmla="*/ 173 h 427"/>
                  <a:gd name="T48" fmla="*/ 368 w 389"/>
                  <a:gd name="T49" fmla="*/ 24 h 427"/>
                  <a:gd name="T50" fmla="*/ 183 w 389"/>
                  <a:gd name="T51" fmla="*/ 28 h 427"/>
                  <a:gd name="T52" fmla="*/ 48 w 389"/>
                  <a:gd name="T53" fmla="*/ 54 h 427"/>
                  <a:gd name="T54" fmla="*/ 34 w 389"/>
                  <a:gd name="T55" fmla="*/ 113 h 427"/>
                  <a:gd name="T56" fmla="*/ 57 w 389"/>
                  <a:gd name="T57" fmla="*/ 377 h 427"/>
                  <a:gd name="T58" fmla="*/ 10 w 389"/>
                  <a:gd name="T59" fmla="*/ 368 h 427"/>
                  <a:gd name="T60" fmla="*/ 117 w 389"/>
                  <a:gd name="T61" fmla="*/ 423 h 427"/>
                  <a:gd name="T62" fmla="*/ 266 w 389"/>
                  <a:gd name="T63" fmla="*/ 395 h 427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89"/>
                  <a:gd name="T97" fmla="*/ 0 h 427"/>
                  <a:gd name="T98" fmla="*/ 389 w 389"/>
                  <a:gd name="T99" fmla="*/ 427 h 427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89" h="427">
                    <a:moveTo>
                      <a:pt x="266" y="395"/>
                    </a:moveTo>
                    <a:cubicBezTo>
                      <a:pt x="281" y="378"/>
                      <a:pt x="226" y="346"/>
                      <a:pt x="208" y="320"/>
                    </a:cubicBezTo>
                    <a:cubicBezTo>
                      <a:pt x="190" y="294"/>
                      <a:pt x="170" y="255"/>
                      <a:pt x="156" y="238"/>
                    </a:cubicBezTo>
                    <a:cubicBezTo>
                      <a:pt x="141" y="220"/>
                      <a:pt x="136" y="227"/>
                      <a:pt x="121" y="217"/>
                    </a:cubicBezTo>
                    <a:cubicBezTo>
                      <a:pt x="107" y="206"/>
                      <a:pt x="80" y="186"/>
                      <a:pt x="69" y="175"/>
                    </a:cubicBezTo>
                    <a:cubicBezTo>
                      <a:pt x="57" y="165"/>
                      <a:pt x="48" y="165"/>
                      <a:pt x="51" y="154"/>
                    </a:cubicBezTo>
                    <a:cubicBezTo>
                      <a:pt x="54" y="144"/>
                      <a:pt x="66" y="127"/>
                      <a:pt x="86" y="113"/>
                    </a:cubicBezTo>
                    <a:cubicBezTo>
                      <a:pt x="107" y="100"/>
                      <a:pt x="156" y="75"/>
                      <a:pt x="173" y="72"/>
                    </a:cubicBezTo>
                    <a:cubicBezTo>
                      <a:pt x="191" y="68"/>
                      <a:pt x="188" y="96"/>
                      <a:pt x="191" y="92"/>
                    </a:cubicBezTo>
                    <a:cubicBezTo>
                      <a:pt x="193" y="89"/>
                      <a:pt x="182" y="58"/>
                      <a:pt x="191" y="51"/>
                    </a:cubicBezTo>
                    <a:cubicBezTo>
                      <a:pt x="199" y="44"/>
                      <a:pt x="234" y="44"/>
                      <a:pt x="243" y="51"/>
                    </a:cubicBezTo>
                    <a:cubicBezTo>
                      <a:pt x="252" y="58"/>
                      <a:pt x="249" y="82"/>
                      <a:pt x="243" y="92"/>
                    </a:cubicBezTo>
                    <a:cubicBezTo>
                      <a:pt x="237" y="103"/>
                      <a:pt x="214" y="103"/>
                      <a:pt x="208" y="113"/>
                    </a:cubicBezTo>
                    <a:cubicBezTo>
                      <a:pt x="202" y="124"/>
                      <a:pt x="202" y="152"/>
                      <a:pt x="208" y="154"/>
                    </a:cubicBezTo>
                    <a:cubicBezTo>
                      <a:pt x="213" y="157"/>
                      <a:pt x="226" y="137"/>
                      <a:pt x="240" y="126"/>
                    </a:cubicBezTo>
                    <a:cubicBezTo>
                      <a:pt x="255" y="116"/>
                      <a:pt x="278" y="87"/>
                      <a:pt x="295" y="92"/>
                    </a:cubicBezTo>
                    <a:cubicBezTo>
                      <a:pt x="312" y="97"/>
                      <a:pt x="351" y="133"/>
                      <a:pt x="340" y="154"/>
                    </a:cubicBezTo>
                    <a:cubicBezTo>
                      <a:pt x="329" y="175"/>
                      <a:pt x="251" y="210"/>
                      <a:pt x="226" y="217"/>
                    </a:cubicBezTo>
                    <a:cubicBezTo>
                      <a:pt x="201" y="224"/>
                      <a:pt x="189" y="191"/>
                      <a:pt x="191" y="196"/>
                    </a:cubicBezTo>
                    <a:cubicBezTo>
                      <a:pt x="193" y="201"/>
                      <a:pt x="229" y="219"/>
                      <a:pt x="238" y="247"/>
                    </a:cubicBezTo>
                    <a:cubicBezTo>
                      <a:pt x="247" y="275"/>
                      <a:pt x="240" y="341"/>
                      <a:pt x="243" y="362"/>
                    </a:cubicBezTo>
                    <a:cubicBezTo>
                      <a:pt x="246" y="383"/>
                      <a:pt x="242" y="375"/>
                      <a:pt x="255" y="376"/>
                    </a:cubicBezTo>
                    <a:cubicBezTo>
                      <a:pt x="268" y="377"/>
                      <a:pt x="312" y="402"/>
                      <a:pt x="321" y="368"/>
                    </a:cubicBezTo>
                    <a:cubicBezTo>
                      <a:pt x="330" y="334"/>
                      <a:pt x="304" y="230"/>
                      <a:pt x="312" y="173"/>
                    </a:cubicBezTo>
                    <a:cubicBezTo>
                      <a:pt x="320" y="116"/>
                      <a:pt x="389" y="48"/>
                      <a:pt x="368" y="24"/>
                    </a:cubicBezTo>
                    <a:cubicBezTo>
                      <a:pt x="347" y="0"/>
                      <a:pt x="236" y="23"/>
                      <a:pt x="183" y="28"/>
                    </a:cubicBezTo>
                    <a:cubicBezTo>
                      <a:pt x="130" y="33"/>
                      <a:pt x="73" y="40"/>
                      <a:pt x="48" y="54"/>
                    </a:cubicBezTo>
                    <a:cubicBezTo>
                      <a:pt x="23" y="68"/>
                      <a:pt x="33" y="59"/>
                      <a:pt x="34" y="113"/>
                    </a:cubicBezTo>
                    <a:cubicBezTo>
                      <a:pt x="35" y="167"/>
                      <a:pt x="61" y="335"/>
                      <a:pt x="57" y="377"/>
                    </a:cubicBezTo>
                    <a:cubicBezTo>
                      <a:pt x="53" y="419"/>
                      <a:pt x="0" y="360"/>
                      <a:pt x="10" y="368"/>
                    </a:cubicBezTo>
                    <a:cubicBezTo>
                      <a:pt x="20" y="376"/>
                      <a:pt x="74" y="419"/>
                      <a:pt x="117" y="423"/>
                    </a:cubicBezTo>
                    <a:cubicBezTo>
                      <a:pt x="160" y="427"/>
                      <a:pt x="251" y="412"/>
                      <a:pt x="266" y="395"/>
                    </a:cubicBezTo>
                    <a:close/>
                  </a:path>
                </a:pathLst>
              </a:custGeom>
              <a:solidFill>
                <a:srgbClr val="E0E3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495" name="未知"/>
              <p:cNvSpPr/>
              <p:nvPr/>
            </p:nvSpPr>
            <p:spPr bwMode="auto">
              <a:xfrm rot="18583192" flipV="1">
                <a:off x="340" y="107"/>
                <a:ext cx="350" cy="136"/>
              </a:xfrm>
              <a:custGeom>
                <a:avLst/>
                <a:gdLst>
                  <a:gd name="T0" fmla="*/ 0 w 1315"/>
                  <a:gd name="T1" fmla="*/ 318 h 318"/>
                  <a:gd name="T2" fmla="*/ 1134 w 1315"/>
                  <a:gd name="T3" fmla="*/ 318 h 318"/>
                  <a:gd name="T4" fmla="*/ 1315 w 1315"/>
                  <a:gd name="T5" fmla="*/ 0 h 318"/>
                  <a:gd name="T6" fmla="*/ 0 w 1315"/>
                  <a:gd name="T7" fmla="*/ 318 h 31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15"/>
                  <a:gd name="T13" fmla="*/ 0 h 318"/>
                  <a:gd name="T14" fmla="*/ 1315 w 1315"/>
                  <a:gd name="T15" fmla="*/ 318 h 31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15" h="318">
                    <a:moveTo>
                      <a:pt x="0" y="318"/>
                    </a:moveTo>
                    <a:lnTo>
                      <a:pt x="1134" y="318"/>
                    </a:lnTo>
                    <a:lnTo>
                      <a:pt x="1315" y="0"/>
                    </a:lnTo>
                    <a:lnTo>
                      <a:pt x="0" y="318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-0.15938 4.0740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07407E-6 L 0.15955 4.0740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 L 5.55556E-7 0.2127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6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5.55556E-7 -0.212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9388" y="1412875"/>
            <a:ext cx="8785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dirty="0">
                <a:latin typeface="宋体" panose="02010600030101010101" pitchFamily="2" charset="-122"/>
              </a:rPr>
              <a:t>    </a:t>
            </a:r>
            <a:r>
              <a:rPr lang="en-US" altLang="zh-CN" sz="2800" b="1" dirty="0">
                <a:latin typeface="宋体" panose="02010600030101010101" pitchFamily="2" charset="-122"/>
              </a:rPr>
              <a:t>1.</a:t>
            </a:r>
            <a:r>
              <a:rPr lang="zh-CN" altLang="en-US" sz="2800" b="1" dirty="0">
                <a:latin typeface="宋体" panose="02010600030101010101" pitchFamily="2" charset="-122"/>
              </a:rPr>
              <a:t>指出下列图中哪些面是平的？哪些面是曲的？</a:t>
            </a:r>
          </a:p>
        </p:txBody>
      </p:sp>
      <p:pic>
        <p:nvPicPr>
          <p:cNvPr id="12291" name="Picture 3" descr="LeafPic_cn_b_au03_200706405"/>
          <p:cNvPicPr>
            <a:picLocks noChangeAspect="1" noChangeArrowheads="1"/>
          </p:cNvPicPr>
          <p:nvPr/>
        </p:nvPicPr>
        <p:blipFill>
          <a:blip r:embed="rId2" cstate="email"/>
          <a:srcRect r="-3" b="-47"/>
          <a:stretch>
            <a:fillRect/>
          </a:stretch>
        </p:blipFill>
        <p:spPr bwMode="auto">
          <a:xfrm>
            <a:off x="4643438" y="2457450"/>
            <a:ext cx="4105275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2005239123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2455863"/>
            <a:ext cx="3024187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339975" y="5516563"/>
            <a:ext cx="1727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en-US" sz="2800" b="1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6011863" y="5481638"/>
            <a:ext cx="9366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黑体" panose="02010609060101010101" pitchFamily="2" charset="-122"/>
              </a:rPr>
              <a:t>冲浪</a:t>
            </a:r>
            <a:endParaRPr lang="zh-CN" altLang="en-US" sz="2000" b="1">
              <a:solidFill>
                <a:srgbClr val="FC2514"/>
              </a:solidFill>
              <a:ea typeface="黑体" panose="02010609060101010101" pitchFamily="2" charset="-122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835150" y="5480050"/>
            <a:ext cx="11525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b="1">
                <a:ea typeface="黑体" panose="02010609060101010101" pitchFamily="2" charset="-122"/>
              </a:rPr>
              <a:t>瓷坛</a:t>
            </a:r>
            <a:endParaRPr lang="zh-CN" altLang="en-US" sz="2000" b="1">
              <a:solidFill>
                <a:srgbClr val="FC2514"/>
              </a:solidFill>
              <a:ea typeface="黑体" panose="02010609060101010101" pitchFamily="2" charset="-122"/>
            </a:endParaRPr>
          </a:p>
        </p:txBody>
      </p:sp>
      <p:sp>
        <p:nvSpPr>
          <p:cNvPr id="12296" name="未知"/>
          <p:cNvSpPr/>
          <p:nvPr/>
        </p:nvSpPr>
        <p:spPr bwMode="auto">
          <a:xfrm>
            <a:off x="1116013" y="2528888"/>
            <a:ext cx="2054225" cy="2746375"/>
          </a:xfrm>
          <a:custGeom>
            <a:avLst/>
            <a:gdLst>
              <a:gd name="T0" fmla="*/ 1109 w 1294"/>
              <a:gd name="T1" fmla="*/ 1482 h 1730"/>
              <a:gd name="T2" fmla="*/ 932 w 1294"/>
              <a:gd name="T3" fmla="*/ 1696 h 1730"/>
              <a:gd name="T4" fmla="*/ 328 w 1294"/>
              <a:gd name="T5" fmla="*/ 1686 h 1730"/>
              <a:gd name="T6" fmla="*/ 180 w 1294"/>
              <a:gd name="T7" fmla="*/ 1482 h 1730"/>
              <a:gd name="T8" fmla="*/ 124 w 1294"/>
              <a:gd name="T9" fmla="*/ 1287 h 1730"/>
              <a:gd name="T10" fmla="*/ 45 w 1294"/>
              <a:gd name="T11" fmla="*/ 975 h 1730"/>
              <a:gd name="T12" fmla="*/ 0 w 1294"/>
              <a:gd name="T13" fmla="*/ 567 h 1730"/>
              <a:gd name="T14" fmla="*/ 45 w 1294"/>
              <a:gd name="T15" fmla="*/ 295 h 1730"/>
              <a:gd name="T16" fmla="*/ 272 w 1294"/>
              <a:gd name="T17" fmla="*/ 159 h 1730"/>
              <a:gd name="T18" fmla="*/ 272 w 1294"/>
              <a:gd name="T19" fmla="*/ 23 h 1730"/>
              <a:gd name="T20" fmla="*/ 998 w 1294"/>
              <a:gd name="T21" fmla="*/ 23 h 1730"/>
              <a:gd name="T22" fmla="*/ 998 w 1294"/>
              <a:gd name="T23" fmla="*/ 159 h 1730"/>
              <a:gd name="T24" fmla="*/ 1179 w 1294"/>
              <a:gd name="T25" fmla="*/ 249 h 1730"/>
              <a:gd name="T26" fmla="*/ 1276 w 1294"/>
              <a:gd name="T27" fmla="*/ 469 h 1730"/>
              <a:gd name="T28" fmla="*/ 1285 w 1294"/>
              <a:gd name="T29" fmla="*/ 813 h 1730"/>
              <a:gd name="T30" fmla="*/ 1220 w 1294"/>
              <a:gd name="T31" fmla="*/ 1129 h 1730"/>
              <a:gd name="T32" fmla="*/ 1109 w 1294"/>
              <a:gd name="T33" fmla="*/ 1482 h 1730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294"/>
              <a:gd name="T52" fmla="*/ 0 h 1730"/>
              <a:gd name="T53" fmla="*/ 1294 w 1294"/>
              <a:gd name="T54" fmla="*/ 1730 h 1730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294" h="1730">
                <a:moveTo>
                  <a:pt x="1109" y="1482"/>
                </a:moveTo>
                <a:cubicBezTo>
                  <a:pt x="1062" y="1575"/>
                  <a:pt x="1062" y="1662"/>
                  <a:pt x="932" y="1696"/>
                </a:cubicBezTo>
                <a:cubicBezTo>
                  <a:pt x="802" y="1730"/>
                  <a:pt x="453" y="1722"/>
                  <a:pt x="328" y="1686"/>
                </a:cubicBezTo>
                <a:cubicBezTo>
                  <a:pt x="203" y="1650"/>
                  <a:pt x="214" y="1549"/>
                  <a:pt x="180" y="1482"/>
                </a:cubicBezTo>
                <a:cubicBezTo>
                  <a:pt x="146" y="1415"/>
                  <a:pt x="147" y="1371"/>
                  <a:pt x="124" y="1287"/>
                </a:cubicBezTo>
                <a:cubicBezTo>
                  <a:pt x="101" y="1203"/>
                  <a:pt x="66" y="1095"/>
                  <a:pt x="45" y="975"/>
                </a:cubicBezTo>
                <a:cubicBezTo>
                  <a:pt x="24" y="855"/>
                  <a:pt x="0" y="680"/>
                  <a:pt x="0" y="567"/>
                </a:cubicBezTo>
                <a:cubicBezTo>
                  <a:pt x="0" y="454"/>
                  <a:pt x="0" y="363"/>
                  <a:pt x="45" y="295"/>
                </a:cubicBezTo>
                <a:cubicBezTo>
                  <a:pt x="90" y="227"/>
                  <a:pt x="234" y="204"/>
                  <a:pt x="272" y="159"/>
                </a:cubicBezTo>
                <a:cubicBezTo>
                  <a:pt x="310" y="114"/>
                  <a:pt x="151" y="46"/>
                  <a:pt x="272" y="23"/>
                </a:cubicBezTo>
                <a:cubicBezTo>
                  <a:pt x="393" y="0"/>
                  <a:pt x="877" y="0"/>
                  <a:pt x="998" y="23"/>
                </a:cubicBezTo>
                <a:cubicBezTo>
                  <a:pt x="1119" y="46"/>
                  <a:pt x="968" y="121"/>
                  <a:pt x="998" y="159"/>
                </a:cubicBezTo>
                <a:cubicBezTo>
                  <a:pt x="1028" y="197"/>
                  <a:pt x="1133" y="197"/>
                  <a:pt x="1179" y="249"/>
                </a:cubicBezTo>
                <a:cubicBezTo>
                  <a:pt x="1225" y="301"/>
                  <a:pt x="1258" y="375"/>
                  <a:pt x="1276" y="469"/>
                </a:cubicBezTo>
                <a:cubicBezTo>
                  <a:pt x="1294" y="563"/>
                  <a:pt x="1294" y="703"/>
                  <a:pt x="1285" y="813"/>
                </a:cubicBezTo>
                <a:cubicBezTo>
                  <a:pt x="1276" y="923"/>
                  <a:pt x="1249" y="1018"/>
                  <a:pt x="1220" y="1129"/>
                </a:cubicBezTo>
                <a:cubicBezTo>
                  <a:pt x="1191" y="1240"/>
                  <a:pt x="1132" y="1409"/>
                  <a:pt x="1109" y="1482"/>
                </a:cubicBezTo>
                <a:close/>
              </a:path>
            </a:pathLst>
          </a:custGeom>
          <a:gradFill rotWithShape="1">
            <a:gsLst>
              <a:gs pos="0">
                <a:srgbClr val="4D4D4D"/>
              </a:gs>
              <a:gs pos="100000">
                <a:schemeClr val="bg1"/>
              </a:gs>
            </a:gsLst>
            <a:lin ang="0" scaled="1"/>
          </a:gradFill>
          <a:ln w="9525" cmpd="sng">
            <a:solidFill>
              <a:schemeClr val="tx1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297" name="未知"/>
          <p:cNvSpPr/>
          <p:nvPr/>
        </p:nvSpPr>
        <p:spPr bwMode="auto">
          <a:xfrm>
            <a:off x="4645025" y="4291013"/>
            <a:ext cx="4159250" cy="1092200"/>
          </a:xfrm>
          <a:custGeom>
            <a:avLst/>
            <a:gdLst>
              <a:gd name="T0" fmla="*/ 38 w 2620"/>
              <a:gd name="T1" fmla="*/ 688 h 688"/>
              <a:gd name="T2" fmla="*/ 47 w 2620"/>
              <a:gd name="T3" fmla="*/ 669 h 688"/>
              <a:gd name="T4" fmla="*/ 2592 w 2620"/>
              <a:gd name="T5" fmla="*/ 660 h 688"/>
              <a:gd name="T6" fmla="*/ 2620 w 2620"/>
              <a:gd name="T7" fmla="*/ 326 h 688"/>
              <a:gd name="T8" fmla="*/ 2604 w 2620"/>
              <a:gd name="T9" fmla="*/ 326 h 688"/>
              <a:gd name="T10" fmla="*/ 1517 w 2620"/>
              <a:gd name="T11" fmla="*/ 1 h 688"/>
              <a:gd name="T12" fmla="*/ 0 w 2620"/>
              <a:gd name="T13" fmla="*/ 0 h 688"/>
              <a:gd name="T14" fmla="*/ 38 w 2620"/>
              <a:gd name="T15" fmla="*/ 688 h 6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620"/>
              <a:gd name="T25" fmla="*/ 0 h 688"/>
              <a:gd name="T26" fmla="*/ 2620 w 2620"/>
              <a:gd name="T27" fmla="*/ 688 h 6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620" h="688">
                <a:moveTo>
                  <a:pt x="38" y="688"/>
                </a:moveTo>
                <a:lnTo>
                  <a:pt x="47" y="669"/>
                </a:lnTo>
                <a:lnTo>
                  <a:pt x="2592" y="660"/>
                </a:lnTo>
                <a:lnTo>
                  <a:pt x="2620" y="326"/>
                </a:lnTo>
                <a:lnTo>
                  <a:pt x="2604" y="326"/>
                </a:lnTo>
                <a:lnTo>
                  <a:pt x="1517" y="1"/>
                </a:lnTo>
                <a:lnTo>
                  <a:pt x="0" y="0"/>
                </a:lnTo>
                <a:lnTo>
                  <a:pt x="38" y="6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8" name="未知"/>
          <p:cNvSpPr/>
          <p:nvPr/>
        </p:nvSpPr>
        <p:spPr bwMode="auto">
          <a:xfrm>
            <a:off x="5867400" y="2576513"/>
            <a:ext cx="3087688" cy="2270125"/>
          </a:xfrm>
          <a:custGeom>
            <a:avLst/>
            <a:gdLst>
              <a:gd name="T0" fmla="*/ 1869 w 1945"/>
              <a:gd name="T1" fmla="*/ 1290 h 1430"/>
              <a:gd name="T2" fmla="*/ 1934 w 1945"/>
              <a:gd name="T3" fmla="*/ 928 h 1430"/>
              <a:gd name="T4" fmla="*/ 1934 w 1945"/>
              <a:gd name="T5" fmla="*/ 672 h 1430"/>
              <a:gd name="T6" fmla="*/ 1925 w 1945"/>
              <a:gd name="T7" fmla="*/ 593 h 1430"/>
              <a:gd name="T8" fmla="*/ 1869 w 1945"/>
              <a:gd name="T9" fmla="*/ 393 h 1430"/>
              <a:gd name="T10" fmla="*/ 1702 w 1945"/>
              <a:gd name="T11" fmla="*/ 170 h 1430"/>
              <a:gd name="T12" fmla="*/ 1302 w 1945"/>
              <a:gd name="T13" fmla="*/ 31 h 1430"/>
              <a:gd name="T14" fmla="*/ 1163 w 1945"/>
              <a:gd name="T15" fmla="*/ 3 h 1430"/>
              <a:gd name="T16" fmla="*/ 996 w 1945"/>
              <a:gd name="T17" fmla="*/ 49 h 1430"/>
              <a:gd name="T18" fmla="*/ 465 w 1945"/>
              <a:gd name="T19" fmla="*/ 206 h 1430"/>
              <a:gd name="T20" fmla="*/ 7 w 1945"/>
              <a:gd name="T21" fmla="*/ 330 h 1430"/>
              <a:gd name="T22" fmla="*/ 425 w 1945"/>
              <a:gd name="T23" fmla="*/ 349 h 1430"/>
              <a:gd name="T24" fmla="*/ 717 w 1945"/>
              <a:gd name="T25" fmla="*/ 384 h 1430"/>
              <a:gd name="T26" fmla="*/ 782 w 1945"/>
              <a:gd name="T27" fmla="*/ 402 h 1430"/>
              <a:gd name="T28" fmla="*/ 964 w 1945"/>
              <a:gd name="T29" fmla="*/ 479 h 1430"/>
              <a:gd name="T30" fmla="*/ 1098 w 1945"/>
              <a:gd name="T31" fmla="*/ 761 h 1430"/>
              <a:gd name="T32" fmla="*/ 874 w 1945"/>
              <a:gd name="T33" fmla="*/ 978 h 1430"/>
              <a:gd name="T34" fmla="*/ 727 w 1945"/>
              <a:gd name="T35" fmla="*/ 1077 h 1430"/>
              <a:gd name="T36" fmla="*/ 829 w 1945"/>
              <a:gd name="T37" fmla="*/ 1123 h 1430"/>
              <a:gd name="T38" fmla="*/ 1660 w 1945"/>
              <a:gd name="T39" fmla="*/ 1370 h 1430"/>
              <a:gd name="T40" fmla="*/ 1818 w 1945"/>
              <a:gd name="T41" fmla="*/ 1417 h 1430"/>
              <a:gd name="T42" fmla="*/ 1869 w 1945"/>
              <a:gd name="T43" fmla="*/ 1290 h 143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945"/>
              <a:gd name="T67" fmla="*/ 0 h 1430"/>
              <a:gd name="T68" fmla="*/ 1945 w 1945"/>
              <a:gd name="T69" fmla="*/ 1430 h 143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945" h="1430">
                <a:moveTo>
                  <a:pt x="1869" y="1290"/>
                </a:moveTo>
                <a:cubicBezTo>
                  <a:pt x="1888" y="1209"/>
                  <a:pt x="1923" y="1031"/>
                  <a:pt x="1934" y="928"/>
                </a:cubicBezTo>
                <a:cubicBezTo>
                  <a:pt x="1945" y="825"/>
                  <a:pt x="1935" y="728"/>
                  <a:pt x="1934" y="672"/>
                </a:cubicBezTo>
                <a:cubicBezTo>
                  <a:pt x="1933" y="616"/>
                  <a:pt x="1936" y="639"/>
                  <a:pt x="1925" y="593"/>
                </a:cubicBezTo>
                <a:cubicBezTo>
                  <a:pt x="1914" y="547"/>
                  <a:pt x="1906" y="463"/>
                  <a:pt x="1869" y="393"/>
                </a:cubicBezTo>
                <a:cubicBezTo>
                  <a:pt x="1832" y="323"/>
                  <a:pt x="1796" y="230"/>
                  <a:pt x="1702" y="170"/>
                </a:cubicBezTo>
                <a:cubicBezTo>
                  <a:pt x="1608" y="110"/>
                  <a:pt x="1392" y="59"/>
                  <a:pt x="1302" y="31"/>
                </a:cubicBezTo>
                <a:cubicBezTo>
                  <a:pt x="1212" y="3"/>
                  <a:pt x="1214" y="0"/>
                  <a:pt x="1163" y="3"/>
                </a:cubicBezTo>
                <a:cubicBezTo>
                  <a:pt x="1112" y="6"/>
                  <a:pt x="1112" y="15"/>
                  <a:pt x="996" y="49"/>
                </a:cubicBezTo>
                <a:cubicBezTo>
                  <a:pt x="880" y="83"/>
                  <a:pt x="630" y="159"/>
                  <a:pt x="465" y="206"/>
                </a:cubicBezTo>
                <a:cubicBezTo>
                  <a:pt x="300" y="253"/>
                  <a:pt x="14" y="306"/>
                  <a:pt x="7" y="330"/>
                </a:cubicBezTo>
                <a:cubicBezTo>
                  <a:pt x="0" y="354"/>
                  <a:pt x="307" y="340"/>
                  <a:pt x="425" y="349"/>
                </a:cubicBezTo>
                <a:cubicBezTo>
                  <a:pt x="543" y="358"/>
                  <a:pt x="658" y="375"/>
                  <a:pt x="717" y="384"/>
                </a:cubicBezTo>
                <a:cubicBezTo>
                  <a:pt x="776" y="393"/>
                  <a:pt x="741" y="386"/>
                  <a:pt x="782" y="402"/>
                </a:cubicBezTo>
                <a:cubicBezTo>
                  <a:pt x="823" y="418"/>
                  <a:pt x="911" y="419"/>
                  <a:pt x="964" y="479"/>
                </a:cubicBezTo>
                <a:cubicBezTo>
                  <a:pt x="1017" y="539"/>
                  <a:pt x="1113" y="678"/>
                  <a:pt x="1098" y="761"/>
                </a:cubicBezTo>
                <a:cubicBezTo>
                  <a:pt x="1083" y="844"/>
                  <a:pt x="936" y="925"/>
                  <a:pt x="874" y="978"/>
                </a:cubicBezTo>
                <a:cubicBezTo>
                  <a:pt x="812" y="1031"/>
                  <a:pt x="734" y="1053"/>
                  <a:pt x="727" y="1077"/>
                </a:cubicBezTo>
                <a:cubicBezTo>
                  <a:pt x="720" y="1101"/>
                  <a:pt x="673" y="1074"/>
                  <a:pt x="829" y="1123"/>
                </a:cubicBezTo>
                <a:cubicBezTo>
                  <a:pt x="985" y="1172"/>
                  <a:pt x="1495" y="1321"/>
                  <a:pt x="1660" y="1370"/>
                </a:cubicBezTo>
                <a:cubicBezTo>
                  <a:pt x="1825" y="1419"/>
                  <a:pt x="1783" y="1430"/>
                  <a:pt x="1818" y="1417"/>
                </a:cubicBezTo>
                <a:cubicBezTo>
                  <a:pt x="1853" y="1404"/>
                  <a:pt x="1861" y="1359"/>
                  <a:pt x="1869" y="129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299" name="Oval 11"/>
          <p:cNvSpPr>
            <a:spLocks noChangeArrowheads="1"/>
          </p:cNvSpPr>
          <p:nvPr/>
        </p:nvSpPr>
        <p:spPr bwMode="auto">
          <a:xfrm>
            <a:off x="1476375" y="4868863"/>
            <a:ext cx="1295400" cy="431800"/>
          </a:xfrm>
          <a:prstGeom prst="ellipse">
            <a:avLst/>
          </a:prstGeom>
          <a:gradFill rotWithShape="1">
            <a:gsLst>
              <a:gs pos="0">
                <a:srgbClr val="717171"/>
              </a:gs>
              <a:gs pos="100000">
                <a:srgbClr val="B2B2B2"/>
              </a:gs>
            </a:gsLst>
            <a:lin ang="0" scaled="1"/>
          </a:gra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1516" name="Picture 12" descr="图片1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450" y="476250"/>
            <a:ext cx="1871663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 animBg="1"/>
      <p:bldP spid="12298" grpId="0" animBg="1"/>
      <p:bldP spid="1229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0</TotalTime>
  <Words>443</Words>
  <Application>Microsoft Office PowerPoint</Application>
  <PresentationFormat>全屏显示(4:3)</PresentationFormat>
  <Paragraphs>65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方正粗倩简体</vt:lpstr>
      <vt:lpstr>黑体</vt:lpstr>
      <vt:lpstr>楷体_GB2312</vt:lpstr>
      <vt:lpstr>宋体</vt:lpstr>
      <vt:lpstr>微软雅黑</vt:lpstr>
      <vt:lpstr>Arial</vt:lpstr>
      <vt:lpstr>Impact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2021-12-31T06:13:22Z</dcterms:created>
  <dcterms:modified xsi:type="dcterms:W3CDTF">2023-01-16T15:18:24Z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000800360b000000000001024120</vt:lpwstr>
  </property>
  <property fmtid="{D5CDD505-2E9C-101B-9397-08002B2CF9AE}" pid="3" name="KSOProductBuildVer">
    <vt:lpwstr>2052-11.1.0.11194</vt:lpwstr>
  </property>
  <property fmtid="{D5CDD505-2E9C-101B-9397-08002B2CF9AE}" pid="4" name="ICV">
    <vt:lpwstr>DD50CBBF5D9D400984056045D63A3B4C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