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8" r:id="rId2"/>
    <p:sldId id="561" r:id="rId3"/>
    <p:sldId id="554" r:id="rId4"/>
    <p:sldId id="547" r:id="rId5"/>
    <p:sldId id="562" r:id="rId6"/>
    <p:sldId id="564" r:id="rId7"/>
    <p:sldId id="565" r:id="rId8"/>
    <p:sldId id="523" r:id="rId9"/>
    <p:sldId id="563" r:id="rId10"/>
    <p:sldId id="566" r:id="rId11"/>
    <p:sldId id="507" r:id="rId12"/>
    <p:sldId id="56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0000"/>
    <a:srgbClr val="FFFFFF"/>
    <a:srgbClr val="0000FF"/>
    <a:srgbClr val="33CC33"/>
    <a:srgbClr val="CC9900"/>
    <a:srgbClr val="FF9933"/>
    <a:srgbClr val="AFF22A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8623" autoAdjust="0"/>
  </p:normalViewPr>
  <p:slideViewPr>
    <p:cSldViewPr>
      <p:cViewPr varScale="1">
        <p:scale>
          <a:sx n="152" d="100"/>
          <a:sy n="152" d="100"/>
        </p:scale>
        <p:origin x="-444" y="-96"/>
      </p:cViewPr>
      <p:guideLst>
        <p:guide orient="horz" pos="1628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500404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86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分数的初步认识（二） 认识一个整体的几分之几（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716016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275606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认识几分之几</a:t>
            </a:r>
            <a:endParaRPr lang="en-US" altLang="zh-CN" sz="4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43608" y="660235"/>
            <a:ext cx="3232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400"/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分数的初步认识（二）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25363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1160621" y="915566"/>
            <a:ext cx="6939771" cy="2175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你们班共有学生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人，其中男生有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人，女生有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人。男生占全班人数的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，女生占全班人数的       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29"/>
          <p:cNvGrpSpPr/>
          <p:nvPr/>
        </p:nvGrpSpPr>
        <p:grpSpPr>
          <a:xfrm>
            <a:off x="5004048" y="2427734"/>
            <a:ext cx="1276804" cy="890045"/>
            <a:chOff x="1286635" y="3021800"/>
            <a:chExt cx="1276804" cy="890045"/>
          </a:xfrm>
        </p:grpSpPr>
        <p:sp>
          <p:nvSpPr>
            <p:cNvPr id="39" name="TextBox 38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46" name="组合 29"/>
          <p:cNvGrpSpPr/>
          <p:nvPr/>
        </p:nvGrpSpPr>
        <p:grpSpPr>
          <a:xfrm>
            <a:off x="1277307" y="2470593"/>
            <a:ext cx="1278469" cy="873615"/>
            <a:chOff x="1246870" y="3038230"/>
            <a:chExt cx="1278469" cy="873615"/>
          </a:xfrm>
        </p:grpSpPr>
        <p:sp>
          <p:nvSpPr>
            <p:cNvPr id="47" name="TextBox 46"/>
            <p:cNvSpPr txBox="1"/>
            <p:nvPr/>
          </p:nvSpPr>
          <p:spPr>
            <a:xfrm>
              <a:off x="1246870" y="303823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）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2554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971600" y="1977683"/>
            <a:ext cx="68407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相同，分母小的分数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大；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分母相同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大的分数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971600" y="2985795"/>
            <a:ext cx="68407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分母分数相加、减，分母不变，只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减；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99592" y="1982310"/>
            <a:ext cx="7056784" cy="1131222"/>
            <a:chOff x="1221908" y="1728560"/>
            <a:chExt cx="6734468" cy="1131222"/>
          </a:xfrm>
        </p:grpSpPr>
        <p:sp>
          <p:nvSpPr>
            <p:cNvPr id="22" name="TextBox 21"/>
            <p:cNvSpPr txBox="1"/>
            <p:nvPr/>
          </p:nvSpPr>
          <p:spPr>
            <a:xfrm>
              <a:off x="1221908" y="1728560"/>
              <a:ext cx="6734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平均分成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份，每一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份是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，就是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分米的   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3771" y="1975361"/>
              <a:ext cx="573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43117" y="2336562"/>
              <a:ext cx="68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413771" y="2448640"/>
              <a:ext cx="5739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899592" y="3147814"/>
            <a:ext cx="7056784" cy="1152128"/>
            <a:chOff x="1221908" y="2931790"/>
            <a:chExt cx="6734468" cy="1152128"/>
          </a:xfrm>
        </p:grpSpPr>
        <p:sp>
          <p:nvSpPr>
            <p:cNvPr id="17" name="TextBox 16"/>
            <p:cNvSpPr txBox="1"/>
            <p:nvPr/>
          </p:nvSpPr>
          <p:spPr>
            <a:xfrm>
              <a:off x="1221908" y="2931790"/>
              <a:ext cx="6734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4.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角）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平均分成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份，每一份是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1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角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，就是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元的   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9390" y="3199497"/>
              <a:ext cx="573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0670" y="3560698"/>
              <a:ext cx="68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039390" y="3645355"/>
              <a:ext cx="5739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347864" y="1707654"/>
            <a:ext cx="3384376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64-65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31640" y="1923678"/>
            <a:ext cx="6264696" cy="1728192"/>
            <a:chOff x="1547664" y="2266875"/>
            <a:chExt cx="6264696" cy="1445212"/>
          </a:xfrm>
          <a:noFill/>
        </p:grpSpPr>
        <p:sp>
          <p:nvSpPr>
            <p:cNvPr id="3" name="圆角矩形 2"/>
            <p:cNvSpPr/>
            <p:nvPr/>
          </p:nvSpPr>
          <p:spPr>
            <a:xfrm>
              <a:off x="1547664" y="2266875"/>
              <a:ext cx="6264696" cy="1240979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1547664" y="2327092"/>
              <a:ext cx="6264696" cy="138499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把一个整体平均分成几份，其中的一份，就是这个整体的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几分之一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；其中的几份，就是这个整体的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几分之几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复习旧知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31011" y="989959"/>
            <a:ext cx="4545505" cy="523220"/>
            <a:chOff x="431540" y="861560"/>
            <a:chExt cx="4545505" cy="523220"/>
          </a:xfrm>
        </p:grpSpPr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431540" y="861560"/>
              <a:ext cx="454550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在    里填“＞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”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或“＜”。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15156" y="931183"/>
              <a:ext cx="405045" cy="40504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3568" y="2109575"/>
            <a:ext cx="421475" cy="750207"/>
            <a:chOff x="1781690" y="2927505"/>
            <a:chExt cx="421475" cy="750207"/>
          </a:xfrm>
        </p:grpSpPr>
        <p:sp>
          <p:nvSpPr>
            <p:cNvPr id="25" name="TextBox 24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>
            <a:off x="1178623" y="2244590"/>
            <a:ext cx="405045" cy="405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92728" y="2109575"/>
            <a:ext cx="421475" cy="750207"/>
            <a:chOff x="1781690" y="2927505"/>
            <a:chExt cx="421475" cy="750207"/>
          </a:xfrm>
        </p:grpSpPr>
        <p:sp>
          <p:nvSpPr>
            <p:cNvPr id="30" name="TextBox 29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2821183" y="2093145"/>
            <a:ext cx="421475" cy="750207"/>
            <a:chOff x="1781690" y="2927505"/>
            <a:chExt cx="421475" cy="750207"/>
          </a:xfrm>
        </p:grpSpPr>
        <p:sp>
          <p:nvSpPr>
            <p:cNvPr id="34" name="TextBox 3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839868" y="2090525"/>
            <a:ext cx="421475" cy="750207"/>
            <a:chOff x="1781690" y="2927505"/>
            <a:chExt cx="421475" cy="750207"/>
          </a:xfrm>
        </p:grpSpPr>
        <p:sp>
          <p:nvSpPr>
            <p:cNvPr id="38" name="TextBox 3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/>
          <p:cNvSpPr/>
          <p:nvPr/>
        </p:nvSpPr>
        <p:spPr>
          <a:xfrm>
            <a:off x="3316238" y="2244590"/>
            <a:ext cx="405045" cy="405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341463" y="2289595"/>
            <a:ext cx="405045" cy="405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829978" y="2064570"/>
            <a:ext cx="421475" cy="750207"/>
            <a:chOff x="1781690" y="2927505"/>
            <a:chExt cx="421475" cy="750207"/>
          </a:xfrm>
        </p:grpSpPr>
        <p:sp>
          <p:nvSpPr>
            <p:cNvPr id="45" name="TextBox 44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820088" y="2071475"/>
            <a:ext cx="421475" cy="750207"/>
            <a:chOff x="1781690" y="2927505"/>
            <a:chExt cx="421475" cy="750207"/>
          </a:xfrm>
        </p:grpSpPr>
        <p:sp>
          <p:nvSpPr>
            <p:cNvPr id="49" name="TextBox 48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826628" y="2064570"/>
            <a:ext cx="421475" cy="750207"/>
            <a:chOff x="1781690" y="2927505"/>
            <a:chExt cx="421475" cy="750207"/>
          </a:xfrm>
        </p:grpSpPr>
        <p:sp>
          <p:nvSpPr>
            <p:cNvPr id="53" name="TextBox 52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55"/>
          <p:cNvSpPr/>
          <p:nvPr/>
        </p:nvSpPr>
        <p:spPr>
          <a:xfrm>
            <a:off x="7321683" y="2244590"/>
            <a:ext cx="405045" cy="405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816738" y="2064570"/>
            <a:ext cx="421475" cy="750207"/>
            <a:chOff x="1781690" y="2927505"/>
            <a:chExt cx="421475" cy="750207"/>
          </a:xfrm>
        </p:grpSpPr>
        <p:sp>
          <p:nvSpPr>
            <p:cNvPr id="58" name="TextBox 5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/>
          <p:cNvSpPr/>
          <p:nvPr/>
        </p:nvSpPr>
        <p:spPr>
          <a:xfrm>
            <a:off x="1150048" y="220911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＞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19083" y="224459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＞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65283" y="220911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＜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270728" y="220911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＜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3755" y="3234223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utoShape 12"/>
          <p:cNvSpPr>
            <a:spLocks noChangeArrowheads="1"/>
          </p:cNvSpPr>
          <p:nvPr/>
        </p:nvSpPr>
        <p:spPr bwMode="auto">
          <a:xfrm>
            <a:off x="2282790" y="3219822"/>
            <a:ext cx="4737482" cy="885564"/>
          </a:xfrm>
          <a:prstGeom prst="wedgeRoundRectCallout">
            <a:avLst>
              <a:gd name="adj1" fmla="val -61759"/>
              <a:gd name="adj2" fmla="val 1252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anchor="ctr"/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14781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分子相同，分母小的分数大。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92166" y="3589463"/>
            <a:ext cx="472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分母相同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分子大的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分数大。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巩固练习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1" name="图片 7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  <p:bldP spid="43" grpId="0" animBg="1"/>
      <p:bldP spid="56" grpId="0" animBg="1"/>
      <p:bldP spid="61" grpId="0"/>
      <p:bldP spid="62" grpId="0"/>
      <p:bldP spid="63" grpId="0"/>
      <p:bldP spid="64" grpId="0"/>
      <p:bldP spid="66" grpId="0" animBg="1"/>
      <p:bldP spid="8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23" name="组合 45"/>
          <p:cNvGrpSpPr/>
          <p:nvPr/>
        </p:nvGrpSpPr>
        <p:grpSpPr>
          <a:xfrm>
            <a:off x="1699896" y="1287751"/>
            <a:ext cx="421475" cy="750207"/>
            <a:chOff x="1781690" y="2927505"/>
            <a:chExt cx="421475" cy="750207"/>
          </a:xfrm>
        </p:grpSpPr>
        <p:sp>
          <p:nvSpPr>
            <p:cNvPr id="26" name="TextBox 25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3</a:t>
              </a:r>
              <a:endParaRPr lang="zh-CN" altLang="en-US" sz="2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4</a:t>
              </a:r>
              <a:endParaRPr lang="zh-CN" altLang="en-US" sz="2200" b="1" dirty="0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55"/>
          <p:cNvGrpSpPr/>
          <p:nvPr/>
        </p:nvGrpSpPr>
        <p:grpSpPr>
          <a:xfrm>
            <a:off x="2451881" y="1287751"/>
            <a:ext cx="421475" cy="750207"/>
            <a:chOff x="1781690" y="2927505"/>
            <a:chExt cx="421475" cy="750207"/>
          </a:xfrm>
        </p:grpSpPr>
        <p:sp>
          <p:nvSpPr>
            <p:cNvPr id="34" name="TextBox 3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2</a:t>
              </a:r>
              <a:endParaRPr lang="zh-CN" altLang="en-US" sz="2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4</a:t>
              </a:r>
              <a:endParaRPr lang="zh-CN" altLang="en-US" sz="2200" b="1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078031" y="1467771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－              </a:t>
            </a:r>
            <a:r>
              <a:rPr lang="en-US" altLang="zh-CN" b="1" dirty="0" smtClean="0"/>
              <a:t>=</a:t>
            </a:r>
            <a:endParaRPr lang="zh-CN" altLang="en-US" b="1" dirty="0"/>
          </a:p>
        </p:txBody>
      </p:sp>
      <p:grpSp>
        <p:nvGrpSpPr>
          <p:cNvPr id="39" name="组合 55"/>
          <p:cNvGrpSpPr/>
          <p:nvPr/>
        </p:nvGrpSpPr>
        <p:grpSpPr>
          <a:xfrm>
            <a:off x="3139101" y="1287751"/>
            <a:ext cx="421475" cy="750207"/>
            <a:chOff x="1781690" y="2927505"/>
            <a:chExt cx="421475" cy="750207"/>
          </a:xfrm>
        </p:grpSpPr>
        <p:sp>
          <p:nvSpPr>
            <p:cNvPr id="44" name="TextBox 4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1</a:t>
              </a:r>
              <a:endParaRPr lang="zh-CN" altLang="en-US" sz="2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4</a:t>
              </a:r>
              <a:endParaRPr lang="zh-CN" altLang="en-US" sz="2200" b="1" dirty="0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5"/>
          <p:cNvGrpSpPr/>
          <p:nvPr/>
        </p:nvGrpSpPr>
        <p:grpSpPr>
          <a:xfrm>
            <a:off x="4739952" y="1285131"/>
            <a:ext cx="421475" cy="750207"/>
            <a:chOff x="1781690" y="2927505"/>
            <a:chExt cx="421475" cy="750207"/>
          </a:xfrm>
        </p:grpSpPr>
        <p:sp>
          <p:nvSpPr>
            <p:cNvPr id="48" name="TextBox 4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2</a:t>
              </a:r>
              <a:endParaRPr lang="zh-CN" altLang="en-US" sz="2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8</a:t>
              </a:r>
              <a:endParaRPr lang="zh-CN" altLang="en-US" sz="2200" b="1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5"/>
          <p:cNvGrpSpPr/>
          <p:nvPr/>
        </p:nvGrpSpPr>
        <p:grpSpPr>
          <a:xfrm>
            <a:off x="5444312" y="1285131"/>
            <a:ext cx="421475" cy="750207"/>
            <a:chOff x="1781690" y="2927505"/>
            <a:chExt cx="421475" cy="750207"/>
          </a:xfrm>
        </p:grpSpPr>
        <p:sp>
          <p:nvSpPr>
            <p:cNvPr id="52" name="TextBox 51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1</a:t>
              </a:r>
              <a:endParaRPr lang="zh-CN" altLang="en-US" sz="2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8</a:t>
              </a:r>
              <a:endParaRPr lang="zh-CN" altLang="en-US" sz="2200" b="1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146662" y="1465151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+</a:t>
            </a:r>
            <a:r>
              <a:rPr lang="zh-CN" altLang="en-US" b="1" dirty="0" smtClean="0"/>
              <a:t>             </a:t>
            </a:r>
            <a:r>
              <a:rPr lang="en-US" altLang="zh-CN" b="1" dirty="0" smtClean="0"/>
              <a:t>=</a:t>
            </a:r>
            <a:endParaRPr lang="zh-CN" altLang="en-US" b="1" dirty="0"/>
          </a:p>
        </p:txBody>
      </p:sp>
      <p:grpSp>
        <p:nvGrpSpPr>
          <p:cNvPr id="56" name="组合 55"/>
          <p:cNvGrpSpPr/>
          <p:nvPr/>
        </p:nvGrpSpPr>
        <p:grpSpPr>
          <a:xfrm>
            <a:off x="6093432" y="1275606"/>
            <a:ext cx="421475" cy="750207"/>
            <a:chOff x="1781690" y="2927505"/>
            <a:chExt cx="421475" cy="750207"/>
          </a:xfrm>
        </p:grpSpPr>
        <p:sp>
          <p:nvSpPr>
            <p:cNvPr id="57" name="TextBox 56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3</a:t>
              </a:r>
              <a:endParaRPr lang="zh-CN" altLang="en-US" sz="2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8</a:t>
              </a:r>
              <a:endParaRPr lang="zh-CN" altLang="en-US" sz="2200" b="1" dirty="0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45"/>
          <p:cNvGrpSpPr/>
          <p:nvPr/>
        </p:nvGrpSpPr>
        <p:grpSpPr>
          <a:xfrm>
            <a:off x="1691680" y="2217998"/>
            <a:ext cx="421475" cy="750207"/>
            <a:chOff x="1781690" y="2927505"/>
            <a:chExt cx="421475" cy="750207"/>
          </a:xfrm>
        </p:grpSpPr>
        <p:sp>
          <p:nvSpPr>
            <p:cNvPr id="61" name="TextBox 60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6</a:t>
              </a:r>
              <a:endParaRPr lang="zh-CN" altLang="en-US" sz="2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7</a:t>
              </a:r>
              <a:endParaRPr lang="zh-CN" altLang="en-US" sz="2200" b="1" dirty="0"/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55"/>
          <p:cNvGrpSpPr/>
          <p:nvPr/>
        </p:nvGrpSpPr>
        <p:grpSpPr>
          <a:xfrm>
            <a:off x="2443665" y="2217998"/>
            <a:ext cx="421475" cy="750207"/>
            <a:chOff x="1781690" y="2927505"/>
            <a:chExt cx="421475" cy="750207"/>
          </a:xfrm>
        </p:grpSpPr>
        <p:sp>
          <p:nvSpPr>
            <p:cNvPr id="65" name="TextBox 64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2</a:t>
              </a:r>
              <a:endParaRPr lang="zh-CN" altLang="en-US" sz="2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7</a:t>
              </a:r>
              <a:endParaRPr lang="zh-CN" altLang="en-US" sz="2200" b="1" dirty="0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069815" y="2398018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－              </a:t>
            </a:r>
            <a:r>
              <a:rPr lang="en-US" altLang="zh-CN" b="1" dirty="0" smtClean="0"/>
              <a:t>=</a:t>
            </a:r>
            <a:endParaRPr lang="zh-CN" altLang="en-US" b="1" dirty="0"/>
          </a:p>
        </p:txBody>
      </p:sp>
      <p:grpSp>
        <p:nvGrpSpPr>
          <p:cNvPr id="69" name="组合 55"/>
          <p:cNvGrpSpPr/>
          <p:nvPr/>
        </p:nvGrpSpPr>
        <p:grpSpPr>
          <a:xfrm>
            <a:off x="3130885" y="2217998"/>
            <a:ext cx="421475" cy="750207"/>
            <a:chOff x="1781690" y="2927505"/>
            <a:chExt cx="421475" cy="750207"/>
          </a:xfrm>
        </p:grpSpPr>
        <p:sp>
          <p:nvSpPr>
            <p:cNvPr id="70" name="TextBox 69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4</a:t>
              </a:r>
              <a:endParaRPr lang="zh-CN" altLang="en-US" sz="2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7</a:t>
              </a:r>
              <a:endParaRPr lang="zh-CN" altLang="en-US" sz="2200" b="1" dirty="0"/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45"/>
          <p:cNvGrpSpPr/>
          <p:nvPr/>
        </p:nvGrpSpPr>
        <p:grpSpPr>
          <a:xfrm>
            <a:off x="4731736" y="2215378"/>
            <a:ext cx="421475" cy="750207"/>
            <a:chOff x="1781690" y="2927505"/>
            <a:chExt cx="421475" cy="750207"/>
          </a:xfrm>
        </p:grpSpPr>
        <p:sp>
          <p:nvSpPr>
            <p:cNvPr id="74" name="TextBox 7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2</a:t>
              </a:r>
              <a:endParaRPr lang="zh-CN" altLang="en-US" sz="2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6</a:t>
              </a:r>
              <a:endParaRPr lang="zh-CN" altLang="en-US" sz="2200" b="1" dirty="0"/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5109871" y="2395398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+</a:t>
            </a:r>
            <a:r>
              <a:rPr lang="zh-CN" altLang="en-US" b="1" dirty="0" smtClean="0"/>
              <a:t>              </a:t>
            </a:r>
            <a:r>
              <a:rPr lang="en-US" altLang="zh-CN" b="1" dirty="0" smtClean="0"/>
              <a:t>=</a:t>
            </a:r>
            <a:endParaRPr lang="zh-CN" altLang="en-US" b="1" dirty="0"/>
          </a:p>
        </p:txBody>
      </p:sp>
      <p:grpSp>
        <p:nvGrpSpPr>
          <p:cNvPr id="78" name="组合 55"/>
          <p:cNvGrpSpPr/>
          <p:nvPr/>
        </p:nvGrpSpPr>
        <p:grpSpPr>
          <a:xfrm>
            <a:off x="6094741" y="2205853"/>
            <a:ext cx="421475" cy="750207"/>
            <a:chOff x="1781690" y="2927505"/>
            <a:chExt cx="421475" cy="750207"/>
          </a:xfrm>
        </p:grpSpPr>
        <p:sp>
          <p:nvSpPr>
            <p:cNvPr id="79" name="TextBox 78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5</a:t>
              </a:r>
              <a:endParaRPr lang="zh-CN" altLang="en-US" sz="22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6</a:t>
              </a:r>
              <a:endParaRPr lang="zh-CN" altLang="en-US" sz="2200" b="1" dirty="0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45"/>
          <p:cNvGrpSpPr/>
          <p:nvPr/>
        </p:nvGrpSpPr>
        <p:grpSpPr>
          <a:xfrm>
            <a:off x="5394666" y="2215378"/>
            <a:ext cx="421475" cy="750207"/>
            <a:chOff x="1781690" y="2927505"/>
            <a:chExt cx="421475" cy="750207"/>
          </a:xfrm>
        </p:grpSpPr>
        <p:sp>
          <p:nvSpPr>
            <p:cNvPr id="83" name="TextBox 82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3</a:t>
              </a:r>
              <a:endParaRPr lang="zh-CN" altLang="en-US" sz="2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/>
                <a:t>6</a:t>
              </a:r>
              <a:endParaRPr lang="zh-CN" altLang="en-US" sz="2200" b="1" dirty="0"/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10245"/>
          <p:cNvSpPr txBox="1">
            <a:spLocks noChangeArrowheads="1"/>
          </p:cNvSpPr>
          <p:nvPr/>
        </p:nvSpPr>
        <p:spPr bwMode="auto">
          <a:xfrm>
            <a:off x="620060" y="472704"/>
            <a:ext cx="17170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算一算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9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9785" y="3291830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AutoShape 12"/>
          <p:cNvSpPr>
            <a:spLocks noChangeArrowheads="1"/>
          </p:cNvSpPr>
          <p:nvPr/>
        </p:nvSpPr>
        <p:spPr bwMode="auto">
          <a:xfrm>
            <a:off x="2498814" y="3291830"/>
            <a:ext cx="4737482" cy="885564"/>
          </a:xfrm>
          <a:prstGeom prst="wedgeRoundRectCallout">
            <a:avLst>
              <a:gd name="adj1" fmla="val -60666"/>
              <a:gd name="adj2" fmla="val 3826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anchor="ctr"/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83768" y="321982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分母分数相加、减，分母不变，只把分子相加、减。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8" name="图片 8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5" grpId="0"/>
      <p:bldP spid="68" grpId="0"/>
      <p:bldP spid="77" grpId="0"/>
      <p:bldP spid="87" grpId="0"/>
      <p:bldP spid="90" grpId="0" animBg="1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07400"/>
            <a:ext cx="6552728" cy="7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539552" y="2211710"/>
            <a:ext cx="842493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把一条线段平均分成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份是它的      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是它的     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372200" y="2155614"/>
            <a:ext cx="1276804" cy="890045"/>
            <a:chOff x="1286635" y="3021800"/>
            <a:chExt cx="1276804" cy="890045"/>
          </a:xfrm>
        </p:grpSpPr>
        <p:sp>
          <p:nvSpPr>
            <p:cNvPr id="25" name="TextBox 24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94996" y="2813729"/>
            <a:ext cx="1276804" cy="890045"/>
            <a:chOff x="1286635" y="3021800"/>
            <a:chExt cx="1276804" cy="890045"/>
          </a:xfrm>
        </p:grpSpPr>
        <p:sp>
          <p:nvSpPr>
            <p:cNvPr id="32" name="TextBox 31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77885" y="2155614"/>
            <a:ext cx="855095" cy="928145"/>
            <a:chOff x="6372200" y="726545"/>
            <a:chExt cx="855095" cy="928145"/>
          </a:xfrm>
        </p:grpSpPr>
        <p:sp>
          <p:nvSpPr>
            <p:cNvPr id="36" name="TextBox 35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80256" y="2787774"/>
            <a:ext cx="855095" cy="928145"/>
            <a:chOff x="6372200" y="726545"/>
            <a:chExt cx="855095" cy="928145"/>
          </a:xfrm>
        </p:grpSpPr>
        <p:sp>
          <p:nvSpPr>
            <p:cNvPr id="44" name="TextBox 43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566555" y="1779662"/>
            <a:ext cx="801089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分米的       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分米的       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9"/>
          <p:cNvGrpSpPr/>
          <p:nvPr/>
        </p:nvGrpSpPr>
        <p:grpSpPr>
          <a:xfrm>
            <a:off x="5978345" y="1839432"/>
            <a:ext cx="1276804" cy="890045"/>
            <a:chOff x="1286635" y="3021800"/>
            <a:chExt cx="1276804" cy="890045"/>
          </a:xfrm>
        </p:grpSpPr>
        <p:sp>
          <p:nvSpPr>
            <p:cNvPr id="28" name="TextBox 27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48" name="组合 34"/>
          <p:cNvGrpSpPr/>
          <p:nvPr/>
        </p:nvGrpSpPr>
        <p:grpSpPr>
          <a:xfrm>
            <a:off x="1619672" y="2560467"/>
            <a:ext cx="1276804" cy="890045"/>
            <a:chOff x="1286635" y="3021800"/>
            <a:chExt cx="1276804" cy="890045"/>
          </a:xfrm>
        </p:grpSpPr>
        <p:sp>
          <p:nvSpPr>
            <p:cNvPr id="49" name="TextBox 48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52" name="组合 39"/>
          <p:cNvGrpSpPr/>
          <p:nvPr/>
        </p:nvGrpSpPr>
        <p:grpSpPr>
          <a:xfrm>
            <a:off x="6173130" y="1813477"/>
            <a:ext cx="855095" cy="928145"/>
            <a:chOff x="6372200" y="726545"/>
            <a:chExt cx="855095" cy="928145"/>
          </a:xfrm>
        </p:grpSpPr>
        <p:sp>
          <p:nvSpPr>
            <p:cNvPr id="53" name="TextBox 52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组合 42"/>
          <p:cNvGrpSpPr/>
          <p:nvPr/>
        </p:nvGrpSpPr>
        <p:grpSpPr>
          <a:xfrm>
            <a:off x="1844697" y="2544037"/>
            <a:ext cx="855095" cy="928145"/>
            <a:chOff x="6056117" y="726545"/>
            <a:chExt cx="855095" cy="928145"/>
          </a:xfrm>
        </p:grpSpPr>
        <p:sp>
          <p:nvSpPr>
            <p:cNvPr id="56" name="TextBox 55"/>
            <p:cNvSpPr txBox="1"/>
            <p:nvPr/>
          </p:nvSpPr>
          <p:spPr>
            <a:xfrm>
              <a:off x="6056117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00192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71550"/>
            <a:ext cx="6200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2014858" y="20289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80192" y="3498261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1778734" y="3558394"/>
            <a:ext cx="4737482" cy="885564"/>
          </a:xfrm>
          <a:prstGeom prst="wedgeRoundRectCallout">
            <a:avLst>
              <a:gd name="adj1" fmla="val 55871"/>
              <a:gd name="adj2" fmla="val -23102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anchor="ctr"/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5696" y="3507854"/>
            <a:ext cx="4752528" cy="1008112"/>
            <a:chOff x="1835696" y="3795886"/>
            <a:chExt cx="4752528" cy="1008112"/>
          </a:xfrm>
          <a:noFill/>
        </p:grpSpPr>
        <p:sp>
          <p:nvSpPr>
            <p:cNvPr id="62" name="TextBox 61"/>
            <p:cNvSpPr txBox="1"/>
            <p:nvPr/>
          </p:nvSpPr>
          <p:spPr>
            <a:xfrm>
              <a:off x="1835696" y="3795886"/>
              <a:ext cx="475252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平均分成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份，每一份是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，就是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分米的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863906" y="4042687"/>
              <a:ext cx="486317" cy="761311"/>
              <a:chOff x="1718157" y="2927505"/>
              <a:chExt cx="486317" cy="761311"/>
            </a:xfrm>
            <a:grpFill/>
          </p:grpSpPr>
          <p:sp>
            <p:nvSpPr>
              <p:cNvPr id="64" name="TextBox 63"/>
              <p:cNvSpPr txBox="1"/>
              <p:nvPr/>
            </p:nvSpPr>
            <p:spPr>
              <a:xfrm>
                <a:off x="1781690" y="2927505"/>
                <a:ext cx="4050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18157" y="3288706"/>
                <a:ext cx="48631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1772426" y="3301355"/>
                <a:ext cx="405045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6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4248" y="3021062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1763688" y="3126346"/>
            <a:ext cx="4737482" cy="885564"/>
          </a:xfrm>
          <a:prstGeom prst="wedgeRoundRectCallout">
            <a:avLst>
              <a:gd name="adj1" fmla="val 55871"/>
              <a:gd name="adj2" fmla="val -23102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anchor="ctr"/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0650" y="3075806"/>
            <a:ext cx="4752528" cy="1008112"/>
            <a:chOff x="1835696" y="3795886"/>
            <a:chExt cx="4752528" cy="1008112"/>
          </a:xfrm>
          <a:noFill/>
        </p:grpSpPr>
        <p:sp>
          <p:nvSpPr>
            <p:cNvPr id="62" name="TextBox 61"/>
            <p:cNvSpPr txBox="1"/>
            <p:nvPr/>
          </p:nvSpPr>
          <p:spPr>
            <a:xfrm>
              <a:off x="1835696" y="3795886"/>
              <a:ext cx="475252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角）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平均分成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份，每一份是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角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，就是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元的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949779" y="4042687"/>
              <a:ext cx="486317" cy="761311"/>
              <a:chOff x="804030" y="2927505"/>
              <a:chExt cx="486317" cy="761311"/>
            </a:xfrm>
            <a:grpFill/>
          </p:grpSpPr>
          <p:sp>
            <p:nvSpPr>
              <p:cNvPr id="64" name="TextBox 63"/>
              <p:cNvSpPr txBox="1"/>
              <p:nvPr/>
            </p:nvSpPr>
            <p:spPr>
              <a:xfrm>
                <a:off x="867563" y="2927505"/>
                <a:ext cx="4050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04030" y="3288706"/>
                <a:ext cx="48631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858299" y="3301355"/>
                <a:ext cx="405045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1331640" y="1851670"/>
            <a:ext cx="621069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元的       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元的       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29"/>
          <p:cNvGrpSpPr/>
          <p:nvPr/>
        </p:nvGrpSpPr>
        <p:grpSpPr>
          <a:xfrm>
            <a:off x="2863475" y="1941680"/>
            <a:ext cx="1276804" cy="890045"/>
            <a:chOff x="1286635" y="3021800"/>
            <a:chExt cx="1276804" cy="890045"/>
          </a:xfrm>
        </p:grpSpPr>
        <p:sp>
          <p:nvSpPr>
            <p:cNvPr id="37" name="TextBox 36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45" name="组合 39"/>
          <p:cNvGrpSpPr/>
          <p:nvPr/>
        </p:nvGrpSpPr>
        <p:grpSpPr>
          <a:xfrm>
            <a:off x="6013825" y="1975495"/>
            <a:ext cx="855095" cy="813845"/>
            <a:chOff x="6372200" y="840845"/>
            <a:chExt cx="855095" cy="813845"/>
          </a:xfrm>
        </p:grpSpPr>
        <p:sp>
          <p:nvSpPr>
            <p:cNvPr id="67" name="TextBox 66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97225" y="8408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9" name="组合 42"/>
          <p:cNvGrpSpPr/>
          <p:nvPr/>
        </p:nvGrpSpPr>
        <p:grpSpPr>
          <a:xfrm>
            <a:off x="3053020" y="1944300"/>
            <a:ext cx="855095" cy="928145"/>
            <a:chOff x="6372200" y="726545"/>
            <a:chExt cx="855095" cy="928145"/>
          </a:xfrm>
        </p:grpSpPr>
        <p:sp>
          <p:nvSpPr>
            <p:cNvPr id="70" name="TextBox 69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162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1183" y="731320"/>
            <a:ext cx="7028457" cy="8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组合 29"/>
          <p:cNvGrpSpPr/>
          <p:nvPr/>
        </p:nvGrpSpPr>
        <p:grpSpPr>
          <a:xfrm>
            <a:off x="5817375" y="1948585"/>
            <a:ext cx="1278469" cy="845040"/>
            <a:chOff x="1246870" y="3038230"/>
            <a:chExt cx="1278469" cy="845040"/>
          </a:xfrm>
        </p:grpSpPr>
        <p:sp>
          <p:nvSpPr>
            <p:cNvPr id="74" name="TextBox 73"/>
            <p:cNvSpPr txBox="1"/>
            <p:nvPr/>
          </p:nvSpPr>
          <p:spPr>
            <a:xfrm>
              <a:off x="1246870" y="303823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）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255440" y="3421605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0621" y="483518"/>
            <a:ext cx="192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5636" y="3538369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1095009" y="1097787"/>
            <a:ext cx="271190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5" name="组合 29"/>
          <p:cNvGrpSpPr/>
          <p:nvPr/>
        </p:nvGrpSpPr>
        <p:grpSpPr>
          <a:xfrm>
            <a:off x="2053385" y="1173987"/>
            <a:ext cx="1276804" cy="890045"/>
            <a:chOff x="1286635" y="3021800"/>
            <a:chExt cx="1276804" cy="890045"/>
          </a:xfrm>
        </p:grpSpPr>
        <p:sp>
          <p:nvSpPr>
            <p:cNvPr id="66" name="TextBox 65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69" name="组合 42"/>
          <p:cNvGrpSpPr/>
          <p:nvPr/>
        </p:nvGrpSpPr>
        <p:grpSpPr>
          <a:xfrm>
            <a:off x="2231740" y="1154937"/>
            <a:ext cx="855095" cy="928145"/>
            <a:chOff x="6372200" y="726545"/>
            <a:chExt cx="855095" cy="928145"/>
          </a:xfrm>
        </p:grpSpPr>
        <p:sp>
          <p:nvSpPr>
            <p:cNvPr id="70" name="TextBox 69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162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2" name="文本框 10245"/>
          <p:cNvSpPr txBox="1">
            <a:spLocks noChangeArrowheads="1"/>
          </p:cNvSpPr>
          <p:nvPr/>
        </p:nvSpPr>
        <p:spPr bwMode="auto">
          <a:xfrm>
            <a:off x="4346975" y="1104692"/>
            <a:ext cx="271190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305351" y="1180892"/>
            <a:ext cx="1276804" cy="890045"/>
            <a:chOff x="1286635" y="3021800"/>
            <a:chExt cx="1276804" cy="890045"/>
          </a:xfrm>
        </p:grpSpPr>
        <p:sp>
          <p:nvSpPr>
            <p:cNvPr id="74" name="TextBox 73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77" name="组合 42"/>
          <p:cNvGrpSpPr/>
          <p:nvPr/>
        </p:nvGrpSpPr>
        <p:grpSpPr>
          <a:xfrm>
            <a:off x="5483706" y="1161842"/>
            <a:ext cx="855095" cy="928145"/>
            <a:chOff x="6372200" y="726545"/>
            <a:chExt cx="855095" cy="928145"/>
          </a:xfrm>
        </p:grpSpPr>
        <p:sp>
          <p:nvSpPr>
            <p:cNvPr id="78" name="TextBox 77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162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0" name="文本框 10245"/>
          <p:cNvSpPr txBox="1">
            <a:spLocks noChangeArrowheads="1"/>
          </p:cNvSpPr>
          <p:nvPr/>
        </p:nvSpPr>
        <p:spPr bwMode="auto">
          <a:xfrm>
            <a:off x="1109945" y="2080986"/>
            <a:ext cx="271190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" name="组合 29"/>
          <p:cNvGrpSpPr/>
          <p:nvPr/>
        </p:nvGrpSpPr>
        <p:grpSpPr>
          <a:xfrm>
            <a:off x="1744471" y="2157186"/>
            <a:ext cx="1276804" cy="890045"/>
            <a:chOff x="1286635" y="3021800"/>
            <a:chExt cx="1276804" cy="890045"/>
          </a:xfrm>
        </p:grpSpPr>
        <p:sp>
          <p:nvSpPr>
            <p:cNvPr id="82" name="TextBox 81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85" name="组合 42"/>
          <p:cNvGrpSpPr/>
          <p:nvPr/>
        </p:nvGrpSpPr>
        <p:grpSpPr>
          <a:xfrm>
            <a:off x="1932351" y="2147661"/>
            <a:ext cx="855095" cy="928145"/>
            <a:chOff x="6372200" y="726545"/>
            <a:chExt cx="855095" cy="928145"/>
          </a:xfrm>
        </p:grpSpPr>
        <p:sp>
          <p:nvSpPr>
            <p:cNvPr id="86" name="TextBox 85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162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8" name="文本框 10245"/>
          <p:cNvSpPr txBox="1">
            <a:spLocks noChangeArrowheads="1"/>
          </p:cNvSpPr>
          <p:nvPr/>
        </p:nvSpPr>
        <p:spPr bwMode="auto">
          <a:xfrm>
            <a:off x="4337450" y="2054076"/>
            <a:ext cx="271190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9" name="组合 29"/>
          <p:cNvGrpSpPr/>
          <p:nvPr/>
        </p:nvGrpSpPr>
        <p:grpSpPr>
          <a:xfrm>
            <a:off x="4971976" y="2130276"/>
            <a:ext cx="1276804" cy="890045"/>
            <a:chOff x="1286635" y="3021800"/>
            <a:chExt cx="1276804" cy="890045"/>
          </a:xfrm>
        </p:grpSpPr>
        <p:sp>
          <p:nvSpPr>
            <p:cNvPr id="90" name="TextBox 89"/>
            <p:cNvSpPr txBox="1"/>
            <p:nvPr/>
          </p:nvSpPr>
          <p:spPr>
            <a:xfrm>
              <a:off x="1286635" y="30218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1504755" y="3471850"/>
              <a:ext cx="81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293540" y="345018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</p:txBody>
        </p:sp>
      </p:grpSp>
      <p:grpSp>
        <p:nvGrpSpPr>
          <p:cNvPr id="93" name="组合 42"/>
          <p:cNvGrpSpPr/>
          <p:nvPr/>
        </p:nvGrpSpPr>
        <p:grpSpPr>
          <a:xfrm>
            <a:off x="5159856" y="2120751"/>
            <a:ext cx="855095" cy="928145"/>
            <a:chOff x="6372200" y="726545"/>
            <a:chExt cx="855095" cy="928145"/>
          </a:xfrm>
        </p:grpSpPr>
        <p:sp>
          <p:nvSpPr>
            <p:cNvPr id="94" name="TextBox 93"/>
            <p:cNvSpPr txBox="1"/>
            <p:nvPr/>
          </p:nvSpPr>
          <p:spPr>
            <a:xfrm>
              <a:off x="6372200" y="1193025"/>
              <a:ext cx="855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162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95261" y="3351605"/>
            <a:ext cx="3297322" cy="855297"/>
            <a:chOff x="4600119" y="593361"/>
            <a:chExt cx="3297322" cy="855297"/>
          </a:xfrm>
          <a:noFill/>
        </p:grpSpPr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4600119" y="593361"/>
              <a:ext cx="3297322" cy="827315"/>
            </a:xfrm>
            <a:prstGeom prst="wedgeRoundRectCallout">
              <a:avLst>
                <a:gd name="adj1" fmla="val -60687"/>
                <a:gd name="adj2" fmla="val 37432"/>
                <a:gd name="adj3" fmla="val 16667"/>
              </a:avLst>
            </a:prstGeom>
            <a:grpFill/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=10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分米，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分米这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份中的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份，是  米。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092280" y="915566"/>
              <a:ext cx="486317" cy="533092"/>
              <a:chOff x="5012392" y="3827824"/>
              <a:chExt cx="486317" cy="533092"/>
            </a:xfrm>
            <a:grpFill/>
          </p:grpSpPr>
          <p:sp>
            <p:nvSpPr>
              <p:cNvPr id="99" name="TextBox 98"/>
              <p:cNvSpPr txBox="1"/>
              <p:nvPr/>
            </p:nvSpPr>
            <p:spPr>
              <a:xfrm>
                <a:off x="5039395" y="3827824"/>
                <a:ext cx="405045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5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012392" y="4022362"/>
                <a:ext cx="48631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5156408" y="4094370"/>
                <a:ext cx="216024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2595261" y="3367404"/>
            <a:ext cx="3488907" cy="795716"/>
            <a:chOff x="626634" y="623906"/>
            <a:chExt cx="3488907" cy="795716"/>
          </a:xfrm>
          <a:noFill/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626634" y="623906"/>
              <a:ext cx="3488907" cy="788271"/>
            </a:xfrm>
            <a:prstGeom prst="wedgeRoundRectCallout">
              <a:avLst>
                <a:gd name="adj1" fmla="val -60993"/>
                <a:gd name="adj2" fmla="val 39940"/>
                <a:gd name="adj3" fmla="val 16667"/>
              </a:avLst>
            </a:prstGeom>
            <a:grpFill/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=10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角，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角是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角这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份中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，是  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051720" y="886530"/>
              <a:ext cx="486317" cy="533092"/>
              <a:chOff x="5012392" y="3827824"/>
              <a:chExt cx="486317" cy="533092"/>
            </a:xfrm>
            <a:grpFill/>
          </p:grpSpPr>
          <p:sp>
            <p:nvSpPr>
              <p:cNvPr id="103" name="TextBox 102"/>
              <p:cNvSpPr txBox="1"/>
              <p:nvPr/>
            </p:nvSpPr>
            <p:spPr>
              <a:xfrm>
                <a:off x="5039395" y="3827824"/>
                <a:ext cx="405045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7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012392" y="4022362"/>
                <a:ext cx="48631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5" name="直接连接符 104"/>
              <p:cNvCxnSpPr/>
              <p:nvPr/>
            </p:nvCxnSpPr>
            <p:spPr>
              <a:xfrm>
                <a:off x="5156408" y="4094370"/>
                <a:ext cx="216024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2595261" y="3350451"/>
            <a:ext cx="3409173" cy="834511"/>
            <a:chOff x="1994757" y="3350451"/>
            <a:chExt cx="3409173" cy="834511"/>
          </a:xfrm>
          <a:noFill/>
        </p:grpSpPr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1994757" y="3350451"/>
              <a:ext cx="3409173" cy="834511"/>
            </a:xfrm>
            <a:prstGeom prst="wedgeRoundRectCallout">
              <a:avLst>
                <a:gd name="adj1" fmla="val -60666"/>
                <a:gd name="adj2" fmla="val 38268"/>
                <a:gd name="adj3" fmla="val 16667"/>
              </a:avLst>
            </a:prstGeom>
            <a:grpFill/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分米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分米这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份中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，是  米。</a:t>
              </a: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427984" y="3651870"/>
              <a:ext cx="486317" cy="533092"/>
              <a:chOff x="5012392" y="3827824"/>
              <a:chExt cx="486317" cy="533092"/>
            </a:xfrm>
            <a:grpFill/>
          </p:grpSpPr>
          <p:sp>
            <p:nvSpPr>
              <p:cNvPr id="107" name="TextBox 106"/>
              <p:cNvSpPr txBox="1"/>
              <p:nvPr/>
            </p:nvSpPr>
            <p:spPr>
              <a:xfrm>
                <a:off x="5039395" y="3827824"/>
                <a:ext cx="405045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9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12392" y="4022362"/>
                <a:ext cx="48631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5156408" y="4094370"/>
                <a:ext cx="216024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2595261" y="3350451"/>
            <a:ext cx="3371054" cy="834511"/>
            <a:chOff x="5312256" y="3350451"/>
            <a:chExt cx="3371054" cy="834511"/>
          </a:xfrm>
          <a:noFill/>
        </p:grpSpPr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5312256" y="3350451"/>
              <a:ext cx="3371054" cy="834511"/>
            </a:xfrm>
            <a:prstGeom prst="wedgeRoundRectCallout">
              <a:avLst>
                <a:gd name="adj1" fmla="val -60666"/>
                <a:gd name="adj2" fmla="val 38268"/>
                <a:gd name="adj3" fmla="val 16667"/>
              </a:avLst>
            </a:prstGeom>
            <a:grpFill/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角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角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角这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份中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，是  元。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6997783" y="3651870"/>
              <a:ext cx="486317" cy="533092"/>
              <a:chOff x="5012392" y="3827824"/>
              <a:chExt cx="486317" cy="533092"/>
            </a:xfrm>
            <a:grpFill/>
          </p:grpSpPr>
          <p:sp>
            <p:nvSpPr>
              <p:cNvPr id="111" name="TextBox 110"/>
              <p:cNvSpPr txBox="1"/>
              <p:nvPr/>
            </p:nvSpPr>
            <p:spPr>
              <a:xfrm>
                <a:off x="5039395" y="3827824"/>
                <a:ext cx="405045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8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012392" y="4022362"/>
                <a:ext cx="48631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</a:rPr>
                  <a:t>10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3" name="直接连接符 112"/>
              <p:cNvCxnSpPr/>
              <p:nvPr/>
            </p:nvCxnSpPr>
            <p:spPr>
              <a:xfrm>
                <a:off x="5156408" y="4094370"/>
                <a:ext cx="216024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7" name="图片 9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  <p:bldP spid="72" grpId="0"/>
      <p:bldP spid="80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Users\jinse\Desktop\课件样例\人物图\48.jpg"/>
          <p:cNvPicPr>
            <a:picLocks noChangeAspect="1" noChangeArrowheads="1"/>
          </p:cNvPicPr>
          <p:nvPr/>
        </p:nvPicPr>
        <p:blipFill rotWithShape="1">
          <a:blip r:embed="rId2" cstate="email"/>
          <a:srcRect l="27543" t="10678" r="26729" b="12975"/>
          <a:stretch>
            <a:fillRect/>
          </a:stretch>
        </p:blipFill>
        <p:spPr bwMode="auto">
          <a:xfrm>
            <a:off x="5536748" y="3066341"/>
            <a:ext cx="979684" cy="12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69106" y="537523"/>
            <a:ext cx="754208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和你的同学做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次“石头、剪刀、布”的游戏，把你的胜负情况填在下面的表里。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574" y="1707654"/>
            <a:ext cx="547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988713" y="1816714"/>
            <a:ext cx="8550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3529549" y="181409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胜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4833739" y="1823619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6081734" y="181409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6555119" y="233772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5294979" y="233772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3944829" y="233772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2549674" y="233772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6"/>
          <p:cNvGrpSpPr/>
          <p:nvPr/>
        </p:nvGrpSpPr>
        <p:grpSpPr>
          <a:xfrm>
            <a:off x="2549675" y="2931790"/>
            <a:ext cx="2886422" cy="1736936"/>
            <a:chOff x="5923524" y="3056381"/>
            <a:chExt cx="1807922" cy="1915851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5923524" y="3056381"/>
              <a:ext cx="1717718" cy="1915851"/>
            </a:xfrm>
            <a:prstGeom prst="cloudCallout">
              <a:avLst>
                <a:gd name="adj1" fmla="val 63026"/>
                <a:gd name="adj2" fmla="val -25352"/>
              </a:avLst>
            </a:prstGeom>
            <a:noFill/>
            <a:ln w="19050">
              <a:solidFill>
                <a:srgbClr val="FF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文本框 10245"/>
            <p:cNvSpPr txBox="1">
              <a:spLocks noChangeArrowheads="1"/>
            </p:cNvSpPr>
            <p:nvPr/>
          </p:nvSpPr>
          <p:spPr bwMode="auto">
            <a:xfrm>
              <a:off x="6080597" y="3190484"/>
              <a:ext cx="1650849" cy="1781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胜的次数占总次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数的几分之几？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负的次数呢？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全屏显示(16:9)</PresentationFormat>
  <Paragraphs>183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0E4D80BDE4DF4ED9BBD9826BD934C881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