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5" r:id="rId4"/>
    <p:sldId id="261" r:id="rId5"/>
    <p:sldId id="266" r:id="rId6"/>
    <p:sldId id="267" r:id="rId7"/>
    <p:sldId id="268" r:id="rId8"/>
    <p:sldId id="269" r:id="rId9"/>
    <p:sldId id="262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76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B06"/>
    <a:srgbClr val="F4CFB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396D8-DC00-403F-829D-EB41D602A28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F268-78BA-4665-9536-A81CCAB4E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 l="-200"/>
          <a:stretch>
            <a:fillRect/>
          </a:stretch>
        </p:blipFill>
        <p:spPr>
          <a:xfrm>
            <a:off x="6745997" y="5028460"/>
            <a:ext cx="2818512" cy="217101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316454" y="5285972"/>
            <a:ext cx="1019261" cy="165599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49363" y="4608590"/>
            <a:ext cx="1019261" cy="165599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5325619" y="4847500"/>
            <a:ext cx="2314074" cy="178246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44374" y="396374"/>
            <a:ext cx="6891138" cy="5803611"/>
            <a:chOff x="887846" y="208039"/>
            <a:chExt cx="7405206" cy="6236551"/>
          </a:xfrm>
        </p:grpSpPr>
        <p:grpSp>
          <p:nvGrpSpPr>
            <p:cNvPr id="26" name="组合 25"/>
            <p:cNvGrpSpPr/>
            <p:nvPr/>
          </p:nvGrpSpPr>
          <p:grpSpPr>
            <a:xfrm>
              <a:off x="887846" y="208039"/>
              <a:ext cx="7405206" cy="6236551"/>
              <a:chOff x="467139" y="722802"/>
              <a:chExt cx="5538034" cy="4664047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7139" y="722802"/>
                <a:ext cx="5538034" cy="4664047"/>
                <a:chOff x="5712147" y="837392"/>
                <a:chExt cx="5538034" cy="4664047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5712147" y="837392"/>
                  <a:ext cx="5538034" cy="4664047"/>
                  <a:chOff x="1250441" y="451184"/>
                  <a:chExt cx="5780545" cy="4868286"/>
                </a:xfrm>
              </p:grpSpPr>
              <p:pic>
                <p:nvPicPr>
                  <p:cNvPr id="16" name="图片 15"/>
                  <p:cNvPicPr>
                    <a:picLocks noChangeAspect="1"/>
                  </p:cNvPicPr>
                  <p:nvPr/>
                </p:nvPicPr>
                <p:blipFill rotWithShape="1">
                  <a:blip r:embed="rId6" cstate="screen"/>
                  <a:srcRect t="10702" b="33158"/>
                  <a:stretch>
                    <a:fillRect/>
                  </a:stretch>
                </p:blipFill>
                <p:spPr>
                  <a:xfrm>
                    <a:off x="1250441" y="451184"/>
                    <a:ext cx="5780545" cy="4868286"/>
                  </a:xfrm>
                  <a:prstGeom prst="rect">
                    <a:avLst/>
                  </a:prstGeom>
                </p:spPr>
              </p:pic>
              <p:sp>
                <p:nvSpPr>
                  <p:cNvPr id="19" name="椭圆 18"/>
                  <p:cNvSpPr/>
                  <p:nvPr/>
                </p:nvSpPr>
                <p:spPr>
                  <a:xfrm>
                    <a:off x="2459105" y="843713"/>
                    <a:ext cx="3341774" cy="3341774"/>
                  </a:xfrm>
                  <a:prstGeom prst="ellipse">
                    <a:avLst/>
                  </a:prstGeom>
                  <a:solidFill>
                    <a:srgbClr val="F4CF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535925" y="1375695"/>
                  <a:ext cx="2050342" cy="2685042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64655" y="3123379"/>
                <a:ext cx="2050342" cy="1621530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0734" y="1716932"/>
              <a:ext cx="458328" cy="455975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985328" y="5029539"/>
            <a:ext cx="2314074" cy="1782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 l="-200"/>
          <a:stretch>
            <a:fillRect/>
          </a:stretch>
        </p:blipFill>
        <p:spPr>
          <a:xfrm>
            <a:off x="2210089" y="4478944"/>
            <a:ext cx="2818512" cy="21710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87518" y="4885645"/>
            <a:ext cx="1019261" cy="165599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526251" y="1507217"/>
            <a:ext cx="923330" cy="4358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solidFill>
                  <a:srgbClr val="572B0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中秋主</a:t>
            </a:r>
            <a:r>
              <a:rPr lang="zh-CN" altLang="en-US" sz="4800" dirty="0" smtClean="0">
                <a:solidFill>
                  <a:srgbClr val="572B0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题</a:t>
            </a:r>
            <a:r>
              <a:rPr lang="zh-CN" altLang="en-US" sz="4800" dirty="0">
                <a:solidFill>
                  <a:srgbClr val="572B06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模板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82444" y="3371850"/>
            <a:ext cx="490220" cy="1912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572B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439465" y="4767813"/>
            <a:ext cx="1359843" cy="11968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19336" y="5386617"/>
            <a:ext cx="1019261" cy="1655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-503317" y="4447173"/>
            <a:ext cx="2314074" cy="17824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screen"/>
          <a:srcRect l="-31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6196262"/>
            <a:ext cx="12192000" cy="661737"/>
            <a:chOff x="0" y="3894222"/>
            <a:chExt cx="9897978" cy="914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2" cstate="screen"/>
            <a:srcRect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2" cstate="screen"/>
            <a:srcRect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4874086" y="4648850"/>
            <a:ext cx="888650" cy="6015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375" y="0"/>
            <a:ext cx="984244" cy="2322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1906" y="1"/>
            <a:ext cx="662247" cy="1562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4153" y="754341"/>
            <a:ext cx="662247" cy="15625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6488" y="-58089"/>
            <a:ext cx="1255672" cy="20785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89" y="-3727"/>
            <a:ext cx="566740" cy="133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43382" y="1696543"/>
            <a:ext cx="6831032" cy="1304203"/>
            <a:chOff x="4333334" y="1682138"/>
            <a:chExt cx="6831032" cy="1304203"/>
          </a:xfrm>
        </p:grpSpPr>
        <p:sp>
          <p:nvSpPr>
            <p:cNvPr id="7" name="矩形 6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43382" y="3000746"/>
            <a:ext cx="6831032" cy="1304203"/>
            <a:chOff x="4333334" y="1682138"/>
            <a:chExt cx="6831032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343382" y="4304949"/>
            <a:ext cx="6831032" cy="1304203"/>
            <a:chOff x="4333334" y="1682138"/>
            <a:chExt cx="6831032" cy="1304203"/>
          </a:xfrm>
        </p:grpSpPr>
        <p:sp>
          <p:nvSpPr>
            <p:cNvPr id="15" name="矩形 14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35319" y="1662188"/>
            <a:ext cx="7267215" cy="512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472" y="0"/>
            <a:ext cx="4404527" cy="44045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62061" y="1550161"/>
            <a:ext cx="6825411" cy="1304203"/>
            <a:chOff x="4765631" y="1682138"/>
            <a:chExt cx="6825411" cy="1304203"/>
          </a:xfrm>
        </p:grpSpPr>
        <p:sp>
          <p:nvSpPr>
            <p:cNvPr id="9" name="矩形 8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62062" y="3100324"/>
            <a:ext cx="7239068" cy="1304203"/>
            <a:chOff x="4765631" y="1682138"/>
            <a:chExt cx="6825411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84255" y="4404527"/>
            <a:ext cx="8343481" cy="1304203"/>
            <a:chOff x="3247561" y="1682138"/>
            <a:chExt cx="8343481" cy="1304203"/>
          </a:xfrm>
        </p:grpSpPr>
        <p:sp>
          <p:nvSpPr>
            <p:cNvPr id="15" name="矩形 14"/>
            <p:cNvSpPr/>
            <p:nvPr/>
          </p:nvSpPr>
          <p:spPr>
            <a:xfrm>
              <a:off x="3247561" y="1682138"/>
              <a:ext cx="7916806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169" y="2233373"/>
            <a:ext cx="4024365" cy="40243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092137" y="1293800"/>
            <a:ext cx="3561533" cy="2135200"/>
            <a:chOff x="4343346" y="1682138"/>
            <a:chExt cx="3561533" cy="2135200"/>
          </a:xfrm>
        </p:grpSpPr>
        <p:sp>
          <p:nvSpPr>
            <p:cNvPr id="9" name="矩形 8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902137" y="1329567"/>
            <a:ext cx="3561533" cy="2135200"/>
            <a:chOff x="4343346" y="1682138"/>
            <a:chExt cx="3561533" cy="2135200"/>
          </a:xfrm>
        </p:grpSpPr>
        <p:sp>
          <p:nvSpPr>
            <p:cNvPr id="12" name="矩形 11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092137" y="3913668"/>
            <a:ext cx="3561533" cy="2135200"/>
            <a:chOff x="4343346" y="1682138"/>
            <a:chExt cx="3561533" cy="2135200"/>
          </a:xfrm>
        </p:grpSpPr>
        <p:sp>
          <p:nvSpPr>
            <p:cNvPr id="15" name="矩形 14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902137" y="3898431"/>
            <a:ext cx="3561533" cy="2135200"/>
            <a:chOff x="4343346" y="1682138"/>
            <a:chExt cx="3561533" cy="2135200"/>
          </a:xfrm>
        </p:grpSpPr>
        <p:sp>
          <p:nvSpPr>
            <p:cNvPr id="18" name="矩形 17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18276" y="1344982"/>
            <a:ext cx="2296031" cy="4334434"/>
            <a:chOff x="2071613" y="1717873"/>
            <a:chExt cx="2296031" cy="4334434"/>
          </a:xfrm>
        </p:grpSpPr>
        <p:sp>
          <p:nvSpPr>
            <p:cNvPr id="7" name="矩形 6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47273" y="769307"/>
            <a:ext cx="2296031" cy="4334434"/>
            <a:chOff x="2071613" y="1717873"/>
            <a:chExt cx="2296031" cy="4334434"/>
          </a:xfrm>
        </p:grpSpPr>
        <p:sp>
          <p:nvSpPr>
            <p:cNvPr id="10" name="矩形 9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29394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76080" y="254392"/>
            <a:ext cx="2030648" cy="2886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092" y="2237642"/>
            <a:ext cx="2325823" cy="18393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7092" y="1853138"/>
            <a:ext cx="6825411" cy="1304203"/>
            <a:chOff x="4765631" y="1682138"/>
            <a:chExt cx="6825411" cy="1304203"/>
          </a:xfrm>
        </p:grpSpPr>
        <p:sp>
          <p:nvSpPr>
            <p:cNvPr id="10" name="矩形 9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87093" y="3403301"/>
            <a:ext cx="7239068" cy="1304203"/>
            <a:chOff x="4765631" y="1682138"/>
            <a:chExt cx="6825411" cy="1304203"/>
          </a:xfrm>
        </p:grpSpPr>
        <p:sp>
          <p:nvSpPr>
            <p:cNvPr id="13" name="矩形 12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09286" y="4707504"/>
            <a:ext cx="8343481" cy="1304203"/>
            <a:chOff x="3247561" y="1682138"/>
            <a:chExt cx="8343481" cy="1304203"/>
          </a:xfrm>
        </p:grpSpPr>
        <p:sp>
          <p:nvSpPr>
            <p:cNvPr id="16" name="矩形 15"/>
            <p:cNvSpPr/>
            <p:nvPr/>
          </p:nvSpPr>
          <p:spPr>
            <a:xfrm>
              <a:off x="3247561" y="1682138"/>
              <a:ext cx="7916806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3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班会互动环节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第三章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6099" y="831094"/>
            <a:ext cx="3479799" cy="33574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06317" y="4311180"/>
            <a:ext cx="9979364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相传，远古时候天上有十日同时出现，晒得庄稼枯死，民不聊生，一个名叫后羿的英雄，力大无穷，他同情受苦的百姓。相传，远古时候天上有十日同时出现，晒得庄稼枯死，民不聊生，一个名叫后羿的英雄，力大无穷，他同情受苦的百姓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rgbClr val="572B06"/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　　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76103" y="1969477"/>
            <a:ext cx="2817300" cy="1989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792" y="600262"/>
            <a:ext cx="3974415" cy="412116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18059" y="3996154"/>
            <a:ext cx="3755879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相传，远古时候天上有十日同时出现，晒得庄稼枯死，民不聊生，一个名叫后羿的英雄，力大无穷，他同情受苦的百姓。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　　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18276" y="1344982"/>
            <a:ext cx="2661922" cy="4334434"/>
            <a:chOff x="1418276" y="1344982"/>
            <a:chExt cx="2661922" cy="4334434"/>
          </a:xfrm>
        </p:grpSpPr>
        <p:grpSp>
          <p:nvGrpSpPr>
            <p:cNvPr id="7" name="组合 6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477693" y="1200523"/>
            <a:ext cx="2625410" cy="4334434"/>
            <a:chOff x="8477693" y="1200523"/>
            <a:chExt cx="2625410" cy="4334434"/>
          </a:xfrm>
        </p:grpSpPr>
        <p:grpSp>
          <p:nvGrpSpPr>
            <p:cNvPr id="10" name="组合 9"/>
            <p:cNvGrpSpPr/>
            <p:nvPr/>
          </p:nvGrpSpPr>
          <p:grpSpPr>
            <a:xfrm>
              <a:off x="8477693" y="1200523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731736" y="1200523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62501" y="1273629"/>
            <a:ext cx="3066996" cy="4706069"/>
            <a:chOff x="4562501" y="1273629"/>
            <a:chExt cx="3066996" cy="470606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5509" y="1958591"/>
            <a:ext cx="3066996" cy="4706069"/>
            <a:chOff x="4562501" y="1273629"/>
            <a:chExt cx="3066996" cy="470606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32537" y="513303"/>
            <a:ext cx="3066996" cy="4706069"/>
            <a:chOff x="4562501" y="1273629"/>
            <a:chExt cx="3066996" cy="470606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787" y="831094"/>
            <a:ext cx="4591868" cy="45979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18276" y="1344982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315820" y="1874184"/>
            <a:ext cx="2661922" cy="4334434"/>
            <a:chOff x="1418276" y="1344982"/>
            <a:chExt cx="2661922" cy="4334434"/>
          </a:xfrm>
        </p:grpSpPr>
        <p:grpSp>
          <p:nvGrpSpPr>
            <p:cNvPr id="14" name="组合 13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-31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96263"/>
            <a:ext cx="12192000" cy="661737"/>
            <a:chOff x="0" y="3894222"/>
            <a:chExt cx="9897978" cy="914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27" y="1"/>
            <a:ext cx="1149336" cy="1902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5073" y="1154691"/>
            <a:ext cx="2551301" cy="33410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4543" y="0"/>
            <a:ext cx="801862" cy="132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14" y="1"/>
            <a:ext cx="801862" cy="13273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53424" y="1778530"/>
            <a:ext cx="5724644" cy="35991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中秋节是我国的传统佳节。根据史籍的记载，中秋一词最早出现在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周礼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一书中。到魏晋时，有谕尚书镇牛淆，中秋夕与左右微服泛江的记载。直到唐朝初年，中秋节才成为固定的节日。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唐书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太宗记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记载有八月十五中秋节。中秋节的盛行始于宋朝，至明清时，已与元旦齐名，成为我国的主要节日之一。这也是我国仅次于春节的第二大传统节日。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152" y="3106874"/>
            <a:ext cx="4779994" cy="337786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89443" y="1200523"/>
            <a:ext cx="6831032" cy="1304203"/>
            <a:chOff x="4333334" y="1682138"/>
            <a:chExt cx="6831032" cy="1304203"/>
          </a:xfrm>
        </p:grpSpPr>
        <p:sp>
          <p:nvSpPr>
            <p:cNvPr id="9" name="矩形 8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670416" y="2798414"/>
            <a:ext cx="6831032" cy="1304203"/>
            <a:chOff x="4333334" y="1682138"/>
            <a:chExt cx="6831032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009578" y="4396306"/>
            <a:ext cx="6831032" cy="1304203"/>
            <a:chOff x="4333334" y="1682138"/>
            <a:chExt cx="6831032" cy="1304203"/>
          </a:xfrm>
        </p:grpSpPr>
        <p:sp>
          <p:nvSpPr>
            <p:cNvPr id="15" name="矩形 14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4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班会主题总结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第四章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41921" y="1587638"/>
            <a:ext cx="3066996" cy="4344120"/>
            <a:chOff x="4441921" y="1587638"/>
            <a:chExt cx="3066996" cy="43441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32443" y="1587638"/>
              <a:ext cx="1927114" cy="167305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41921" y="338106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6632" y="1800784"/>
            <a:ext cx="2661922" cy="4334434"/>
            <a:chOff x="1418276" y="1344982"/>
            <a:chExt cx="2661922" cy="4334434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77136" y="998852"/>
            <a:ext cx="2661922" cy="4334434"/>
            <a:chOff x="1418276" y="1344982"/>
            <a:chExt cx="2661922" cy="4334434"/>
          </a:xfrm>
        </p:grpSpPr>
        <p:grpSp>
          <p:nvGrpSpPr>
            <p:cNvPr id="16" name="组合 15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177" y="-1"/>
            <a:ext cx="5378823" cy="342900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76632" y="1800784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738554" y="3647209"/>
            <a:ext cx="6825411" cy="1304203"/>
            <a:chOff x="4765631" y="1682138"/>
            <a:chExt cx="6825411" cy="1304203"/>
          </a:xfrm>
        </p:grpSpPr>
        <p:sp>
          <p:nvSpPr>
            <p:cNvPr id="14" name="矩形 13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738554" y="4891987"/>
            <a:ext cx="6825411" cy="1304203"/>
            <a:chOff x="4765631" y="1682138"/>
            <a:chExt cx="6825411" cy="1304203"/>
          </a:xfrm>
        </p:grpSpPr>
        <p:sp>
          <p:nvSpPr>
            <p:cNvPr id="17" name="矩形 16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63178" y="472272"/>
            <a:ext cx="2698608" cy="44871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78844" y="1597324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43925" y="1545153"/>
            <a:ext cx="3316082" cy="1719702"/>
            <a:chOff x="4333334" y="1682138"/>
            <a:chExt cx="3316082" cy="1719702"/>
          </a:xfrm>
        </p:grpSpPr>
        <p:sp>
          <p:nvSpPr>
            <p:cNvPr id="14" name="矩形 13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026850" y="3114371"/>
            <a:ext cx="3316082" cy="1719702"/>
            <a:chOff x="4333334" y="1682138"/>
            <a:chExt cx="3316082" cy="1719702"/>
          </a:xfrm>
        </p:grpSpPr>
        <p:sp>
          <p:nvSpPr>
            <p:cNvPr id="17" name="矩形 16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026850" y="4683345"/>
            <a:ext cx="3316082" cy="1719702"/>
            <a:chOff x="4333334" y="1682138"/>
            <a:chExt cx="3316082" cy="1719702"/>
          </a:xfrm>
        </p:grpSpPr>
        <p:sp>
          <p:nvSpPr>
            <p:cNvPr id="20" name="矩形 19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825503" y="3010180"/>
            <a:ext cx="3371273" cy="3362132"/>
            <a:chOff x="6825503" y="3010180"/>
            <a:chExt cx="3371273" cy="336213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7109174" y="3010180"/>
              <a:ext cx="2700834" cy="270083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825503" y="4201196"/>
              <a:ext cx="2118959" cy="211895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077817" y="4253353"/>
              <a:ext cx="2118959" cy="21189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screen"/>
          <a:srcRect l="-200"/>
          <a:stretch>
            <a:fillRect/>
          </a:stretch>
        </p:blipFill>
        <p:spPr>
          <a:xfrm>
            <a:off x="6745997" y="5028460"/>
            <a:ext cx="2818512" cy="217101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316454" y="5285972"/>
            <a:ext cx="1019261" cy="165599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49363" y="4608590"/>
            <a:ext cx="1019261" cy="165599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5325619" y="4847500"/>
            <a:ext cx="2314074" cy="178246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985328" y="5029539"/>
            <a:ext cx="2314074" cy="1782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 l="-200"/>
          <a:stretch>
            <a:fillRect/>
          </a:stretch>
        </p:blipFill>
        <p:spPr>
          <a:xfrm>
            <a:off x="2210089" y="4478944"/>
            <a:ext cx="2818512" cy="21710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87518" y="4885645"/>
            <a:ext cx="1019261" cy="1655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439465" y="4767813"/>
            <a:ext cx="1359843" cy="11968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19336" y="5386617"/>
            <a:ext cx="1019261" cy="1655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l="-200"/>
          <a:stretch>
            <a:fillRect/>
          </a:stretch>
        </p:blipFill>
        <p:spPr>
          <a:xfrm>
            <a:off x="-503317" y="4447173"/>
            <a:ext cx="2314074" cy="17824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 l="-31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6196262"/>
            <a:ext cx="12192000" cy="661737"/>
            <a:chOff x="0" y="3894222"/>
            <a:chExt cx="9897978" cy="914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874086" y="4648850"/>
            <a:ext cx="888650" cy="6015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375" y="0"/>
            <a:ext cx="984244" cy="2322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1906" y="1"/>
            <a:ext cx="662247" cy="1562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4153" y="754341"/>
            <a:ext cx="662247" cy="15625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6488" y="-58089"/>
            <a:ext cx="1255672" cy="20785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89" y="-3727"/>
            <a:ext cx="566740" cy="133724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22527" y="2509603"/>
            <a:ext cx="655131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dirty="0">
                <a:solidFill>
                  <a:srgbClr val="572B06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感谢各位的观看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39855" y="3603830"/>
            <a:ext cx="4116653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72B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 </a:t>
            </a:r>
            <a:r>
              <a:rPr lang="zh-CN" altLang="en-US" sz="2400" dirty="0" smtClean="0">
                <a:solidFill>
                  <a:srgbClr val="572B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400" dirty="0">
              <a:solidFill>
                <a:srgbClr val="572B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44000" y="4444128"/>
            <a:ext cx="1999223" cy="17595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l="-31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96263"/>
            <a:ext cx="12192000" cy="661737"/>
            <a:chOff x="0" y="3894222"/>
            <a:chExt cx="9897978" cy="914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851338" y="1680318"/>
            <a:ext cx="1292662" cy="223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目录</a:t>
            </a:r>
          </a:p>
        </p:txBody>
      </p:sp>
      <p:sp>
        <p:nvSpPr>
          <p:cNvPr id="10" name="矩形 9"/>
          <p:cNvSpPr/>
          <p:nvPr/>
        </p:nvSpPr>
        <p:spPr>
          <a:xfrm>
            <a:off x="6230675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第一章  班会主题概括</a:t>
            </a:r>
          </a:p>
        </p:txBody>
      </p:sp>
      <p:sp>
        <p:nvSpPr>
          <p:cNvPr id="11" name="矩形 10"/>
          <p:cNvSpPr/>
          <p:nvPr/>
        </p:nvSpPr>
        <p:spPr>
          <a:xfrm>
            <a:off x="4900289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第二章  活动讲述内容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569902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第三章  班会互动环节</a:t>
            </a:r>
          </a:p>
        </p:txBody>
      </p:sp>
      <p:sp>
        <p:nvSpPr>
          <p:cNvPr id="13" name="矩形 12"/>
          <p:cNvSpPr/>
          <p:nvPr/>
        </p:nvSpPr>
        <p:spPr>
          <a:xfrm>
            <a:off x="2239515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第四章  主题班会总结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42399" y="0"/>
            <a:ext cx="3149601" cy="31496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 t="34027" r="38715"/>
          <a:stretch>
            <a:fillRect/>
          </a:stretch>
        </p:blipFill>
        <p:spPr>
          <a:xfrm flipH="1">
            <a:off x="-48127" y="0"/>
            <a:ext cx="1930223" cy="2077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4" y="3410792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班会主题概括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第一章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4492" y="5877968"/>
            <a:ext cx="463339" cy="60676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0759" y="1094397"/>
            <a:ext cx="11517027" cy="2728965"/>
            <a:chOff x="790759" y="1094397"/>
            <a:chExt cx="11517027" cy="2728965"/>
          </a:xfrm>
        </p:grpSpPr>
        <p:sp>
          <p:nvSpPr>
            <p:cNvPr id="6" name="矩形 5"/>
            <p:cNvSpPr/>
            <p:nvPr/>
          </p:nvSpPr>
          <p:spPr>
            <a:xfrm>
              <a:off x="1177116" y="1584593"/>
              <a:ext cx="8730559" cy="1236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新唐书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卷十五 志第五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礼乐五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载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  </a:r>
              <a:endParaRPr lang="zh-CN" altLang="en-US" sz="17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790759" y="1353760"/>
              <a:ext cx="10610481" cy="1761229"/>
            </a:xfrm>
            <a:prstGeom prst="roundRect">
              <a:avLst/>
            </a:prstGeom>
            <a:noFill/>
            <a:ln w="28575">
              <a:solidFill>
                <a:srgbClr val="572B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751056">
              <a:off x="9578821" y="1094397"/>
              <a:ext cx="2728965" cy="272896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-214471" y="3480992"/>
            <a:ext cx="11538963" cy="2728965"/>
            <a:chOff x="-137723" y="858882"/>
            <a:chExt cx="11538963" cy="2728965"/>
          </a:xfrm>
        </p:grpSpPr>
        <p:sp>
          <p:nvSpPr>
            <p:cNvPr id="12" name="矩形 11"/>
            <p:cNvSpPr/>
            <p:nvPr/>
          </p:nvSpPr>
          <p:spPr>
            <a:xfrm>
              <a:off x="2289492" y="1615935"/>
              <a:ext cx="8730559" cy="1236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新唐书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卷十五 志第五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礼乐五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载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  </a:r>
              <a:endParaRPr lang="zh-CN" altLang="en-US" sz="17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90759" y="1353760"/>
              <a:ext cx="10610481" cy="1761229"/>
            </a:xfrm>
            <a:prstGeom prst="roundRect">
              <a:avLst/>
            </a:prstGeom>
            <a:noFill/>
            <a:ln w="28575">
              <a:solidFill>
                <a:srgbClr val="572B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751056">
              <a:off x="-137723" y="858882"/>
              <a:ext cx="2728965" cy="27289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8286"/>
            <a:ext cx="12191999" cy="48836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6632" y="2177065"/>
            <a:ext cx="4599381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因为这个节日在秋季八月，故又称“秋节”“八月节”“八月会”“中秋节”；又有祈求团圆的信仰和相关习俗活动，故亦称“团圆节”“女儿节”。因中秋节的主要活动都是围绕“月”进行的，所以又俗称“月节”“月夕”“追月节”“玩月节”“拜月节”；在唐朝，中秋节还被称为“端正月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134291" y="2341306"/>
            <a:ext cx="1869559" cy="30374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 l="-200"/>
          <a:stretch>
            <a:fillRect/>
          </a:stretch>
        </p:blipFill>
        <p:spPr>
          <a:xfrm>
            <a:off x="5559600" y="2558082"/>
            <a:ext cx="3850851" cy="296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50494" y="1197325"/>
            <a:ext cx="2296031" cy="5118557"/>
            <a:chOff x="2071613" y="1717872"/>
            <a:chExt cx="2296031" cy="5118557"/>
          </a:xfrm>
        </p:grpSpPr>
        <p:sp>
          <p:nvSpPr>
            <p:cNvPr id="7" name="矩形 6"/>
            <p:cNvSpPr/>
            <p:nvPr/>
          </p:nvSpPr>
          <p:spPr>
            <a:xfrm>
              <a:off x="2071613" y="1717872"/>
              <a:ext cx="1846659" cy="51185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392364" y="2097952"/>
            <a:ext cx="5041402" cy="504140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102097" y="1197325"/>
            <a:ext cx="2296031" cy="5118557"/>
            <a:chOff x="2071613" y="1717872"/>
            <a:chExt cx="2296031" cy="5118557"/>
          </a:xfrm>
        </p:grpSpPr>
        <p:sp>
          <p:nvSpPr>
            <p:cNvPr id="13" name="矩形 12"/>
            <p:cNvSpPr/>
            <p:nvPr/>
          </p:nvSpPr>
          <p:spPr>
            <a:xfrm>
              <a:off x="2071613" y="1717872"/>
              <a:ext cx="1846659" cy="51185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778628" y="0"/>
            <a:ext cx="5413371" cy="381837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18276" y="1344982"/>
            <a:ext cx="2296031" cy="4334434"/>
            <a:chOff x="2071613" y="1717873"/>
            <a:chExt cx="2296031" cy="4334434"/>
          </a:xfrm>
        </p:grpSpPr>
        <p:sp>
          <p:nvSpPr>
            <p:cNvPr id="9" name="矩形 8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46843" y="1651157"/>
            <a:ext cx="2296031" cy="4334434"/>
            <a:chOff x="2071613" y="1717873"/>
            <a:chExt cx="2296031" cy="4334434"/>
          </a:xfrm>
        </p:grpSpPr>
        <p:sp>
          <p:nvSpPr>
            <p:cNvPr id="12" name="矩形 11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2117" y="5561270"/>
            <a:ext cx="426511" cy="4243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122" y="5255095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3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活动内容概述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第二章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2177</Words>
  <Application>Microsoft Office PowerPoint</Application>
  <PresentationFormat>宽屏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等线 Light</vt:lpstr>
      <vt:lpstr>方正启体简体</vt:lpstr>
      <vt:lpstr>仿宋</vt:lpstr>
      <vt:lpstr>汉仪大宋简</vt:lpstr>
      <vt:lpstr>楷体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2022-03-04T02:59:48Z</dcterms:created>
  <dcterms:modified xsi:type="dcterms:W3CDTF">2023-01-10T05:18:32Z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E24EA2581FD848C796E80DFFE23926A6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