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09" r:id="rId2"/>
    <p:sldId id="410" r:id="rId3"/>
    <p:sldId id="385" r:id="rId4"/>
    <p:sldId id="388" r:id="rId5"/>
    <p:sldId id="411" r:id="rId6"/>
    <p:sldId id="412" r:id="rId7"/>
    <p:sldId id="392" r:id="rId8"/>
    <p:sldId id="397" r:id="rId9"/>
    <p:sldId id="398" r:id="rId10"/>
    <p:sldId id="344" r:id="rId11"/>
    <p:sldId id="399" r:id="rId12"/>
    <p:sldId id="400" r:id="rId13"/>
    <p:sldId id="401" r:id="rId14"/>
    <p:sldId id="402" r:id="rId15"/>
    <p:sldId id="405" r:id="rId16"/>
    <p:sldId id="404" r:id="rId17"/>
    <p:sldId id="406" r:id="rId18"/>
    <p:sldId id="381" r:id="rId19"/>
    <p:sldId id="407" r:id="rId20"/>
  </p:sldIdLst>
  <p:sldSz cx="12192000" cy="6858000"/>
  <p:notesSz cx="7104063" cy="10234613"/>
  <p:embeddedFontLst>
    <p:embeddedFont>
      <p:font typeface="华文楷体" panose="02010600040101010101" pitchFamily="2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楷体" panose="02010609060101010101" pitchFamily="49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8">
          <p15:clr>
            <a:srgbClr val="A4A3A4"/>
          </p15:clr>
        </p15:guide>
        <p15:guide id="2" pos="37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4236"/>
    <a:srgbClr val="94A93E"/>
    <a:srgbClr val="DCE7AB"/>
    <a:srgbClr val="F0424C"/>
    <a:srgbClr val="C2DA67"/>
    <a:srgbClr val="F27723"/>
    <a:srgbClr val="FBC1A9"/>
    <a:srgbClr val="FEECA8"/>
    <a:srgbClr val="FEDF6E"/>
    <a:srgbClr val="D3B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88" autoAdjust="0"/>
    <p:restoredTop sz="94660"/>
  </p:normalViewPr>
  <p:slideViewPr>
    <p:cSldViewPr snapToGrid="0">
      <p:cViewPr>
        <p:scale>
          <a:sx n="82" d="100"/>
          <a:sy n="82" d="100"/>
        </p:scale>
        <p:origin x="-1428" y="-816"/>
      </p:cViewPr>
      <p:guideLst>
        <p:guide orient="horz" pos="2118"/>
        <p:guide pos="37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7"/>
            </p:custDataLst>
          </p:nvPr>
        </p:nvSpPr>
        <p:spPr>
          <a:xfrm>
            <a:off x="669882" y="130997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8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9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-1" y="68247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认识</a:t>
            </a:r>
            <a:r>
              <a:rPr lang="en-US" altLang="zh-CN" sz="4000" b="1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4000" b="1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以内的数</a:t>
            </a:r>
          </a:p>
        </p:txBody>
      </p:sp>
      <p:sp>
        <p:nvSpPr>
          <p:cNvPr id="9" name="矩形 8"/>
          <p:cNvSpPr/>
          <p:nvPr/>
        </p:nvSpPr>
        <p:spPr>
          <a:xfrm>
            <a:off x="-1" y="2134679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prstClr val="white"/>
                </a:solidFill>
                <a:latin typeface="+mn-ea"/>
              </a:rPr>
              <a:t>认识大于号小于号</a:t>
            </a:r>
            <a:endParaRPr lang="zh-CN" altLang="en-US" sz="6000" b="1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97731" y="3989938"/>
            <a:ext cx="279654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</a:rPr>
              <a:t>新知</a:t>
            </a:r>
            <a:r>
              <a:rPr lang="zh-CN" altLang="en-US" sz="1600" dirty="0" smtClean="0">
                <a:solidFill>
                  <a:prstClr val="white"/>
                </a:solidFill>
              </a:rPr>
              <a:t>探究</a:t>
            </a:r>
            <a:r>
              <a:rPr lang="en-US" altLang="zh-CN" sz="1600" dirty="0" smtClean="0">
                <a:solidFill>
                  <a:prstClr val="white"/>
                </a:solidFill>
              </a:rPr>
              <a:t>-</a:t>
            </a:r>
            <a:r>
              <a:rPr lang="zh-CN" altLang="en-US" sz="1600" dirty="0" smtClean="0">
                <a:solidFill>
                  <a:prstClr val="white"/>
                </a:solidFill>
              </a:rPr>
              <a:t>课堂作业</a:t>
            </a:r>
            <a:r>
              <a:rPr lang="en-US" altLang="zh-CN" sz="1600" dirty="0" smtClean="0">
                <a:solidFill>
                  <a:prstClr val="white"/>
                </a:solidFill>
              </a:rPr>
              <a:t>-</a:t>
            </a:r>
            <a:r>
              <a:rPr lang="zh-CN" altLang="en-US" sz="1600" dirty="0" smtClean="0">
                <a:solidFill>
                  <a:prstClr val="white"/>
                </a:solidFill>
              </a:rPr>
              <a:t>补充作业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95002" y="4328433"/>
            <a:ext cx="2601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</a:rPr>
              <a:t>苏教版  数学  一年级  上册</a:t>
            </a:r>
          </a:p>
        </p:txBody>
      </p:sp>
      <p:sp>
        <p:nvSpPr>
          <p:cNvPr id="6" name="矩形 5"/>
          <p:cNvSpPr/>
          <p:nvPr/>
        </p:nvSpPr>
        <p:spPr>
          <a:xfrm>
            <a:off x="-1" y="5709011"/>
            <a:ext cx="12192001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云形标注 4"/>
          <p:cNvSpPr/>
          <p:nvPr/>
        </p:nvSpPr>
        <p:spPr>
          <a:xfrm rot="360000">
            <a:off x="3851320" y="1201646"/>
            <a:ext cx="5628324" cy="2843610"/>
          </a:xfrm>
          <a:prstGeom prst="cloudCallout">
            <a:avLst/>
          </a:prstGeom>
          <a:solidFill>
            <a:srgbClr val="E1EFE2"/>
          </a:solidFill>
          <a:ln w="19050">
            <a:solidFill>
              <a:srgbClr val="7FBD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32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4"/>
          <p:cNvSpPr txBox="1"/>
          <p:nvPr/>
        </p:nvSpPr>
        <p:spPr>
          <a:xfrm>
            <a:off x="4669192" y="2000203"/>
            <a:ext cx="3992580" cy="11876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+mn-ea"/>
              </a:rPr>
              <a:t>通过这节课的学习，你有哪些收获呢？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93067" y="810336"/>
            <a:ext cx="2471607" cy="77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"/>
          <p:cNvGrpSpPr/>
          <p:nvPr/>
        </p:nvGrpSpPr>
        <p:grpSpPr>
          <a:xfrm>
            <a:off x="825150" y="1953467"/>
            <a:ext cx="3185487" cy="3246892"/>
            <a:chOff x="1026558" y="1965042"/>
            <a:chExt cx="3185487" cy="3246892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455183" y="4497559"/>
              <a:ext cx="1597025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01207" y="1965042"/>
              <a:ext cx="2900362" cy="1328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矩形 6"/>
            <p:cNvSpPr>
              <a:spLocks noChangeArrowheads="1"/>
            </p:cNvSpPr>
            <p:nvPr/>
          </p:nvSpPr>
          <p:spPr bwMode="auto">
            <a:xfrm>
              <a:off x="1026558" y="3660705"/>
              <a:ext cx="3185487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rgbClr val="FF3399"/>
                  </a:solidFill>
                  <a:latin typeface="+mn-ea"/>
                </a:rPr>
                <a:t>（    </a:t>
              </a:r>
              <a:r>
                <a:rPr lang="zh-CN" altLang="en-US" sz="2800" dirty="0">
                  <a:solidFill>
                    <a:srgbClr val="FF3399"/>
                  </a:solidFill>
                  <a:latin typeface="+mn-ea"/>
                </a:rPr>
                <a:t>）</a:t>
              </a:r>
              <a:r>
                <a:rPr lang="zh-CN" altLang="en-US" sz="2800" dirty="0">
                  <a:latin typeface="+mn-ea"/>
                </a:rPr>
                <a:t>比</a:t>
              </a:r>
              <a:r>
                <a:rPr lang="zh-CN" altLang="en-US" sz="2800" dirty="0" smtClean="0">
                  <a:solidFill>
                    <a:srgbClr val="FF3399"/>
                  </a:solidFill>
                  <a:latin typeface="+mn-ea"/>
                </a:rPr>
                <a:t>（    </a:t>
              </a:r>
              <a:r>
                <a:rPr lang="zh-CN" altLang="en-US" sz="2800" dirty="0">
                  <a:solidFill>
                    <a:srgbClr val="FF3399"/>
                  </a:solidFill>
                  <a:latin typeface="+mn-ea"/>
                </a:rPr>
                <a:t>）</a:t>
              </a:r>
              <a:r>
                <a:rPr lang="zh-CN" altLang="en-US" sz="2800" dirty="0">
                  <a:latin typeface="+mn-ea"/>
                </a:rPr>
                <a:t>多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5942" y="3690868"/>
              <a:ext cx="434975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1172" y="3718164"/>
              <a:ext cx="441325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9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507571" y="4521371"/>
              <a:ext cx="344487" cy="68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674383" y="4521371"/>
              <a:ext cx="344488" cy="665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1955246" y="4497559"/>
              <a:ext cx="698500" cy="7080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4000">
                  <a:solidFill>
                    <a:srgbClr val="FF3399"/>
                  </a:solidFill>
                  <a:latin typeface="+mn-ea"/>
                  <a:cs typeface="Arial" panose="020B0604020202020204" pitchFamily="34" charset="0"/>
                </a:rPr>
                <a:t>＞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825150" y="759966"/>
            <a:ext cx="835190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摆一摆，填一填。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11964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93067" y="810336"/>
            <a:ext cx="2471607" cy="77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55183" y="4497559"/>
            <a:ext cx="15970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1207" y="1965042"/>
            <a:ext cx="2900362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6"/>
          <p:cNvSpPr>
            <a:spLocks noChangeArrowheads="1"/>
          </p:cNvSpPr>
          <p:nvPr/>
        </p:nvSpPr>
        <p:spPr bwMode="auto">
          <a:xfrm>
            <a:off x="1026558" y="3660705"/>
            <a:ext cx="31854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3399"/>
                </a:solidFill>
                <a:latin typeface="+mn-ea"/>
              </a:rPr>
              <a:t>（    </a:t>
            </a:r>
            <a:r>
              <a:rPr lang="zh-CN" altLang="en-US" sz="2800" dirty="0">
                <a:solidFill>
                  <a:srgbClr val="FF3399"/>
                </a:solidFill>
                <a:latin typeface="+mn-ea"/>
              </a:rPr>
              <a:t>）</a:t>
            </a:r>
            <a:r>
              <a:rPr lang="zh-CN" altLang="en-US" sz="2800" dirty="0">
                <a:latin typeface="+mn-ea"/>
              </a:rPr>
              <a:t>比</a:t>
            </a:r>
            <a:r>
              <a:rPr lang="zh-CN" altLang="en-US" sz="2800" dirty="0" smtClean="0">
                <a:solidFill>
                  <a:srgbClr val="FF3399"/>
                </a:solidFill>
                <a:latin typeface="+mn-ea"/>
              </a:rPr>
              <a:t>（    </a:t>
            </a:r>
            <a:r>
              <a:rPr lang="zh-CN" altLang="en-US" sz="2800" dirty="0">
                <a:solidFill>
                  <a:srgbClr val="FF3399"/>
                </a:solidFill>
                <a:latin typeface="+mn-ea"/>
              </a:rPr>
              <a:t>）</a:t>
            </a:r>
            <a:r>
              <a:rPr lang="zh-CN" altLang="en-US" sz="2800" dirty="0">
                <a:latin typeface="+mn-ea"/>
              </a:rPr>
              <a:t>多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65942" y="3690868"/>
            <a:ext cx="4349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6445" y="3718164"/>
            <a:ext cx="4413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07571" y="4521371"/>
            <a:ext cx="344487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674383" y="4521371"/>
            <a:ext cx="344488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1955246" y="4497559"/>
            <a:ext cx="6985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3399"/>
                </a:solidFill>
                <a:latin typeface="+mn-ea"/>
                <a:cs typeface="Arial" panose="020B0604020202020204" pitchFamily="34" charset="0"/>
              </a:rPr>
              <a:t>＞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40463" y="1893604"/>
            <a:ext cx="312578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423345" y="3660705"/>
            <a:ext cx="31854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3399"/>
                </a:solidFill>
                <a:latin typeface="+mn-ea"/>
              </a:rPr>
              <a:t>（    </a:t>
            </a:r>
            <a:r>
              <a:rPr lang="zh-CN" altLang="en-US" sz="2800" dirty="0">
                <a:solidFill>
                  <a:srgbClr val="FF3399"/>
                </a:solidFill>
                <a:latin typeface="+mn-ea"/>
              </a:rPr>
              <a:t>）</a:t>
            </a:r>
            <a:r>
              <a:rPr lang="zh-CN" altLang="en-US" sz="2800" dirty="0">
                <a:latin typeface="+mn-ea"/>
              </a:rPr>
              <a:t>比</a:t>
            </a:r>
            <a:r>
              <a:rPr lang="zh-CN" altLang="en-US" sz="2800" dirty="0" smtClean="0">
                <a:solidFill>
                  <a:srgbClr val="FF3399"/>
                </a:solidFill>
                <a:latin typeface="+mn-ea"/>
              </a:rPr>
              <a:t>（    </a:t>
            </a:r>
            <a:r>
              <a:rPr lang="zh-CN" altLang="en-US" sz="2800" dirty="0">
                <a:solidFill>
                  <a:srgbClr val="FF3399"/>
                </a:solidFill>
                <a:latin typeface="+mn-ea"/>
              </a:rPr>
              <a:t>）</a:t>
            </a:r>
            <a:r>
              <a:rPr lang="zh-CN" altLang="en-US" sz="2800" dirty="0">
                <a:latin typeface="+mn-ea"/>
              </a:rPr>
              <a:t>少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854791" y="3695630"/>
            <a:ext cx="40798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4286" y="3700393"/>
            <a:ext cx="4413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874195" y="4568996"/>
            <a:ext cx="1611312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902770" y="4581696"/>
            <a:ext cx="358775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099745" y="4583284"/>
            <a:ext cx="344487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7299645" y="4575346"/>
            <a:ext cx="6985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>
                <a:solidFill>
                  <a:srgbClr val="FF3399"/>
                </a:solidFill>
                <a:latin typeface="+mn-ea"/>
                <a:cs typeface="Arial" panose="020B0604020202020204" pitchFamily="34" charset="0"/>
              </a:rPr>
              <a:t>＜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25150" y="736816"/>
            <a:ext cx="835190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摆一摆，填一填。</a:t>
            </a:r>
          </a:p>
        </p:txBody>
      </p:sp>
      <p:sp>
        <p:nvSpPr>
          <p:cNvPr id="31" name="任意多边形 30"/>
          <p:cNvSpPr/>
          <p:nvPr/>
        </p:nvSpPr>
        <p:spPr>
          <a:xfrm>
            <a:off x="11964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93067" y="810336"/>
            <a:ext cx="2471607" cy="77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2490" y="2006221"/>
            <a:ext cx="6428049" cy="191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57146" y="1999839"/>
            <a:ext cx="2603287" cy="194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38776" y="4315801"/>
            <a:ext cx="5000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矩形 6"/>
          <p:cNvSpPr>
            <a:spLocks noChangeArrowheads="1"/>
          </p:cNvSpPr>
          <p:nvPr/>
        </p:nvSpPr>
        <p:spPr bwMode="auto">
          <a:xfrm>
            <a:off x="1186374" y="4318667"/>
            <a:ext cx="42511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+mn-ea"/>
                <a:cs typeface="Arial" panose="020B0604020202020204" pitchFamily="34" charset="0"/>
              </a:rPr>
              <a:t>3</a:t>
            </a:r>
            <a:endParaRPr lang="zh-CN" altLang="en-US" sz="32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34" name="矩形 7"/>
          <p:cNvSpPr>
            <a:spLocks noChangeArrowheads="1"/>
          </p:cNvSpPr>
          <p:nvPr/>
        </p:nvSpPr>
        <p:spPr bwMode="auto">
          <a:xfrm>
            <a:off x="2108666" y="4305019"/>
            <a:ext cx="42511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+mn-ea"/>
                <a:cs typeface="Arial" panose="020B0604020202020204" pitchFamily="34" charset="0"/>
              </a:rPr>
              <a:t>2</a:t>
            </a:r>
            <a:endParaRPr lang="zh-CN" altLang="en-US" sz="3200" dirty="0">
              <a:latin typeface="+mn-ea"/>
              <a:cs typeface="Arial" panose="020B0604020202020204" pitchFamily="34" charset="0"/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96494" y="4367549"/>
            <a:ext cx="50006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矩形 9"/>
          <p:cNvSpPr>
            <a:spLocks noChangeArrowheads="1"/>
          </p:cNvSpPr>
          <p:nvPr/>
        </p:nvSpPr>
        <p:spPr bwMode="auto">
          <a:xfrm>
            <a:off x="5159812" y="4370415"/>
            <a:ext cx="42511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+mn-ea"/>
                <a:cs typeface="Arial" panose="020B0604020202020204" pitchFamily="34" charset="0"/>
              </a:rPr>
              <a:t>3</a:t>
            </a:r>
            <a:endParaRPr lang="zh-CN" altLang="en-US" sz="32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38" name="矩形 10"/>
          <p:cNvSpPr>
            <a:spLocks noChangeArrowheads="1"/>
          </p:cNvSpPr>
          <p:nvPr/>
        </p:nvSpPr>
        <p:spPr bwMode="auto">
          <a:xfrm>
            <a:off x="6013865" y="4343119"/>
            <a:ext cx="42511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+mn-ea"/>
                <a:cs typeface="Arial" panose="020B0604020202020204" pitchFamily="34" charset="0"/>
              </a:rPr>
              <a:t>4</a:t>
            </a:r>
            <a:endParaRPr lang="zh-CN" altLang="en-US" sz="3200" dirty="0">
              <a:latin typeface="+mn-ea"/>
              <a:cs typeface="Arial" panose="020B0604020202020204" pitchFamily="34" charset="0"/>
            </a:endParaRP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521684" y="4386907"/>
            <a:ext cx="5000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矩形 12"/>
          <p:cNvSpPr>
            <a:spLocks noChangeArrowheads="1"/>
          </p:cNvSpPr>
          <p:nvPr/>
        </p:nvSpPr>
        <p:spPr bwMode="auto">
          <a:xfrm>
            <a:off x="9155633" y="4348830"/>
            <a:ext cx="42511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+mn-ea"/>
                <a:cs typeface="Arial" panose="020B0604020202020204" pitchFamily="34" charset="0"/>
              </a:rPr>
              <a:t>2</a:t>
            </a:r>
            <a:endParaRPr lang="zh-CN" altLang="en-US" sz="32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41" name="矩形 13"/>
          <p:cNvSpPr>
            <a:spLocks noChangeArrowheads="1"/>
          </p:cNvSpPr>
          <p:nvPr/>
        </p:nvSpPr>
        <p:spPr bwMode="auto">
          <a:xfrm>
            <a:off x="10023334" y="4348830"/>
            <a:ext cx="42511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+mn-ea"/>
                <a:cs typeface="Arial" panose="020B0604020202020204" pitchFamily="34" charset="0"/>
              </a:rPr>
              <a:t>2</a:t>
            </a:r>
            <a:endParaRPr lang="zh-CN" altLang="en-US" sz="32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1547639" y="4231663"/>
            <a:ext cx="59503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E04236"/>
                </a:solidFill>
                <a:latin typeface="+mn-ea"/>
                <a:cs typeface="Arial" panose="020B0604020202020204" pitchFamily="34" charset="0"/>
              </a:rPr>
              <a:t>＞</a:t>
            </a: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5448006" y="4290686"/>
            <a:ext cx="59503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E04236"/>
                </a:solidFill>
                <a:latin typeface="+mn-ea"/>
                <a:cs typeface="Arial" panose="020B0604020202020204" pitchFamily="34" charset="0"/>
              </a:rPr>
              <a:t>＜</a:t>
            </a: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9491784" y="4318445"/>
            <a:ext cx="59503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E04236"/>
                </a:solidFill>
                <a:latin typeface="+mn-ea"/>
                <a:cs typeface="Arial" panose="020B0604020202020204" pitchFamily="34" charset="0"/>
              </a:rPr>
              <a:t>＝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25150" y="736816"/>
            <a:ext cx="835190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数一数，比一比。</a:t>
            </a:r>
          </a:p>
        </p:txBody>
      </p:sp>
      <p:sp>
        <p:nvSpPr>
          <p:cNvPr id="20" name="任意多边形 19"/>
          <p:cNvSpPr/>
          <p:nvPr/>
        </p:nvSpPr>
        <p:spPr>
          <a:xfrm>
            <a:off x="11964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93067" y="810336"/>
            <a:ext cx="2471607" cy="77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"/>
          <p:cNvGrpSpPr/>
          <p:nvPr/>
        </p:nvGrpSpPr>
        <p:grpSpPr>
          <a:xfrm>
            <a:off x="840926" y="749639"/>
            <a:ext cx="6359858" cy="584775"/>
            <a:chOff x="377872" y="1583140"/>
            <a:chExt cx="6359858" cy="584775"/>
          </a:xfrm>
        </p:grpSpPr>
        <p:sp>
          <p:nvSpPr>
            <p:cNvPr id="17" name="矩形 4"/>
            <p:cNvSpPr>
              <a:spLocks noChangeArrowheads="1"/>
            </p:cNvSpPr>
            <p:nvPr/>
          </p:nvSpPr>
          <p:spPr bwMode="auto">
            <a:xfrm>
              <a:off x="377872" y="1583140"/>
              <a:ext cx="6359858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在     </a:t>
              </a: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里填“＞”“＜”或“＝”。</a:t>
              </a:r>
            </a:p>
          </p:txBody>
        </p:sp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92010" y="1646601"/>
              <a:ext cx="500062" cy="458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2"/>
          <p:cNvGrpSpPr/>
          <p:nvPr/>
        </p:nvGrpSpPr>
        <p:grpSpPr>
          <a:xfrm>
            <a:off x="1605095" y="3305874"/>
            <a:ext cx="8328578" cy="655484"/>
            <a:chOff x="1392072" y="2831312"/>
            <a:chExt cx="8328578" cy="655484"/>
          </a:xfrm>
        </p:grpSpPr>
        <p:grpSp>
          <p:nvGrpSpPr>
            <p:cNvPr id="21" name="组合 10"/>
            <p:cNvGrpSpPr/>
            <p:nvPr/>
          </p:nvGrpSpPr>
          <p:grpSpPr bwMode="auto">
            <a:xfrm>
              <a:off x="1392072" y="2902021"/>
              <a:ext cx="1591593" cy="584775"/>
              <a:chOff x="668031" y="1525345"/>
              <a:chExt cx="1592421" cy="584397"/>
            </a:xfrm>
          </p:grpSpPr>
          <p:grpSp>
            <p:nvGrpSpPr>
              <p:cNvPr id="22" name="组合 8"/>
              <p:cNvGrpSpPr/>
              <p:nvPr/>
            </p:nvGrpSpPr>
            <p:grpSpPr bwMode="auto">
              <a:xfrm>
                <a:off x="668031" y="1525345"/>
                <a:ext cx="1592421" cy="584397"/>
                <a:chOff x="668031" y="2525477"/>
                <a:chExt cx="1592421" cy="584397"/>
              </a:xfrm>
            </p:grpSpPr>
            <p:sp>
              <p:nvSpPr>
                <p:cNvPr id="24" name="矩形 5"/>
                <p:cNvSpPr>
                  <a:spLocks noChangeArrowheads="1"/>
                </p:cNvSpPr>
                <p:nvPr/>
              </p:nvSpPr>
              <p:spPr bwMode="auto">
                <a:xfrm>
                  <a:off x="668031" y="2525477"/>
                  <a:ext cx="575439" cy="5843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3200" dirty="0">
                      <a:latin typeface="+mn-ea"/>
                      <a:cs typeface="Arial" panose="020B0604020202020204" pitchFamily="34" charset="0"/>
                    </a:rPr>
                    <a:t>5</a:t>
                  </a:r>
                  <a:endParaRPr lang="zh-CN" altLang="en-US" sz="3200" dirty="0">
                    <a:latin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矩形 6"/>
                <p:cNvSpPr>
                  <a:spLocks noChangeArrowheads="1"/>
                </p:cNvSpPr>
                <p:nvPr/>
              </p:nvSpPr>
              <p:spPr bwMode="auto">
                <a:xfrm>
                  <a:off x="1644044" y="2525477"/>
                  <a:ext cx="616408" cy="5843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3200" dirty="0" smtClean="0">
                      <a:latin typeface="+mn-ea"/>
                      <a:cs typeface="Arial" panose="020B0604020202020204" pitchFamily="34" charset="0"/>
                    </a:rPr>
                    <a:t> 2</a:t>
                  </a:r>
                  <a:endParaRPr lang="zh-CN" altLang="en-US" sz="3200" dirty="0">
                    <a:latin typeface="+mn-ea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23" name="Picture 4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1142976" y="1571618"/>
                <a:ext cx="500066" cy="458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6" name="组合 11"/>
            <p:cNvGrpSpPr/>
            <p:nvPr/>
          </p:nvGrpSpPr>
          <p:grpSpPr bwMode="auto">
            <a:xfrm>
              <a:off x="3664684" y="2867293"/>
              <a:ext cx="1375533" cy="584775"/>
              <a:chOff x="693132" y="1490641"/>
              <a:chExt cx="1376249" cy="584397"/>
            </a:xfrm>
          </p:grpSpPr>
          <p:grpSp>
            <p:nvGrpSpPr>
              <p:cNvPr id="27" name="组合 8"/>
              <p:cNvGrpSpPr/>
              <p:nvPr/>
            </p:nvGrpSpPr>
            <p:grpSpPr bwMode="auto">
              <a:xfrm>
                <a:off x="693132" y="1490641"/>
                <a:ext cx="1376249" cy="584397"/>
                <a:chOff x="693132" y="2490773"/>
                <a:chExt cx="1376249" cy="584397"/>
              </a:xfrm>
            </p:grpSpPr>
            <p:sp>
              <p:nvSpPr>
                <p:cNvPr id="29" name="矩形 14"/>
                <p:cNvSpPr>
                  <a:spLocks noChangeArrowheads="1"/>
                </p:cNvSpPr>
                <p:nvPr/>
              </p:nvSpPr>
              <p:spPr bwMode="auto">
                <a:xfrm>
                  <a:off x="693132" y="2490773"/>
                  <a:ext cx="434529" cy="5843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3200" dirty="0">
                      <a:latin typeface="+mn-ea"/>
                      <a:cs typeface="Arial" panose="020B0604020202020204" pitchFamily="34" charset="0"/>
                    </a:rPr>
                    <a:t>3</a:t>
                  </a:r>
                  <a:endParaRPr lang="zh-CN" altLang="en-US" sz="3200" dirty="0">
                    <a:latin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矩形 15"/>
                <p:cNvSpPr>
                  <a:spLocks noChangeArrowheads="1"/>
                </p:cNvSpPr>
                <p:nvPr/>
              </p:nvSpPr>
              <p:spPr bwMode="auto">
                <a:xfrm>
                  <a:off x="1644044" y="2490773"/>
                  <a:ext cx="425337" cy="5843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3200" dirty="0">
                      <a:latin typeface="+mn-ea"/>
                      <a:cs typeface="Arial" panose="020B0604020202020204" pitchFamily="34" charset="0"/>
                    </a:rPr>
                    <a:t>3</a:t>
                  </a:r>
                  <a:endParaRPr lang="zh-CN" altLang="en-US" sz="3200" dirty="0">
                    <a:latin typeface="+mn-ea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28" name="Picture 4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1142976" y="1571618"/>
                <a:ext cx="500066" cy="458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6" name="组合 16"/>
            <p:cNvGrpSpPr/>
            <p:nvPr/>
          </p:nvGrpSpPr>
          <p:grpSpPr bwMode="auto">
            <a:xfrm>
              <a:off x="6100558" y="2857108"/>
              <a:ext cx="1313192" cy="584775"/>
              <a:chOff x="755506" y="1513779"/>
              <a:chExt cx="1313875" cy="584399"/>
            </a:xfrm>
          </p:grpSpPr>
          <p:grpSp>
            <p:nvGrpSpPr>
              <p:cNvPr id="47" name="组合 8"/>
              <p:cNvGrpSpPr/>
              <p:nvPr/>
            </p:nvGrpSpPr>
            <p:grpSpPr bwMode="auto">
              <a:xfrm>
                <a:off x="755506" y="1513779"/>
                <a:ext cx="1313875" cy="584399"/>
                <a:chOff x="755506" y="2513911"/>
                <a:chExt cx="1313875" cy="584399"/>
              </a:xfrm>
            </p:grpSpPr>
            <p:sp>
              <p:nvSpPr>
                <p:cNvPr id="49" name="矩形 19"/>
                <p:cNvSpPr>
                  <a:spLocks noChangeArrowheads="1"/>
                </p:cNvSpPr>
                <p:nvPr/>
              </p:nvSpPr>
              <p:spPr bwMode="auto">
                <a:xfrm>
                  <a:off x="755506" y="2513911"/>
                  <a:ext cx="487963" cy="584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3200" dirty="0">
                      <a:latin typeface="+mn-ea"/>
                      <a:cs typeface="Arial" panose="020B0604020202020204" pitchFamily="34" charset="0"/>
                    </a:rPr>
                    <a:t>2</a:t>
                  </a:r>
                  <a:endParaRPr lang="zh-CN" altLang="en-US" sz="3200" dirty="0">
                    <a:latin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矩形 20"/>
                <p:cNvSpPr>
                  <a:spLocks noChangeArrowheads="1"/>
                </p:cNvSpPr>
                <p:nvPr/>
              </p:nvSpPr>
              <p:spPr bwMode="auto">
                <a:xfrm>
                  <a:off x="1644044" y="2513911"/>
                  <a:ext cx="425337" cy="584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3200" dirty="0">
                      <a:latin typeface="+mn-ea"/>
                      <a:cs typeface="Arial" panose="020B0604020202020204" pitchFamily="34" charset="0"/>
                    </a:rPr>
                    <a:t>3</a:t>
                  </a:r>
                  <a:endParaRPr lang="zh-CN" altLang="en-US" sz="3200" dirty="0">
                    <a:latin typeface="+mn-ea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48" name="Picture 4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1142976" y="1571618"/>
                <a:ext cx="500066" cy="458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1" name="组合 21"/>
            <p:cNvGrpSpPr/>
            <p:nvPr/>
          </p:nvGrpSpPr>
          <p:grpSpPr bwMode="auto">
            <a:xfrm>
              <a:off x="8379736" y="2890445"/>
              <a:ext cx="1340914" cy="584775"/>
              <a:chOff x="727769" y="1513777"/>
              <a:chExt cx="1341612" cy="584397"/>
            </a:xfrm>
          </p:grpSpPr>
          <p:grpSp>
            <p:nvGrpSpPr>
              <p:cNvPr id="52" name="组合 8"/>
              <p:cNvGrpSpPr/>
              <p:nvPr/>
            </p:nvGrpSpPr>
            <p:grpSpPr bwMode="auto">
              <a:xfrm>
                <a:off x="727769" y="1513777"/>
                <a:ext cx="1341612" cy="584397"/>
                <a:chOff x="727769" y="2513909"/>
                <a:chExt cx="1341612" cy="584397"/>
              </a:xfrm>
            </p:grpSpPr>
            <p:sp>
              <p:nvSpPr>
                <p:cNvPr id="55" name="矩形 24"/>
                <p:cNvSpPr>
                  <a:spLocks noChangeArrowheads="1"/>
                </p:cNvSpPr>
                <p:nvPr/>
              </p:nvSpPr>
              <p:spPr bwMode="auto">
                <a:xfrm>
                  <a:off x="727769" y="2513909"/>
                  <a:ext cx="515699" cy="5843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3200" dirty="0">
                      <a:latin typeface="+mn-ea"/>
                      <a:cs typeface="Arial" panose="020B0604020202020204" pitchFamily="34" charset="0"/>
                    </a:rPr>
                    <a:t>4</a:t>
                  </a:r>
                  <a:endParaRPr lang="zh-CN" altLang="en-US" sz="3200" dirty="0">
                    <a:latin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矩形 25"/>
                <p:cNvSpPr>
                  <a:spLocks noChangeArrowheads="1"/>
                </p:cNvSpPr>
                <p:nvPr/>
              </p:nvSpPr>
              <p:spPr bwMode="auto">
                <a:xfrm>
                  <a:off x="1644044" y="2513909"/>
                  <a:ext cx="425337" cy="5843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3200" dirty="0">
                      <a:latin typeface="+mn-ea"/>
                      <a:cs typeface="Arial" panose="020B0604020202020204" pitchFamily="34" charset="0"/>
                    </a:rPr>
                    <a:t>3</a:t>
                  </a:r>
                  <a:endParaRPr lang="zh-CN" altLang="en-US" sz="3200" dirty="0">
                    <a:latin typeface="+mn-ea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53" name="Picture 4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1142976" y="1571618"/>
                <a:ext cx="500066" cy="458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7" name="矩形 56"/>
            <p:cNvSpPr>
              <a:spLocks noChangeArrowheads="1"/>
            </p:cNvSpPr>
            <p:nvPr/>
          </p:nvSpPr>
          <p:spPr bwMode="auto">
            <a:xfrm>
              <a:off x="1866331" y="2876887"/>
              <a:ext cx="595035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E04236"/>
                  </a:solidFill>
                  <a:latin typeface="+mn-ea"/>
                  <a:cs typeface="Arial" panose="020B0604020202020204" pitchFamily="34" charset="0"/>
                </a:rPr>
                <a:t>＞</a:t>
              </a:r>
            </a:p>
          </p:txBody>
        </p:sp>
        <p:sp>
          <p:nvSpPr>
            <p:cNvPr id="58" name="矩形 57"/>
            <p:cNvSpPr>
              <a:spLocks noChangeArrowheads="1"/>
            </p:cNvSpPr>
            <p:nvPr/>
          </p:nvSpPr>
          <p:spPr bwMode="auto">
            <a:xfrm>
              <a:off x="4078730" y="2874899"/>
              <a:ext cx="595035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E04236"/>
                  </a:solidFill>
                  <a:latin typeface="+mn-ea"/>
                  <a:cs typeface="Arial" panose="020B0604020202020204" pitchFamily="34" charset="0"/>
                </a:rPr>
                <a:t>＝</a:t>
              </a:r>
            </a:p>
          </p:txBody>
        </p:sp>
        <p:sp>
          <p:nvSpPr>
            <p:cNvPr id="59" name="矩形 58"/>
            <p:cNvSpPr>
              <a:spLocks noChangeArrowheads="1"/>
            </p:cNvSpPr>
            <p:nvPr/>
          </p:nvSpPr>
          <p:spPr bwMode="auto">
            <a:xfrm>
              <a:off x="6449549" y="2831312"/>
              <a:ext cx="595035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E04236"/>
                  </a:solidFill>
                  <a:latin typeface="+mn-ea"/>
                  <a:cs typeface="Arial" panose="020B0604020202020204" pitchFamily="34" charset="0"/>
                </a:rPr>
                <a:t>＜</a:t>
              </a:r>
            </a:p>
          </p:txBody>
        </p:sp>
        <p:sp>
          <p:nvSpPr>
            <p:cNvPr id="60" name="矩形 59"/>
            <p:cNvSpPr>
              <a:spLocks noChangeArrowheads="1"/>
            </p:cNvSpPr>
            <p:nvPr/>
          </p:nvSpPr>
          <p:spPr bwMode="auto">
            <a:xfrm>
              <a:off x="8793602" y="2871639"/>
              <a:ext cx="595035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E04236"/>
                  </a:solidFill>
                  <a:latin typeface="+mn-ea"/>
                  <a:cs typeface="Arial" panose="020B0604020202020204" pitchFamily="34" charset="0"/>
                </a:rPr>
                <a:t>＞</a:t>
              </a:r>
            </a:p>
          </p:txBody>
        </p:sp>
      </p:grpSp>
      <p:sp>
        <p:nvSpPr>
          <p:cNvPr id="31" name="任意多边形 30"/>
          <p:cNvSpPr/>
          <p:nvPr/>
        </p:nvSpPr>
        <p:spPr>
          <a:xfrm>
            <a:off x="11964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724185" y="2424095"/>
            <a:ext cx="3112826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800" dirty="0">
                <a:latin typeface="+mn-ea"/>
              </a:rPr>
              <a:t>3</a:t>
            </a:r>
            <a:r>
              <a:rPr lang="zh-CN" altLang="en-US" sz="4800" dirty="0" smtClean="0">
                <a:latin typeface="+mn-ea"/>
              </a:rPr>
              <a:t>＞</a:t>
            </a:r>
            <a:endParaRPr lang="zh-CN" altLang="en-US" sz="4800" dirty="0">
              <a:latin typeface="+mn-ea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940489" y="2451060"/>
            <a:ext cx="11430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800" dirty="0">
                <a:solidFill>
                  <a:srgbClr val="E04236"/>
                </a:solidFill>
                <a:latin typeface="+mn-ea"/>
              </a:rPr>
              <a:t>2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909781" y="3237604"/>
            <a:ext cx="6096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800" dirty="0">
                <a:solidFill>
                  <a:srgbClr val="E04236"/>
                </a:solidFill>
                <a:latin typeface="+mn-ea"/>
              </a:rPr>
              <a:t>1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904094" y="4152003"/>
            <a:ext cx="56832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800" dirty="0">
                <a:solidFill>
                  <a:srgbClr val="E04236"/>
                </a:solidFill>
                <a:latin typeface="+mn-ea"/>
              </a:rPr>
              <a:t>0</a:t>
            </a:r>
          </a:p>
        </p:txBody>
      </p:sp>
      <p:sp>
        <p:nvSpPr>
          <p:cNvPr id="19" name="矩形 18"/>
          <p:cNvSpPr/>
          <p:nvPr/>
        </p:nvSpPr>
        <p:spPr>
          <a:xfrm>
            <a:off x="4899547" y="2530194"/>
            <a:ext cx="641444" cy="641444"/>
          </a:xfrm>
          <a:prstGeom prst="rect">
            <a:avLst/>
          </a:prstGeom>
          <a:noFill/>
          <a:ln w="38100">
            <a:solidFill>
              <a:srgbClr val="F042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400801" y="1228295"/>
            <a:ext cx="3971498" cy="818869"/>
            <a:chOff x="6400801" y="1228295"/>
            <a:chExt cx="3971498" cy="818869"/>
          </a:xfrm>
        </p:grpSpPr>
        <p:sp>
          <p:nvSpPr>
            <p:cNvPr id="21" name="圆角矩形标注 20"/>
            <p:cNvSpPr/>
            <p:nvPr/>
          </p:nvSpPr>
          <p:spPr>
            <a:xfrm>
              <a:off x="6400801" y="1228295"/>
              <a:ext cx="3971498" cy="818869"/>
            </a:xfrm>
            <a:prstGeom prst="wedgeRoundRectCallout">
              <a:avLst>
                <a:gd name="adj1" fmla="val 57660"/>
                <a:gd name="adj2" fmla="val -33600"/>
                <a:gd name="adj3" fmla="val 16667"/>
              </a:avLst>
            </a:prstGeom>
            <a:solidFill>
              <a:srgbClr val="DCE7AB"/>
            </a:solidFill>
            <a:ln w="19050">
              <a:solidFill>
                <a:srgbClr val="94A9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800" dirty="0" smtClean="0">
                  <a:solidFill>
                    <a:schemeClr val="tx1"/>
                  </a:solidFill>
                  <a:latin typeface="+mn-ea"/>
                  <a:cs typeface="楷体" panose="02010609060101010101" pitchFamily="49" charset="-122"/>
                </a:rPr>
                <a:t>       里可以填什么数？</a:t>
              </a:r>
              <a:endParaRPr lang="zh-CN" altLang="en-US" sz="2800" dirty="0">
                <a:solidFill>
                  <a:schemeClr val="tx1"/>
                </a:solidFill>
                <a:latin typeface="+mn-ea"/>
                <a:cs typeface="楷体" panose="02010609060101010101" pitchFamily="49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676029" y="1394348"/>
              <a:ext cx="502692" cy="51634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任意多边形 14"/>
          <p:cNvSpPr/>
          <p:nvPr/>
        </p:nvSpPr>
        <p:spPr>
          <a:xfrm>
            <a:off x="11964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4</a:t>
            </a:r>
            <a:endParaRPr lang="zh-CN" altLang="en-US" sz="2800" b="1" dirty="0"/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817776" y="749639"/>
            <a:ext cx="635985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       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可以填什么数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？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48581" y="795431"/>
            <a:ext cx="502692" cy="5163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TC_01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TC_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63856" y="2378126"/>
            <a:ext cx="3112826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800" dirty="0" smtClean="0">
                <a:latin typeface="+mn-ea"/>
              </a:rPr>
              <a:t>3</a:t>
            </a:r>
            <a:r>
              <a:rPr lang="zh-CN" altLang="en-US" sz="4800" dirty="0" smtClean="0">
                <a:latin typeface="+mn-ea"/>
              </a:rPr>
              <a:t>＜</a:t>
            </a:r>
            <a:endParaRPr lang="zh-CN" altLang="en-US" sz="4800" dirty="0">
              <a:latin typeface="+mn-ea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940489" y="2404760"/>
            <a:ext cx="11430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dirty="0" smtClean="0">
                <a:solidFill>
                  <a:srgbClr val="E04236"/>
                </a:solidFill>
                <a:latin typeface="+mn-ea"/>
              </a:rPr>
              <a:t>4</a:t>
            </a:r>
            <a:endParaRPr lang="zh-CN" altLang="zh-CN" sz="4800" dirty="0">
              <a:solidFill>
                <a:srgbClr val="E04236"/>
              </a:solidFill>
              <a:latin typeface="+mn-ea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937077" y="3191304"/>
            <a:ext cx="6096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dirty="0" smtClean="0">
                <a:solidFill>
                  <a:srgbClr val="E04236"/>
                </a:solidFill>
                <a:latin typeface="+mn-ea"/>
              </a:rPr>
              <a:t>5</a:t>
            </a:r>
            <a:endParaRPr lang="zh-CN" altLang="zh-CN" sz="4800" dirty="0">
              <a:solidFill>
                <a:srgbClr val="E04236"/>
              </a:solidFill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99547" y="2483894"/>
            <a:ext cx="641444" cy="641444"/>
          </a:xfrm>
          <a:prstGeom prst="rect">
            <a:avLst/>
          </a:prstGeom>
          <a:noFill/>
          <a:ln w="38100">
            <a:solidFill>
              <a:srgbClr val="E04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>
              <a:solidFill>
                <a:srgbClr val="E04236"/>
              </a:solidFill>
              <a:latin typeface="+mn-ea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4708190" y="3972869"/>
            <a:ext cx="118494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800" dirty="0">
                <a:solidFill>
                  <a:srgbClr val="CC3300"/>
                </a:solidFill>
                <a:latin typeface="+mn-ea"/>
              </a:rPr>
              <a:t>……</a:t>
            </a:r>
          </a:p>
        </p:txBody>
      </p:sp>
      <p:sp>
        <p:nvSpPr>
          <p:cNvPr id="12" name="任意多边形 11"/>
          <p:cNvSpPr/>
          <p:nvPr/>
        </p:nvSpPr>
        <p:spPr>
          <a:xfrm>
            <a:off x="11964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4</a:t>
            </a:r>
            <a:endParaRPr lang="zh-CN" altLang="en-US" sz="2800" b="1" dirty="0"/>
          </a:p>
        </p:txBody>
      </p:sp>
      <p:grpSp>
        <p:nvGrpSpPr>
          <p:cNvPr id="14" name="组合 13"/>
          <p:cNvGrpSpPr/>
          <p:nvPr/>
        </p:nvGrpSpPr>
        <p:grpSpPr>
          <a:xfrm>
            <a:off x="6449061" y="1209245"/>
            <a:ext cx="3971498" cy="818869"/>
            <a:chOff x="6400801" y="1228295"/>
            <a:chExt cx="3971498" cy="818869"/>
          </a:xfrm>
        </p:grpSpPr>
        <p:sp>
          <p:nvSpPr>
            <p:cNvPr id="16" name="圆角矩形标注 15"/>
            <p:cNvSpPr/>
            <p:nvPr/>
          </p:nvSpPr>
          <p:spPr>
            <a:xfrm>
              <a:off x="6400801" y="1228295"/>
              <a:ext cx="3971498" cy="818869"/>
            </a:xfrm>
            <a:prstGeom prst="wedgeRoundRectCallout">
              <a:avLst>
                <a:gd name="adj1" fmla="val 57660"/>
                <a:gd name="adj2" fmla="val -33600"/>
                <a:gd name="adj3" fmla="val 16667"/>
              </a:avLst>
            </a:prstGeom>
            <a:solidFill>
              <a:srgbClr val="DCE7AB"/>
            </a:solidFill>
            <a:ln w="19050">
              <a:solidFill>
                <a:srgbClr val="94A9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800" dirty="0" smtClean="0">
                  <a:solidFill>
                    <a:schemeClr val="tx1"/>
                  </a:solidFill>
                  <a:latin typeface="+mn-ea"/>
                  <a:cs typeface="楷体" panose="02010609060101010101" pitchFamily="49" charset="-122"/>
                </a:rPr>
                <a:t>       里可以填什么数？</a:t>
              </a:r>
              <a:endParaRPr lang="zh-CN" altLang="en-US" sz="2800" dirty="0">
                <a:solidFill>
                  <a:schemeClr val="tx1"/>
                </a:solidFill>
                <a:latin typeface="+mn-ea"/>
                <a:cs typeface="楷体" panose="02010609060101010101" pitchFamily="49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676029" y="1394348"/>
              <a:ext cx="502692" cy="51634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817776" y="749639"/>
            <a:ext cx="635985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       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可以填什么数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？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648581" y="795431"/>
            <a:ext cx="502692" cy="5163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TC_01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492691" y="2331495"/>
            <a:ext cx="3112826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800" dirty="0" smtClean="0">
                <a:latin typeface="+mn-ea"/>
              </a:rPr>
              <a:t>3</a:t>
            </a:r>
            <a:r>
              <a:rPr lang="en-US" altLang="zh-CN" sz="4800" dirty="0" smtClean="0">
                <a:latin typeface="+mn-ea"/>
              </a:rPr>
              <a:t> </a:t>
            </a:r>
            <a:r>
              <a:rPr lang="zh-CN" altLang="en-US" sz="4800" dirty="0" smtClean="0">
                <a:latin typeface="+mn-ea"/>
              </a:rPr>
              <a:t>＝</a:t>
            </a:r>
            <a:endParaRPr lang="zh-CN" altLang="en-US" sz="4800" dirty="0">
              <a:latin typeface="+mn-ea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940489" y="2366752"/>
            <a:ext cx="11430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dirty="0" smtClean="0">
                <a:solidFill>
                  <a:srgbClr val="E04236"/>
                </a:solidFill>
                <a:latin typeface="+mn-ea"/>
              </a:rPr>
              <a:t>3</a:t>
            </a:r>
            <a:endParaRPr lang="zh-CN" altLang="zh-CN" sz="4800" dirty="0">
              <a:solidFill>
                <a:srgbClr val="E04236"/>
              </a:solidFill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99547" y="2434312"/>
            <a:ext cx="641444" cy="641444"/>
          </a:xfrm>
          <a:prstGeom prst="rect">
            <a:avLst/>
          </a:prstGeom>
          <a:noFill/>
          <a:ln w="38100">
            <a:solidFill>
              <a:srgbClr val="E04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>
              <a:solidFill>
                <a:srgbClr val="E04236"/>
              </a:solidFill>
              <a:latin typeface="+mn-ea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11964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4</a:t>
            </a:r>
            <a:endParaRPr lang="zh-CN" altLang="en-US" sz="2800" b="1" dirty="0"/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817776" y="749639"/>
            <a:ext cx="635985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(3)       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可以填什么数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？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439536" y="1218770"/>
            <a:ext cx="3971498" cy="818869"/>
            <a:chOff x="6400801" y="1228295"/>
            <a:chExt cx="3971498" cy="818869"/>
          </a:xfrm>
        </p:grpSpPr>
        <p:sp>
          <p:nvSpPr>
            <p:cNvPr id="15" name="圆角矩形标注 14"/>
            <p:cNvSpPr/>
            <p:nvPr/>
          </p:nvSpPr>
          <p:spPr>
            <a:xfrm>
              <a:off x="6400801" y="1228295"/>
              <a:ext cx="3971498" cy="818869"/>
            </a:xfrm>
            <a:prstGeom prst="wedgeRoundRectCallout">
              <a:avLst>
                <a:gd name="adj1" fmla="val 57660"/>
                <a:gd name="adj2" fmla="val -33600"/>
                <a:gd name="adj3" fmla="val 16667"/>
              </a:avLst>
            </a:prstGeom>
            <a:solidFill>
              <a:srgbClr val="DCE7AB"/>
            </a:solidFill>
            <a:ln w="19050">
              <a:solidFill>
                <a:srgbClr val="94A9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800" dirty="0" smtClean="0">
                  <a:solidFill>
                    <a:schemeClr val="tx1"/>
                  </a:solidFill>
                  <a:latin typeface="+mn-ea"/>
                  <a:cs typeface="楷体" panose="02010609060101010101" pitchFamily="49" charset="-122"/>
                </a:rPr>
                <a:t>       里可以填什么数？</a:t>
              </a:r>
              <a:endParaRPr lang="zh-CN" altLang="en-US" sz="2800" dirty="0">
                <a:solidFill>
                  <a:schemeClr val="tx1"/>
                </a:solidFill>
                <a:latin typeface="+mn-ea"/>
                <a:cs typeface="楷体" panose="02010609060101010101" pitchFamily="49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676029" y="1394348"/>
              <a:ext cx="502692" cy="51634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1648581" y="795431"/>
            <a:ext cx="502692" cy="5163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771887" y="2737984"/>
            <a:ext cx="7672416" cy="1340041"/>
            <a:chOff x="1771887" y="2737984"/>
            <a:chExt cx="7672416" cy="1340041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3827063" y="2754586"/>
              <a:ext cx="769763" cy="13234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zh-CN" sz="8000" b="1" dirty="0">
                  <a:solidFill>
                    <a:srgbClr val="E04236"/>
                  </a:solidFill>
                  <a:latin typeface="Times New Roman" panose="02020603050405020304" pitchFamily="18" charset="0"/>
                </a:rPr>
                <a:t>&gt;</a:t>
              </a: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4662991" y="2832992"/>
              <a:ext cx="1828800" cy="11561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 sz="6600">
                <a:latin typeface="Times New Roman" panose="02020603050405020304" pitchFamily="18" charset="0"/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5881243" y="3214365"/>
              <a:ext cx="444500" cy="45229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6706788" y="2737984"/>
              <a:ext cx="769763" cy="13234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zh-CN" sz="8000" b="1">
                  <a:solidFill>
                    <a:srgbClr val="E04236"/>
                  </a:solidFill>
                  <a:latin typeface="Times New Roman" panose="02020603050405020304" pitchFamily="18" charset="0"/>
                </a:rPr>
                <a:t>&gt;</a:t>
              </a:r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1771887" y="2848912"/>
              <a:ext cx="1828800" cy="11561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 sz="6600"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7615503" y="2851184"/>
              <a:ext cx="1828800" cy="11561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 sz="6600">
                <a:latin typeface="Times New Roman" panose="02020603050405020304" pitchFamily="18" charset="0"/>
              </a:endParaRP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5351243" y="3216637"/>
              <a:ext cx="444500" cy="45229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4818971" y="3216637"/>
              <a:ext cx="444500" cy="45229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0" name="圆角矩形标注 19"/>
          <p:cNvSpPr/>
          <p:nvPr/>
        </p:nvSpPr>
        <p:spPr>
          <a:xfrm>
            <a:off x="5622878" y="1392068"/>
            <a:ext cx="3316405" cy="818869"/>
          </a:xfrm>
          <a:prstGeom prst="wedgeRoundRectCallout">
            <a:avLst>
              <a:gd name="adj1" fmla="val 57660"/>
              <a:gd name="adj2" fmla="val -33600"/>
              <a:gd name="adj3" fmla="val 16667"/>
            </a:avLst>
          </a:prstGeom>
          <a:solidFill>
            <a:srgbClr val="DCE7AB"/>
          </a:solidFill>
          <a:ln w="19050">
            <a:solidFill>
              <a:srgbClr val="94A9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比一比，画一画。</a:t>
            </a:r>
          </a:p>
        </p:txBody>
      </p:sp>
      <p:sp>
        <p:nvSpPr>
          <p:cNvPr id="22" name="任意多边形 21"/>
          <p:cNvSpPr/>
          <p:nvPr/>
        </p:nvSpPr>
        <p:spPr>
          <a:xfrm>
            <a:off x="11964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5</a:t>
            </a:r>
            <a:endParaRPr lang="zh-CN" altLang="en-US" sz="2800" b="1" dirty="0"/>
          </a:p>
        </p:txBody>
      </p:sp>
      <p:sp>
        <p:nvSpPr>
          <p:cNvPr id="23" name="矩形 4"/>
          <p:cNvSpPr>
            <a:spLocks noChangeArrowheads="1"/>
          </p:cNvSpPr>
          <p:nvPr/>
        </p:nvSpPr>
        <p:spPr bwMode="auto">
          <a:xfrm>
            <a:off x="840926" y="749639"/>
            <a:ext cx="635985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比一比，画一画。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/>
        </p:nvGrpSpPr>
        <p:grpSpPr>
          <a:xfrm>
            <a:off x="2177001" y="3363017"/>
            <a:ext cx="7672416" cy="1340041"/>
            <a:chOff x="1771887" y="2737984"/>
            <a:chExt cx="7672416" cy="1340041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3827063" y="2754586"/>
              <a:ext cx="769763" cy="13234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zh-CN" sz="8000" b="1" dirty="0">
                  <a:solidFill>
                    <a:srgbClr val="E04236"/>
                  </a:solidFill>
                  <a:latin typeface="Times New Roman" panose="02020603050405020304" pitchFamily="18" charset="0"/>
                </a:rPr>
                <a:t>&gt;</a:t>
              </a: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4662991" y="2832992"/>
              <a:ext cx="1828800" cy="11561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 sz="6600">
                <a:latin typeface="Times New Roman" panose="02020603050405020304" pitchFamily="18" charset="0"/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5881243" y="3214365"/>
              <a:ext cx="444500" cy="45229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6706788" y="2737984"/>
              <a:ext cx="769763" cy="13234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zh-CN" sz="8000" b="1">
                  <a:solidFill>
                    <a:srgbClr val="E04236"/>
                  </a:solidFill>
                  <a:latin typeface="Times New Roman" panose="02020603050405020304" pitchFamily="18" charset="0"/>
                </a:rPr>
                <a:t>&gt;</a:t>
              </a:r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1771887" y="2848912"/>
              <a:ext cx="1828800" cy="11561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 sz="6600"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7615503" y="2851184"/>
              <a:ext cx="1828800" cy="11561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 sz="6600">
                <a:latin typeface="Times New Roman" panose="02020603050405020304" pitchFamily="18" charset="0"/>
              </a:endParaRP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5351243" y="3216637"/>
              <a:ext cx="444500" cy="45229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4818971" y="3216637"/>
              <a:ext cx="444500" cy="45229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0" name="圆角矩形标注 19"/>
          <p:cNvSpPr/>
          <p:nvPr/>
        </p:nvSpPr>
        <p:spPr>
          <a:xfrm>
            <a:off x="4722817" y="1855055"/>
            <a:ext cx="4517408" cy="818869"/>
          </a:xfrm>
          <a:prstGeom prst="wedgeRoundRectCallout">
            <a:avLst>
              <a:gd name="adj1" fmla="val 57660"/>
              <a:gd name="adj2" fmla="val -33600"/>
              <a:gd name="adj3" fmla="val 16667"/>
            </a:avLst>
          </a:prstGeom>
          <a:solidFill>
            <a:srgbClr val="DCE7AB"/>
          </a:solidFill>
          <a:ln w="19050">
            <a:solidFill>
              <a:srgbClr val="94A9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  想一想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，还可以怎样画？</a:t>
            </a:r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3095052" y="3841673"/>
            <a:ext cx="444500" cy="452294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2633292" y="3843945"/>
            <a:ext cx="444500" cy="452294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2182908" y="3843945"/>
            <a:ext cx="444500" cy="452294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3547703" y="3843947"/>
            <a:ext cx="444500" cy="452294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8938560" y="3857593"/>
            <a:ext cx="444500" cy="452294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8406288" y="3857593"/>
            <a:ext cx="444500" cy="452294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11964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5</a:t>
            </a:r>
            <a:endParaRPr lang="zh-CN" altLang="en-US" sz="2800" b="1" dirty="0"/>
          </a:p>
        </p:txBody>
      </p:sp>
      <p:sp>
        <p:nvSpPr>
          <p:cNvPr id="29" name="矩形 4"/>
          <p:cNvSpPr>
            <a:spLocks noChangeArrowheads="1"/>
          </p:cNvSpPr>
          <p:nvPr/>
        </p:nvSpPr>
        <p:spPr bwMode="auto">
          <a:xfrm>
            <a:off x="840926" y="749639"/>
            <a:ext cx="635985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想一想，还可以怎样画？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矩形 4"/>
          <p:cNvSpPr>
            <a:spLocks noChangeArrowheads="1"/>
          </p:cNvSpPr>
          <p:nvPr/>
        </p:nvSpPr>
        <p:spPr bwMode="auto">
          <a:xfrm>
            <a:off x="784487" y="1893372"/>
            <a:ext cx="10958649" cy="2223682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  <a:buFont typeface="+mj-lt"/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认识数学符号“＝”“＞”和“＜”，理解其含义，并能正确比较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以内数的大小。</a:t>
            </a:r>
          </a:p>
          <a:p>
            <a:pPr>
              <a:lnSpc>
                <a:spcPct val="150000"/>
              </a:lnSpc>
              <a:buFont typeface="+mj-lt"/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在比较数的大小时，正确使用“＝”“＞”和“＜”。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标注 10"/>
          <p:cNvSpPr/>
          <p:nvPr/>
        </p:nvSpPr>
        <p:spPr>
          <a:xfrm>
            <a:off x="7994469" y="1394549"/>
            <a:ext cx="2634039" cy="725196"/>
          </a:xfrm>
          <a:prstGeom prst="wedgeRoundRectCallout">
            <a:avLst>
              <a:gd name="adj1" fmla="val 57660"/>
              <a:gd name="adj2" fmla="val -33600"/>
              <a:gd name="adj3" fmla="val 16667"/>
            </a:avLst>
          </a:prstGeom>
          <a:solidFill>
            <a:srgbClr val="EDF2B7"/>
          </a:solidFill>
          <a:ln w="19050">
            <a:solidFill>
              <a:srgbClr val="528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图上有什么？</a:t>
            </a: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873" y="1042705"/>
            <a:ext cx="6082750" cy="512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标注 12"/>
          <p:cNvSpPr/>
          <p:nvPr/>
        </p:nvSpPr>
        <p:spPr bwMode="auto">
          <a:xfrm>
            <a:off x="4921480" y="928581"/>
            <a:ext cx="2091590" cy="978083"/>
          </a:xfrm>
          <a:prstGeom prst="wedgeRoundRectCallout">
            <a:avLst>
              <a:gd name="adj1" fmla="val -49364"/>
              <a:gd name="adj2" fmla="val 63954"/>
              <a:gd name="adj3" fmla="val 16667"/>
            </a:avLst>
          </a:prstGeom>
          <a:solidFill>
            <a:srgbClr val="FEECA8"/>
          </a:solidFill>
          <a:ln w="19050">
            <a:solidFill>
              <a:srgbClr val="D3B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tx1"/>
              </a:solidFill>
              <a:latin typeface="+mn-ea"/>
              <a:cs typeface="楷体" panose="02010609060101010101" pitchFamily="49" charset="-122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4947520" y="955139"/>
            <a:ext cx="2244849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r>
              <a:rPr lang="zh-CN" altLang="en-US" dirty="0"/>
              <a:t>小猴有</a:t>
            </a:r>
            <a:r>
              <a:rPr lang="en-US" altLang="zh-CN" dirty="0"/>
              <a:t>4</a:t>
            </a:r>
            <a:r>
              <a:rPr lang="zh-CN" altLang="en-US" dirty="0"/>
              <a:t>只，小兔有</a:t>
            </a:r>
            <a:r>
              <a:rPr lang="en-US" altLang="zh-CN" dirty="0"/>
              <a:t>4</a:t>
            </a:r>
            <a:r>
              <a:rPr lang="zh-CN" altLang="en-US" dirty="0"/>
              <a:t>只。</a:t>
            </a:r>
            <a:endParaRPr lang="zh-CN" altLang="zh-CN" dirty="0"/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869" y="1723254"/>
            <a:ext cx="3563025" cy="300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圆角矩形标注 18"/>
          <p:cNvSpPr/>
          <p:nvPr/>
        </p:nvSpPr>
        <p:spPr bwMode="auto">
          <a:xfrm>
            <a:off x="7708740" y="947870"/>
            <a:ext cx="2977454" cy="500065"/>
          </a:xfrm>
          <a:prstGeom prst="wedgeRoundRectCallout">
            <a:avLst>
              <a:gd name="adj1" fmla="val 37215"/>
              <a:gd name="adj2" fmla="val 68873"/>
              <a:gd name="adj3" fmla="val 16667"/>
            </a:avLst>
          </a:prstGeom>
          <a:solidFill>
            <a:srgbClr val="FBC1A9"/>
          </a:solidFill>
          <a:ln w="19050">
            <a:solidFill>
              <a:srgbClr val="F27723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615448" y="947870"/>
            <a:ext cx="307074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800" dirty="0" smtClean="0">
                <a:latin typeface="+mn-ea"/>
              </a:rPr>
              <a:t>  哪</a:t>
            </a:r>
            <a:r>
              <a:rPr lang="zh-CN" altLang="en-US" sz="2800" dirty="0">
                <a:latin typeface="+mn-ea"/>
              </a:rPr>
              <a:t>队小动物多？</a:t>
            </a:r>
            <a:endParaRPr lang="zh-CN" altLang="zh-CN" sz="2800" dirty="0">
              <a:latin typeface="+mn-ea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86159" y="1199084"/>
            <a:ext cx="1230698" cy="98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4878" y="2531255"/>
            <a:ext cx="4537339" cy="64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36106" y="3507915"/>
            <a:ext cx="4332354" cy="49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23"/>
          <p:cNvGrpSpPr/>
          <p:nvPr/>
        </p:nvGrpSpPr>
        <p:grpSpPr bwMode="auto">
          <a:xfrm>
            <a:off x="4557881" y="3225364"/>
            <a:ext cx="3739957" cy="295759"/>
            <a:chOff x="3071008" y="2928940"/>
            <a:chExt cx="2646959" cy="218134"/>
          </a:xfrm>
        </p:grpSpPr>
        <p:cxnSp>
          <p:nvCxnSpPr>
            <p:cNvPr id="25" name="直接连接符 24"/>
            <p:cNvCxnSpPr/>
            <p:nvPr/>
          </p:nvCxnSpPr>
          <p:spPr>
            <a:xfrm rot="5400000">
              <a:off x="2964327" y="3035621"/>
              <a:ext cx="214950" cy="1587"/>
            </a:xfrm>
            <a:prstGeom prst="line">
              <a:avLst/>
            </a:prstGeom>
            <a:ln w="19050">
              <a:solidFill>
                <a:srgbClr val="FF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rot="5400000">
              <a:off x="3872037" y="3038806"/>
              <a:ext cx="214950" cy="1587"/>
            </a:xfrm>
            <a:prstGeom prst="line">
              <a:avLst/>
            </a:prstGeom>
            <a:ln w="19050">
              <a:solidFill>
                <a:srgbClr val="FF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rot="5400000">
              <a:off x="4701989" y="3038806"/>
              <a:ext cx="214950" cy="1586"/>
            </a:xfrm>
            <a:prstGeom prst="line">
              <a:avLst/>
            </a:prstGeom>
            <a:ln w="19050">
              <a:solidFill>
                <a:srgbClr val="FF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5400000">
              <a:off x="5609700" y="3035621"/>
              <a:ext cx="214950" cy="1586"/>
            </a:xfrm>
            <a:prstGeom prst="line">
              <a:avLst/>
            </a:prstGeom>
            <a:ln w="19050">
              <a:solidFill>
                <a:srgbClr val="FF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圆角矩形标注 33"/>
          <p:cNvSpPr/>
          <p:nvPr/>
        </p:nvSpPr>
        <p:spPr bwMode="auto">
          <a:xfrm>
            <a:off x="6515363" y="4457237"/>
            <a:ext cx="3072815" cy="670346"/>
          </a:xfrm>
          <a:prstGeom prst="wedgeRoundRectCallout">
            <a:avLst>
              <a:gd name="adj1" fmla="val 44075"/>
              <a:gd name="adj2" fmla="val 68873"/>
              <a:gd name="adj3" fmla="val 16667"/>
            </a:avLst>
          </a:prstGeom>
          <a:noFill/>
          <a:ln w="19050">
            <a:solidFill>
              <a:srgbClr val="94A93E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800" dirty="0">
              <a:latin typeface="+mn-ea"/>
            </a:endParaRPr>
          </a:p>
        </p:txBody>
      </p:sp>
      <p:sp>
        <p:nvSpPr>
          <p:cNvPr id="35" name="TextBox 14"/>
          <p:cNvSpPr txBox="1">
            <a:spLocks noChangeArrowheads="1"/>
          </p:cNvSpPr>
          <p:nvPr/>
        </p:nvSpPr>
        <p:spPr bwMode="auto">
          <a:xfrm>
            <a:off x="7102450" y="4515108"/>
            <a:ext cx="275694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dirty="0" smtClean="0">
                <a:latin typeface="+mn-ea"/>
              </a:rPr>
              <a:t>和      </a:t>
            </a:r>
            <a:r>
              <a:rPr lang="zh-CN" altLang="en-US" sz="2800" dirty="0">
                <a:latin typeface="+mn-ea"/>
              </a:rPr>
              <a:t>同样多。</a:t>
            </a:r>
            <a:endParaRPr lang="zh-CN" altLang="zh-CN" sz="2800" dirty="0">
              <a:latin typeface="+mn-ea"/>
            </a:endParaRPr>
          </a:p>
        </p:txBody>
      </p:sp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7532" y="4598131"/>
            <a:ext cx="446551" cy="38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689352" y="4571356"/>
            <a:ext cx="624286" cy="4112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94329" y="1520714"/>
            <a:ext cx="709446" cy="88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圆角矩形标注 12"/>
          <p:cNvSpPr/>
          <p:nvPr/>
        </p:nvSpPr>
        <p:spPr bwMode="auto">
          <a:xfrm>
            <a:off x="4921480" y="928581"/>
            <a:ext cx="2091590" cy="978083"/>
          </a:xfrm>
          <a:prstGeom prst="wedgeRoundRectCallout">
            <a:avLst>
              <a:gd name="adj1" fmla="val -49364"/>
              <a:gd name="adj2" fmla="val 63954"/>
              <a:gd name="adj3" fmla="val 16667"/>
            </a:avLst>
          </a:prstGeom>
          <a:solidFill>
            <a:srgbClr val="FEECA8"/>
          </a:solidFill>
          <a:ln w="19050">
            <a:solidFill>
              <a:srgbClr val="D3B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tx1"/>
              </a:solidFill>
              <a:latin typeface="+mn-ea"/>
              <a:cs typeface="楷体" panose="02010609060101010101" pitchFamily="49" charset="-122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4947520" y="955139"/>
            <a:ext cx="2244849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r>
              <a:rPr lang="zh-CN" altLang="en-US" dirty="0"/>
              <a:t>小猴有</a:t>
            </a:r>
            <a:r>
              <a:rPr lang="en-US" altLang="zh-CN" dirty="0"/>
              <a:t>4</a:t>
            </a:r>
            <a:r>
              <a:rPr lang="zh-CN" altLang="en-US" dirty="0"/>
              <a:t>只，小兔有</a:t>
            </a:r>
            <a:r>
              <a:rPr lang="en-US" altLang="zh-CN" dirty="0"/>
              <a:t>4</a:t>
            </a:r>
            <a:r>
              <a:rPr lang="zh-CN" altLang="en-US" dirty="0"/>
              <a:t>只。</a:t>
            </a:r>
            <a:endParaRPr lang="zh-CN" altLang="zh-CN" dirty="0"/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559" y="1540205"/>
            <a:ext cx="3563025" cy="300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圆角矩形标注 18"/>
          <p:cNvSpPr/>
          <p:nvPr/>
        </p:nvSpPr>
        <p:spPr bwMode="auto">
          <a:xfrm>
            <a:off x="7708740" y="947870"/>
            <a:ext cx="2977454" cy="500065"/>
          </a:xfrm>
          <a:prstGeom prst="wedgeRoundRectCallout">
            <a:avLst>
              <a:gd name="adj1" fmla="val 37215"/>
              <a:gd name="adj2" fmla="val 68873"/>
              <a:gd name="adj3" fmla="val 16667"/>
            </a:avLst>
          </a:prstGeom>
          <a:solidFill>
            <a:srgbClr val="FBC1A9"/>
          </a:solidFill>
          <a:ln w="19050">
            <a:solidFill>
              <a:srgbClr val="F27723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615448" y="947870"/>
            <a:ext cx="307074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800" dirty="0" smtClean="0">
                <a:latin typeface="+mn-ea"/>
              </a:rPr>
              <a:t>  哪</a:t>
            </a:r>
            <a:r>
              <a:rPr lang="zh-CN" altLang="en-US" sz="2800" dirty="0">
                <a:latin typeface="+mn-ea"/>
              </a:rPr>
              <a:t>队小动物多？</a:t>
            </a:r>
            <a:endParaRPr lang="zh-CN" altLang="zh-CN" sz="2800" dirty="0">
              <a:latin typeface="+mn-ea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86159" y="1199084"/>
            <a:ext cx="1230698" cy="98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4878" y="2531255"/>
            <a:ext cx="4537339" cy="64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36106" y="3507915"/>
            <a:ext cx="4332354" cy="49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23"/>
          <p:cNvGrpSpPr/>
          <p:nvPr/>
        </p:nvGrpSpPr>
        <p:grpSpPr bwMode="auto">
          <a:xfrm>
            <a:off x="4557881" y="3225364"/>
            <a:ext cx="3739957" cy="295759"/>
            <a:chOff x="3071008" y="2928940"/>
            <a:chExt cx="2646959" cy="218134"/>
          </a:xfrm>
        </p:grpSpPr>
        <p:cxnSp>
          <p:nvCxnSpPr>
            <p:cNvPr id="25" name="直接连接符 24"/>
            <p:cNvCxnSpPr/>
            <p:nvPr/>
          </p:nvCxnSpPr>
          <p:spPr>
            <a:xfrm rot="5400000">
              <a:off x="2964327" y="3035621"/>
              <a:ext cx="214950" cy="1587"/>
            </a:xfrm>
            <a:prstGeom prst="line">
              <a:avLst/>
            </a:prstGeom>
            <a:ln w="19050">
              <a:solidFill>
                <a:srgbClr val="FF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rot="5400000">
              <a:off x="3872037" y="3038806"/>
              <a:ext cx="214950" cy="1587"/>
            </a:xfrm>
            <a:prstGeom prst="line">
              <a:avLst/>
            </a:prstGeom>
            <a:ln w="19050">
              <a:solidFill>
                <a:srgbClr val="FF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rot="5400000">
              <a:off x="4701989" y="3038806"/>
              <a:ext cx="214950" cy="1586"/>
            </a:xfrm>
            <a:prstGeom prst="line">
              <a:avLst/>
            </a:prstGeom>
            <a:ln w="19050">
              <a:solidFill>
                <a:srgbClr val="FF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5400000">
              <a:off x="5609700" y="3035621"/>
              <a:ext cx="214950" cy="1586"/>
            </a:xfrm>
            <a:prstGeom prst="line">
              <a:avLst/>
            </a:prstGeom>
            <a:ln w="19050">
              <a:solidFill>
                <a:srgbClr val="FF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5974781" y="4162795"/>
            <a:ext cx="39466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</a:rPr>
              <a:t>4</a:t>
            </a:r>
            <a:endParaRPr lang="zh-CN" altLang="en-US" sz="28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6667503" y="4162795"/>
            <a:ext cx="39466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</a:rPr>
              <a:t>4</a:t>
            </a:r>
            <a:endParaRPr lang="zh-CN" altLang="en-US" sz="28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6237005" y="4170732"/>
            <a:ext cx="5437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E04236"/>
                </a:solidFill>
                <a:latin typeface="+mn-ea"/>
                <a:cs typeface="Arial" panose="020B0604020202020204" pitchFamily="34" charset="0"/>
              </a:rPr>
              <a:t>＝</a:t>
            </a:r>
          </a:p>
        </p:txBody>
      </p:sp>
      <p:sp>
        <p:nvSpPr>
          <p:cNvPr id="41" name="TextBox 36"/>
          <p:cNvSpPr txBox="1">
            <a:spLocks noChangeArrowheads="1"/>
          </p:cNvSpPr>
          <p:nvPr/>
        </p:nvSpPr>
        <p:spPr bwMode="auto">
          <a:xfrm>
            <a:off x="6291356" y="4557726"/>
            <a:ext cx="615553" cy="500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en-US" altLang="zh-CN" sz="2800" dirty="0">
                <a:solidFill>
                  <a:srgbClr val="E04236"/>
                </a:solidFill>
                <a:latin typeface="+mn-ea"/>
              </a:rPr>
              <a:t>…</a:t>
            </a:r>
            <a:endParaRPr lang="zh-CN" altLang="en-US" sz="2800" dirty="0">
              <a:solidFill>
                <a:srgbClr val="E04236"/>
              </a:solidFill>
              <a:latin typeface="+mn-ea"/>
            </a:endParaRPr>
          </a:p>
        </p:txBody>
      </p:sp>
      <p:sp>
        <p:nvSpPr>
          <p:cNvPr id="42" name="TextBox 37"/>
          <p:cNvSpPr txBox="1">
            <a:spLocks noChangeArrowheads="1"/>
          </p:cNvSpPr>
          <p:nvPr/>
        </p:nvSpPr>
        <p:spPr bwMode="auto">
          <a:xfrm>
            <a:off x="6029375" y="4902474"/>
            <a:ext cx="136771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E04236"/>
                </a:solidFill>
                <a:latin typeface="+mn-ea"/>
              </a:rPr>
              <a:t>等号</a:t>
            </a: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7476685" y="4129457"/>
            <a:ext cx="253146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+mn-ea"/>
              </a:rPr>
              <a:t>读作</a:t>
            </a:r>
            <a:r>
              <a:rPr lang="en-US" altLang="zh-CN" sz="2800" dirty="0">
                <a:latin typeface="+mn-ea"/>
              </a:rPr>
              <a:t>:4</a:t>
            </a:r>
            <a:r>
              <a:rPr lang="zh-CN" altLang="en-US" sz="2800" dirty="0">
                <a:latin typeface="+mn-ea"/>
              </a:rPr>
              <a:t>等于</a:t>
            </a:r>
            <a:r>
              <a:rPr lang="en-US" altLang="zh-CN" sz="2800" dirty="0">
                <a:latin typeface="+mn-ea"/>
              </a:rPr>
              <a:t>4</a:t>
            </a:r>
            <a:r>
              <a:rPr lang="zh-CN" altLang="en-US" sz="2800" dirty="0">
                <a:latin typeface="+mn-ea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标注 12"/>
          <p:cNvSpPr/>
          <p:nvPr/>
        </p:nvSpPr>
        <p:spPr bwMode="auto">
          <a:xfrm>
            <a:off x="4921480" y="928581"/>
            <a:ext cx="2091590" cy="978083"/>
          </a:xfrm>
          <a:prstGeom prst="wedgeRoundRectCallout">
            <a:avLst>
              <a:gd name="adj1" fmla="val -49364"/>
              <a:gd name="adj2" fmla="val 63954"/>
              <a:gd name="adj3" fmla="val 16667"/>
            </a:avLst>
          </a:prstGeom>
          <a:solidFill>
            <a:srgbClr val="FEECA8"/>
          </a:solidFill>
          <a:ln w="19050">
            <a:solidFill>
              <a:srgbClr val="D3B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tx1"/>
              </a:solidFill>
              <a:latin typeface="+mn-ea"/>
              <a:cs typeface="楷体" panose="02010609060101010101" pitchFamily="49" charset="-122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4947520" y="955139"/>
            <a:ext cx="2244849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r>
              <a:rPr lang="zh-CN" altLang="en-US" dirty="0"/>
              <a:t>小猴有</a:t>
            </a:r>
            <a:r>
              <a:rPr lang="en-US" altLang="zh-CN" dirty="0"/>
              <a:t>4</a:t>
            </a:r>
            <a:r>
              <a:rPr lang="zh-CN" altLang="en-US" dirty="0"/>
              <a:t>只，小兔有</a:t>
            </a:r>
            <a:r>
              <a:rPr lang="en-US" altLang="zh-CN" dirty="0"/>
              <a:t>4</a:t>
            </a:r>
            <a:r>
              <a:rPr lang="zh-CN" altLang="en-US" dirty="0"/>
              <a:t>只。</a:t>
            </a:r>
            <a:endParaRPr lang="zh-CN" altLang="zh-CN" dirty="0"/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559" y="1540205"/>
            <a:ext cx="3563025" cy="300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圆角矩形标注 18"/>
          <p:cNvSpPr/>
          <p:nvPr/>
        </p:nvSpPr>
        <p:spPr bwMode="auto">
          <a:xfrm>
            <a:off x="7708740" y="947870"/>
            <a:ext cx="2977454" cy="500065"/>
          </a:xfrm>
          <a:prstGeom prst="wedgeRoundRectCallout">
            <a:avLst>
              <a:gd name="adj1" fmla="val 37215"/>
              <a:gd name="adj2" fmla="val 68873"/>
              <a:gd name="adj3" fmla="val 16667"/>
            </a:avLst>
          </a:prstGeom>
          <a:solidFill>
            <a:srgbClr val="FBC1A9"/>
          </a:solidFill>
          <a:ln w="19050">
            <a:solidFill>
              <a:srgbClr val="F27723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615448" y="947870"/>
            <a:ext cx="307074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800" dirty="0" smtClean="0">
                <a:latin typeface="+mn-ea"/>
              </a:rPr>
              <a:t>  哪</a:t>
            </a:r>
            <a:r>
              <a:rPr lang="zh-CN" altLang="en-US" sz="2800" dirty="0">
                <a:latin typeface="+mn-ea"/>
              </a:rPr>
              <a:t>队小动物多？</a:t>
            </a:r>
            <a:endParaRPr lang="zh-CN" altLang="zh-CN" sz="2800" dirty="0">
              <a:latin typeface="+mn-ea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86159" y="1199084"/>
            <a:ext cx="1230698" cy="98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4878" y="2531255"/>
            <a:ext cx="4537339" cy="64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36106" y="3507915"/>
            <a:ext cx="4332354" cy="49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23"/>
          <p:cNvGrpSpPr/>
          <p:nvPr/>
        </p:nvGrpSpPr>
        <p:grpSpPr bwMode="auto">
          <a:xfrm>
            <a:off x="4557881" y="3225364"/>
            <a:ext cx="3739957" cy="295759"/>
            <a:chOff x="3071008" y="2928940"/>
            <a:chExt cx="2646959" cy="218134"/>
          </a:xfrm>
        </p:grpSpPr>
        <p:cxnSp>
          <p:nvCxnSpPr>
            <p:cNvPr id="25" name="直接连接符 24"/>
            <p:cNvCxnSpPr/>
            <p:nvPr/>
          </p:nvCxnSpPr>
          <p:spPr>
            <a:xfrm rot="5400000">
              <a:off x="2964327" y="3035621"/>
              <a:ext cx="214950" cy="1587"/>
            </a:xfrm>
            <a:prstGeom prst="line">
              <a:avLst/>
            </a:prstGeom>
            <a:ln w="19050">
              <a:solidFill>
                <a:srgbClr val="FF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rot="5400000">
              <a:off x="3872037" y="3038806"/>
              <a:ext cx="214950" cy="1587"/>
            </a:xfrm>
            <a:prstGeom prst="line">
              <a:avLst/>
            </a:prstGeom>
            <a:ln w="19050">
              <a:solidFill>
                <a:srgbClr val="FF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rot="5400000">
              <a:off x="4701989" y="3038806"/>
              <a:ext cx="214950" cy="1586"/>
            </a:xfrm>
            <a:prstGeom prst="line">
              <a:avLst/>
            </a:prstGeom>
            <a:ln w="19050">
              <a:solidFill>
                <a:srgbClr val="FF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5400000">
              <a:off x="5609700" y="3035621"/>
              <a:ext cx="214950" cy="1586"/>
            </a:xfrm>
            <a:prstGeom prst="line">
              <a:avLst/>
            </a:prstGeom>
            <a:ln w="19050">
              <a:solidFill>
                <a:srgbClr val="FF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7329955" y="4999648"/>
            <a:ext cx="3344027" cy="670346"/>
            <a:chOff x="6515363" y="4457237"/>
            <a:chExt cx="3344027" cy="670346"/>
          </a:xfrm>
        </p:grpSpPr>
        <p:sp>
          <p:nvSpPr>
            <p:cNvPr id="34" name="圆角矩形标注 33"/>
            <p:cNvSpPr/>
            <p:nvPr/>
          </p:nvSpPr>
          <p:spPr bwMode="auto">
            <a:xfrm>
              <a:off x="6515363" y="4457237"/>
              <a:ext cx="3072815" cy="670346"/>
            </a:xfrm>
            <a:prstGeom prst="wedgeRoundRectCallout">
              <a:avLst>
                <a:gd name="adj1" fmla="val 44075"/>
                <a:gd name="adj2" fmla="val 68873"/>
                <a:gd name="adj3" fmla="val 16667"/>
              </a:avLst>
            </a:prstGeom>
            <a:noFill/>
            <a:ln w="19050">
              <a:solidFill>
                <a:srgbClr val="94A93E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800" dirty="0">
                <a:latin typeface="+mn-ea"/>
              </a:endParaRPr>
            </a:p>
          </p:txBody>
        </p:sp>
        <p:sp>
          <p:nvSpPr>
            <p:cNvPr id="35" name="TextBox 14"/>
            <p:cNvSpPr txBox="1">
              <a:spLocks noChangeArrowheads="1"/>
            </p:cNvSpPr>
            <p:nvPr/>
          </p:nvSpPr>
          <p:spPr bwMode="auto">
            <a:xfrm>
              <a:off x="7102450" y="4515108"/>
              <a:ext cx="2756940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800" dirty="0" smtClean="0">
                  <a:latin typeface="+mn-ea"/>
                </a:rPr>
                <a:t>和      </a:t>
              </a:r>
              <a:r>
                <a:rPr lang="zh-CN" altLang="en-US" sz="2800" dirty="0">
                  <a:latin typeface="+mn-ea"/>
                </a:rPr>
                <a:t>同样多。</a:t>
              </a:r>
              <a:endParaRPr lang="zh-CN" altLang="zh-CN" sz="2800" dirty="0">
                <a:latin typeface="+mn-ea"/>
              </a:endParaRPr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47532" y="4598131"/>
              <a:ext cx="446551" cy="380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6689352" y="4571356"/>
              <a:ext cx="624286" cy="411294"/>
            </a:xfrm>
            <a:prstGeom prst="rect">
              <a:avLst/>
            </a:prstGeom>
          </p:spPr>
        </p:pic>
      </p:grp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5974781" y="4162795"/>
            <a:ext cx="39466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</a:rPr>
              <a:t>4</a:t>
            </a:r>
            <a:endParaRPr lang="zh-CN" altLang="en-US" sz="28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6667503" y="4162795"/>
            <a:ext cx="39466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</a:rPr>
              <a:t>4</a:t>
            </a:r>
            <a:endParaRPr lang="zh-CN" altLang="en-US" sz="28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6237005" y="4170732"/>
            <a:ext cx="5437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E04236"/>
                </a:solidFill>
                <a:latin typeface="+mn-ea"/>
                <a:cs typeface="Arial" panose="020B0604020202020204" pitchFamily="34" charset="0"/>
              </a:rPr>
              <a:t>＝</a:t>
            </a:r>
          </a:p>
        </p:txBody>
      </p:sp>
      <p:sp>
        <p:nvSpPr>
          <p:cNvPr id="41" name="TextBox 36"/>
          <p:cNvSpPr txBox="1">
            <a:spLocks noChangeArrowheads="1"/>
          </p:cNvSpPr>
          <p:nvPr/>
        </p:nvSpPr>
        <p:spPr bwMode="auto">
          <a:xfrm>
            <a:off x="6291356" y="4557726"/>
            <a:ext cx="615553" cy="500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en-US" altLang="zh-CN" sz="2800" dirty="0">
                <a:solidFill>
                  <a:srgbClr val="E04236"/>
                </a:solidFill>
                <a:latin typeface="+mn-ea"/>
              </a:rPr>
              <a:t>…</a:t>
            </a:r>
            <a:endParaRPr lang="zh-CN" altLang="en-US" sz="2800" dirty="0">
              <a:solidFill>
                <a:srgbClr val="E04236"/>
              </a:solidFill>
              <a:latin typeface="+mn-ea"/>
            </a:endParaRPr>
          </a:p>
        </p:txBody>
      </p:sp>
      <p:sp>
        <p:nvSpPr>
          <p:cNvPr id="42" name="TextBox 37"/>
          <p:cNvSpPr txBox="1">
            <a:spLocks noChangeArrowheads="1"/>
          </p:cNvSpPr>
          <p:nvPr/>
        </p:nvSpPr>
        <p:spPr bwMode="auto">
          <a:xfrm>
            <a:off x="6029375" y="4902474"/>
            <a:ext cx="136771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E04236"/>
                </a:solidFill>
                <a:latin typeface="+mn-ea"/>
              </a:rPr>
              <a:t>等号</a:t>
            </a: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7476685" y="4129457"/>
            <a:ext cx="253146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+mn-ea"/>
              </a:rPr>
              <a:t>读作</a:t>
            </a:r>
            <a:r>
              <a:rPr lang="en-US" altLang="zh-CN" sz="2800" dirty="0">
                <a:latin typeface="+mn-ea"/>
              </a:rPr>
              <a:t>:4</a:t>
            </a:r>
            <a:r>
              <a:rPr lang="zh-CN" altLang="en-US" sz="2800" dirty="0">
                <a:latin typeface="+mn-ea"/>
              </a:rPr>
              <a:t>等于</a:t>
            </a:r>
            <a:r>
              <a:rPr lang="en-US" altLang="zh-CN" sz="2800" dirty="0">
                <a:latin typeface="+mn-ea"/>
              </a:rPr>
              <a:t>4</a:t>
            </a:r>
            <a:r>
              <a:rPr lang="zh-CN" altLang="en-US" sz="2800" dirty="0">
                <a:latin typeface="+mn-ea"/>
              </a:rPr>
              <a:t>。</a:t>
            </a:r>
          </a:p>
        </p:txBody>
      </p: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99320" y="5104705"/>
            <a:ext cx="41338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196" y="1596664"/>
            <a:ext cx="3563025" cy="300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23"/>
          <p:cNvGrpSpPr/>
          <p:nvPr/>
        </p:nvGrpSpPr>
        <p:grpSpPr bwMode="auto">
          <a:xfrm>
            <a:off x="5676095" y="1437483"/>
            <a:ext cx="1502628" cy="323078"/>
            <a:chOff x="3355966" y="2929734"/>
            <a:chExt cx="1003308" cy="217340"/>
          </a:xfrm>
        </p:grpSpPr>
        <p:cxnSp>
          <p:nvCxnSpPr>
            <p:cNvPr id="6" name="直接连接符 5"/>
            <p:cNvCxnSpPr/>
            <p:nvPr/>
          </p:nvCxnSpPr>
          <p:spPr>
            <a:xfrm rot="5400000">
              <a:off x="3249676" y="3036024"/>
              <a:ext cx="214167" cy="1588"/>
            </a:xfrm>
            <a:prstGeom prst="line">
              <a:avLst/>
            </a:prstGeom>
            <a:ln w="19050">
              <a:solidFill>
                <a:srgbClr val="FF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rot="5400000">
              <a:off x="3751330" y="3039196"/>
              <a:ext cx="214167" cy="1588"/>
            </a:xfrm>
            <a:prstGeom prst="line">
              <a:avLst/>
            </a:prstGeom>
            <a:ln w="19050">
              <a:solidFill>
                <a:srgbClr val="FF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rot="5400000">
              <a:off x="4251397" y="3039196"/>
              <a:ext cx="214167" cy="1587"/>
            </a:xfrm>
            <a:prstGeom prst="line">
              <a:avLst/>
            </a:prstGeom>
            <a:ln w="19050">
              <a:solidFill>
                <a:srgbClr val="FF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4028" y="1775263"/>
            <a:ext cx="1879411" cy="47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0216" y="887094"/>
            <a:ext cx="3275154" cy="54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6603" y="1772502"/>
            <a:ext cx="3563025" cy="300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23"/>
          <p:cNvGrpSpPr/>
          <p:nvPr/>
        </p:nvGrpSpPr>
        <p:grpSpPr bwMode="auto">
          <a:xfrm>
            <a:off x="5676095" y="1437483"/>
            <a:ext cx="1502628" cy="323078"/>
            <a:chOff x="3355966" y="2929734"/>
            <a:chExt cx="1003308" cy="217340"/>
          </a:xfrm>
        </p:grpSpPr>
        <p:cxnSp>
          <p:nvCxnSpPr>
            <p:cNvPr id="6" name="直接连接符 5"/>
            <p:cNvCxnSpPr/>
            <p:nvPr/>
          </p:nvCxnSpPr>
          <p:spPr>
            <a:xfrm rot="5400000">
              <a:off x="3249676" y="3036024"/>
              <a:ext cx="214167" cy="1588"/>
            </a:xfrm>
            <a:prstGeom prst="line">
              <a:avLst/>
            </a:prstGeom>
            <a:ln w="19050">
              <a:solidFill>
                <a:srgbClr val="FF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rot="5400000">
              <a:off x="3751330" y="3039196"/>
              <a:ext cx="214167" cy="1588"/>
            </a:xfrm>
            <a:prstGeom prst="line">
              <a:avLst/>
            </a:prstGeom>
            <a:ln w="19050">
              <a:solidFill>
                <a:srgbClr val="FF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rot="5400000">
              <a:off x="4251397" y="3039196"/>
              <a:ext cx="214167" cy="1587"/>
            </a:xfrm>
            <a:prstGeom prst="line">
              <a:avLst/>
            </a:prstGeom>
            <a:ln w="19050">
              <a:solidFill>
                <a:srgbClr val="FF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4028" y="1775263"/>
            <a:ext cx="1879411" cy="47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0216" y="887094"/>
            <a:ext cx="3275154" cy="54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组合 43"/>
          <p:cNvGrpSpPr/>
          <p:nvPr/>
        </p:nvGrpSpPr>
        <p:grpSpPr>
          <a:xfrm>
            <a:off x="8203737" y="2686754"/>
            <a:ext cx="2606721" cy="2429335"/>
            <a:chOff x="4367283" y="3596174"/>
            <a:chExt cx="2606721" cy="2429335"/>
          </a:xfrm>
        </p:grpSpPr>
        <p:sp>
          <p:nvSpPr>
            <p:cNvPr id="11" name="矩形 10"/>
            <p:cNvSpPr>
              <a:spLocks noChangeArrowheads="1"/>
            </p:cNvSpPr>
            <p:nvPr/>
          </p:nvSpPr>
          <p:spPr bwMode="auto">
            <a:xfrm>
              <a:off x="4964379" y="3596174"/>
              <a:ext cx="394660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5</a:t>
              </a:r>
              <a:endParaRPr lang="zh-CN" altLang="en-US" sz="2800" dirty="0"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5535879" y="3596174"/>
              <a:ext cx="394660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3</a:t>
              </a:r>
              <a:endParaRPr lang="zh-CN" altLang="en-US" sz="2800" dirty="0"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5178692" y="3596174"/>
              <a:ext cx="545342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E04236"/>
                  </a:solidFill>
                  <a:latin typeface="+mn-ea"/>
                  <a:cs typeface="Arial" panose="020B0604020202020204" pitchFamily="34" charset="0"/>
                </a:rPr>
                <a:t>＞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5171768" y="3953362"/>
              <a:ext cx="615553" cy="5000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r>
                <a:rPr lang="en-US" altLang="zh-CN" sz="2800" dirty="0">
                  <a:solidFill>
                    <a:srgbClr val="E04236"/>
                  </a:solidFill>
                  <a:latin typeface="+mn-ea"/>
                </a:rPr>
                <a:t>…</a:t>
              </a:r>
              <a:endParaRPr lang="zh-CN" altLang="en-US" sz="2800" dirty="0">
                <a:solidFill>
                  <a:srgbClr val="E04236"/>
                </a:solidFill>
                <a:latin typeface="+mn-ea"/>
              </a:endParaRP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4794208" y="4192126"/>
              <a:ext cx="1285875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dirty="0">
                  <a:solidFill>
                    <a:srgbClr val="E04236"/>
                  </a:solidFill>
                  <a:latin typeface="+mn-ea"/>
                </a:rPr>
                <a:t>大于号</a:t>
              </a: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4367283" y="4737188"/>
              <a:ext cx="2606721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latin typeface="+mn-ea"/>
                </a:rPr>
                <a:t>读</a:t>
              </a:r>
              <a:r>
                <a:rPr lang="zh-CN" altLang="en-US" sz="2800" dirty="0" smtClean="0">
                  <a:latin typeface="+mn-ea"/>
                </a:rPr>
                <a:t>作：</a:t>
              </a:r>
              <a:r>
                <a:rPr lang="en-US" altLang="zh-CN" sz="2800" dirty="0" smtClean="0">
                  <a:latin typeface="+mn-ea"/>
                </a:rPr>
                <a:t>5</a:t>
              </a:r>
              <a:r>
                <a:rPr lang="zh-CN" altLang="en-US" sz="2800" dirty="0">
                  <a:latin typeface="+mn-ea"/>
                </a:rPr>
                <a:t>大于</a:t>
              </a:r>
              <a:r>
                <a:rPr lang="en-US" altLang="zh-CN" sz="2800" dirty="0">
                  <a:latin typeface="+mn-ea"/>
                </a:rPr>
                <a:t>3</a:t>
              </a:r>
              <a:r>
                <a:rPr lang="zh-CN" altLang="en-US" sz="2800" dirty="0">
                  <a:latin typeface="+mn-ea"/>
                </a:rPr>
                <a:t>。</a:t>
              </a:r>
            </a:p>
          </p:txBody>
        </p:sp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440218" y="5485759"/>
              <a:ext cx="2500313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6" name="直接连接符 25"/>
            <p:cNvCxnSpPr/>
            <p:nvPr/>
          </p:nvCxnSpPr>
          <p:spPr>
            <a:xfrm>
              <a:off x="4978381" y="5652446"/>
              <a:ext cx="190500" cy="1000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4973618" y="5738171"/>
              <a:ext cx="200025" cy="1000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5473681" y="5652446"/>
              <a:ext cx="190500" cy="1000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5468918" y="5738171"/>
              <a:ext cx="200025" cy="1000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5964218" y="5657209"/>
              <a:ext cx="190500" cy="1000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5959456" y="5742934"/>
              <a:ext cx="200025" cy="1000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449993" y="5652446"/>
              <a:ext cx="190500" cy="1000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6445231" y="5738171"/>
              <a:ext cx="200025" cy="1000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5227865" y="3208831"/>
            <a:ext cx="2870842" cy="670346"/>
            <a:chOff x="7528168" y="2680759"/>
            <a:chExt cx="2870842" cy="670346"/>
          </a:xfrm>
        </p:grpSpPr>
        <p:sp>
          <p:nvSpPr>
            <p:cNvPr id="36" name="圆角矩形标注 35"/>
            <p:cNvSpPr/>
            <p:nvPr/>
          </p:nvSpPr>
          <p:spPr bwMode="auto">
            <a:xfrm flipH="1">
              <a:off x="7528168" y="2680759"/>
              <a:ext cx="2333461" cy="670346"/>
            </a:xfrm>
            <a:prstGeom prst="wedgeRoundRectCallout">
              <a:avLst>
                <a:gd name="adj1" fmla="val 44075"/>
                <a:gd name="adj2" fmla="val 68873"/>
                <a:gd name="adj3" fmla="val 16667"/>
              </a:avLst>
            </a:prstGeom>
            <a:noFill/>
            <a:ln w="19050">
              <a:solidFill>
                <a:srgbClr val="94A93E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800" dirty="0">
                <a:latin typeface="+mn-ea"/>
              </a:endParaRPr>
            </a:p>
          </p:txBody>
        </p:sp>
        <p:sp>
          <p:nvSpPr>
            <p:cNvPr id="37" name="TextBox 14"/>
            <p:cNvSpPr txBox="1">
              <a:spLocks noChangeArrowheads="1"/>
            </p:cNvSpPr>
            <p:nvPr/>
          </p:nvSpPr>
          <p:spPr bwMode="auto">
            <a:xfrm>
              <a:off x="7642070" y="2738630"/>
              <a:ext cx="2756940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800" dirty="0">
                  <a:latin typeface="+mn-ea"/>
                </a:rPr>
                <a:t>比</a:t>
              </a:r>
              <a:r>
                <a:rPr lang="zh-CN" altLang="en-US" sz="2800" dirty="0" smtClean="0">
                  <a:latin typeface="+mn-ea"/>
                </a:rPr>
                <a:t>      多</a:t>
              </a:r>
              <a:r>
                <a:rPr lang="zh-CN" altLang="en-US" sz="2800" dirty="0">
                  <a:latin typeface="+mn-ea"/>
                </a:rPr>
                <a:t>。</a:t>
              </a:r>
              <a:endParaRPr lang="zh-CN" altLang="zh-CN" sz="2800" dirty="0">
                <a:latin typeface="+mn-ea"/>
              </a:endParaRPr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02821" y="2823280"/>
              <a:ext cx="475844" cy="38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715252" y="2823280"/>
              <a:ext cx="437979" cy="315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6603" y="1772502"/>
            <a:ext cx="3563025" cy="300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23"/>
          <p:cNvGrpSpPr/>
          <p:nvPr/>
        </p:nvGrpSpPr>
        <p:grpSpPr bwMode="auto">
          <a:xfrm>
            <a:off x="5676095" y="1437483"/>
            <a:ext cx="1502628" cy="323078"/>
            <a:chOff x="3355966" y="2929734"/>
            <a:chExt cx="1003308" cy="217340"/>
          </a:xfrm>
        </p:grpSpPr>
        <p:cxnSp>
          <p:nvCxnSpPr>
            <p:cNvPr id="6" name="直接连接符 5"/>
            <p:cNvCxnSpPr/>
            <p:nvPr/>
          </p:nvCxnSpPr>
          <p:spPr>
            <a:xfrm rot="5400000">
              <a:off x="3249676" y="3036024"/>
              <a:ext cx="214167" cy="1588"/>
            </a:xfrm>
            <a:prstGeom prst="line">
              <a:avLst/>
            </a:prstGeom>
            <a:ln w="19050">
              <a:solidFill>
                <a:srgbClr val="FF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rot="5400000">
              <a:off x="3751330" y="3039196"/>
              <a:ext cx="214167" cy="1588"/>
            </a:xfrm>
            <a:prstGeom prst="line">
              <a:avLst/>
            </a:prstGeom>
            <a:ln w="19050">
              <a:solidFill>
                <a:srgbClr val="FF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rot="5400000">
              <a:off x="4251397" y="3039196"/>
              <a:ext cx="214167" cy="1587"/>
            </a:xfrm>
            <a:prstGeom prst="line">
              <a:avLst/>
            </a:prstGeom>
            <a:ln w="19050">
              <a:solidFill>
                <a:srgbClr val="FF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4028" y="1775263"/>
            <a:ext cx="1879411" cy="47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0216" y="887094"/>
            <a:ext cx="3275154" cy="54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" name="组合 57"/>
          <p:cNvGrpSpPr/>
          <p:nvPr/>
        </p:nvGrpSpPr>
        <p:grpSpPr>
          <a:xfrm>
            <a:off x="8263976" y="3525942"/>
            <a:ext cx="3034802" cy="524692"/>
            <a:chOff x="8263976" y="3525942"/>
            <a:chExt cx="3034802" cy="524692"/>
          </a:xfrm>
        </p:grpSpPr>
        <p:sp>
          <p:nvSpPr>
            <p:cNvPr id="36" name="圆角矩形标注 35"/>
            <p:cNvSpPr/>
            <p:nvPr/>
          </p:nvSpPr>
          <p:spPr bwMode="auto">
            <a:xfrm>
              <a:off x="8459306" y="3525942"/>
              <a:ext cx="1962063" cy="500063"/>
            </a:xfrm>
            <a:prstGeom prst="wedgeRoundRectCallout">
              <a:avLst>
                <a:gd name="adj1" fmla="val 41703"/>
                <a:gd name="adj2" fmla="val 84318"/>
                <a:gd name="adj3" fmla="val 16667"/>
              </a:avLst>
            </a:prstGeom>
            <a:noFill/>
            <a:ln w="19050">
              <a:solidFill>
                <a:srgbClr val="F0424C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zh-CN" altLang="en-US" sz="2800">
                <a:solidFill>
                  <a:schemeClr val="dk1"/>
                </a:solidFill>
                <a:latin typeface="+mn-ea"/>
              </a:endParaRPr>
            </a:p>
          </p:txBody>
        </p:sp>
        <p:grpSp>
          <p:nvGrpSpPr>
            <p:cNvPr id="37" name="组合 56"/>
            <p:cNvGrpSpPr/>
            <p:nvPr/>
          </p:nvGrpSpPr>
          <p:grpSpPr bwMode="auto">
            <a:xfrm>
              <a:off x="8263976" y="3527414"/>
              <a:ext cx="3034802" cy="523220"/>
              <a:chOff x="836291" y="2717217"/>
              <a:chExt cx="2543706" cy="523223"/>
            </a:xfrm>
          </p:grpSpPr>
          <p:grpSp>
            <p:nvGrpSpPr>
              <p:cNvPr id="38" name="组合 55"/>
              <p:cNvGrpSpPr/>
              <p:nvPr/>
            </p:nvGrpSpPr>
            <p:grpSpPr bwMode="auto">
              <a:xfrm>
                <a:off x="1087026" y="2787362"/>
                <a:ext cx="1163895" cy="381637"/>
                <a:chOff x="1087026" y="2787362"/>
                <a:chExt cx="1163895" cy="381637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822293" y="2787362"/>
                  <a:ext cx="428628" cy="3816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" name="Picture 2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087026" y="2803589"/>
                  <a:ext cx="394520" cy="3156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9" name="TextBox 14"/>
              <p:cNvSpPr txBox="1">
                <a:spLocks noChangeArrowheads="1"/>
              </p:cNvSpPr>
              <p:nvPr/>
            </p:nvSpPr>
            <p:spPr bwMode="auto">
              <a:xfrm>
                <a:off x="836291" y="2717217"/>
                <a:ext cx="2543706" cy="52322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800" dirty="0">
                    <a:latin typeface="+mn-ea"/>
                  </a:rPr>
                  <a:t>比 </a:t>
                </a:r>
                <a:r>
                  <a:rPr lang="zh-CN" altLang="en-US" sz="2800" dirty="0" smtClean="0">
                    <a:latin typeface="+mn-ea"/>
                  </a:rPr>
                  <a:t>    少</a:t>
                </a:r>
                <a:r>
                  <a:rPr lang="zh-CN" altLang="en-US" sz="2800" dirty="0">
                    <a:latin typeface="+mn-ea"/>
                  </a:rPr>
                  <a:t>。</a:t>
                </a:r>
                <a:endParaRPr lang="zh-CN" altLang="zh-CN" sz="2800" dirty="0">
                  <a:latin typeface="+mn-ea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4699680" y="2931774"/>
            <a:ext cx="2557245" cy="2307451"/>
            <a:chOff x="8088005" y="3691719"/>
            <a:chExt cx="2557245" cy="2307451"/>
          </a:xfrm>
        </p:grpSpPr>
        <p:sp>
          <p:nvSpPr>
            <p:cNvPr id="42" name="矩形 41"/>
            <p:cNvSpPr>
              <a:spLocks noChangeArrowheads="1"/>
            </p:cNvSpPr>
            <p:nvPr/>
          </p:nvSpPr>
          <p:spPr bwMode="auto">
            <a:xfrm>
              <a:off x="9402764" y="3691719"/>
              <a:ext cx="394660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5</a:t>
              </a:r>
              <a:endParaRPr lang="zh-CN" altLang="en-US" sz="2800" dirty="0"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43" name="矩形 42"/>
            <p:cNvSpPr>
              <a:spLocks noChangeArrowheads="1"/>
            </p:cNvSpPr>
            <p:nvPr/>
          </p:nvSpPr>
          <p:spPr bwMode="auto">
            <a:xfrm>
              <a:off x="8734140" y="3691719"/>
              <a:ext cx="394660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3</a:t>
              </a:r>
              <a:endParaRPr lang="zh-CN" altLang="en-US" sz="2800" dirty="0"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44" name="矩形 43"/>
            <p:cNvSpPr>
              <a:spLocks noChangeArrowheads="1"/>
            </p:cNvSpPr>
            <p:nvPr/>
          </p:nvSpPr>
          <p:spPr bwMode="auto">
            <a:xfrm>
              <a:off x="9016693" y="3691719"/>
              <a:ext cx="545342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E04236"/>
                  </a:solidFill>
                  <a:latin typeface="+mn-ea"/>
                  <a:cs typeface="Arial" panose="020B0604020202020204" pitchFamily="34" charset="0"/>
                </a:rPr>
                <a:t>＜</a:t>
              </a:r>
            </a:p>
          </p:txBody>
        </p:sp>
        <p:sp>
          <p:nvSpPr>
            <p:cNvPr id="45" name="TextBox 44"/>
            <p:cNvSpPr txBox="1">
              <a:spLocks noChangeArrowheads="1"/>
            </p:cNvSpPr>
            <p:nvPr/>
          </p:nvSpPr>
          <p:spPr bwMode="auto">
            <a:xfrm>
              <a:off x="9026615" y="4048907"/>
              <a:ext cx="615553" cy="5000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r>
                <a:rPr lang="en-US" altLang="zh-CN" sz="2800" dirty="0">
                  <a:solidFill>
                    <a:srgbClr val="E04236"/>
                  </a:solidFill>
                  <a:latin typeface="+mn-ea"/>
                </a:rPr>
                <a:t>…</a:t>
              </a:r>
              <a:endParaRPr lang="zh-CN" altLang="en-US" sz="2800" dirty="0">
                <a:solidFill>
                  <a:srgbClr val="E04236"/>
                </a:solidFill>
                <a:latin typeface="+mn-ea"/>
              </a:endParaRPr>
            </a:p>
          </p:txBody>
        </p:sp>
        <p:sp>
          <p:nvSpPr>
            <p:cNvPr id="46" name="TextBox 45"/>
            <p:cNvSpPr txBox="1">
              <a:spLocks noChangeArrowheads="1"/>
            </p:cNvSpPr>
            <p:nvPr/>
          </p:nvSpPr>
          <p:spPr bwMode="auto">
            <a:xfrm>
              <a:off x="8730943" y="4301319"/>
              <a:ext cx="1285875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dirty="0">
                  <a:solidFill>
                    <a:srgbClr val="E04236"/>
                  </a:solidFill>
                  <a:latin typeface="+mn-ea"/>
                </a:rPr>
                <a:t>小于号</a:t>
              </a:r>
            </a:p>
          </p:txBody>
        </p:sp>
        <p:sp>
          <p:nvSpPr>
            <p:cNvPr id="47" name="矩形 46"/>
            <p:cNvSpPr>
              <a:spLocks noChangeArrowheads="1"/>
            </p:cNvSpPr>
            <p:nvPr/>
          </p:nvSpPr>
          <p:spPr bwMode="auto">
            <a:xfrm>
              <a:off x="8141739" y="4767337"/>
              <a:ext cx="2503511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latin typeface="+mn-ea"/>
                </a:rPr>
                <a:t>读</a:t>
              </a:r>
              <a:r>
                <a:rPr lang="zh-CN" altLang="en-US" sz="2800" dirty="0" smtClean="0">
                  <a:latin typeface="+mn-ea"/>
                </a:rPr>
                <a:t>作：</a:t>
              </a:r>
              <a:r>
                <a:rPr lang="en-US" altLang="zh-CN" sz="2800" dirty="0" smtClean="0">
                  <a:latin typeface="+mn-ea"/>
                </a:rPr>
                <a:t>3</a:t>
              </a:r>
              <a:r>
                <a:rPr lang="zh-CN" altLang="en-US" sz="2800" dirty="0">
                  <a:latin typeface="+mn-ea"/>
                </a:rPr>
                <a:t>小于</a:t>
              </a:r>
              <a:r>
                <a:rPr lang="en-US" altLang="zh-CN" sz="2800" dirty="0">
                  <a:latin typeface="+mn-ea"/>
                </a:rPr>
                <a:t>5</a:t>
              </a:r>
              <a:r>
                <a:rPr lang="zh-CN" altLang="en-US" sz="2800" dirty="0">
                  <a:latin typeface="+mn-ea"/>
                </a:rPr>
                <a:t>。</a:t>
              </a:r>
            </a:p>
          </p:txBody>
        </p:sp>
        <p:pic>
          <p:nvPicPr>
            <p:cNvPr id="48" name="Picture 4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8088005" y="5472120"/>
              <a:ext cx="2500313" cy="52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9" name="直接连接符 48"/>
            <p:cNvCxnSpPr/>
            <p:nvPr/>
          </p:nvCxnSpPr>
          <p:spPr>
            <a:xfrm rot="10800000" flipV="1">
              <a:off x="8632518" y="5640395"/>
              <a:ext cx="203200" cy="9366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8643630" y="5730882"/>
              <a:ext cx="188913" cy="87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rot="10800000" flipV="1">
              <a:off x="9116705" y="5640395"/>
              <a:ext cx="201613" cy="9366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9126230" y="5730882"/>
              <a:ext cx="190500" cy="857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rot="10800000" flipV="1">
              <a:off x="9607243" y="5643570"/>
              <a:ext cx="201612" cy="920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9616768" y="5734057"/>
              <a:ext cx="190500" cy="857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rot="10800000" flipV="1">
              <a:off x="10102543" y="5638807"/>
              <a:ext cx="201612" cy="920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10112068" y="5729295"/>
              <a:ext cx="190500" cy="857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Microsoft Office PowerPoint</Application>
  <PresentationFormat>宽屏</PresentationFormat>
  <Paragraphs>107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华文楷体</vt:lpstr>
      <vt:lpstr>Calibri</vt:lpstr>
      <vt:lpstr>楷体</vt:lpstr>
      <vt:lpstr>微软雅黑</vt:lpstr>
      <vt:lpstr>宋体</vt:lpstr>
      <vt:lpstr>楷体_GB2312</vt:lpstr>
      <vt:lpstr>Arial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2023-01-16T15:18:54Z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9433A6FE55EF421CACDA2AB68FC6EC05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