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8" r:id="rId2"/>
    <p:sldId id="269" r:id="rId3"/>
    <p:sldId id="310" r:id="rId4"/>
    <p:sldId id="320" r:id="rId5"/>
    <p:sldId id="274" r:id="rId6"/>
    <p:sldId id="312" r:id="rId7"/>
    <p:sldId id="321" r:id="rId8"/>
    <p:sldId id="322" r:id="rId9"/>
    <p:sldId id="271" r:id="rId10"/>
    <p:sldId id="314" r:id="rId11"/>
    <p:sldId id="324" r:id="rId12"/>
    <p:sldId id="325" r:id="rId13"/>
    <p:sldId id="326" r:id="rId14"/>
    <p:sldId id="279" r:id="rId15"/>
    <p:sldId id="323" r:id="rId16"/>
    <p:sldId id="275" r:id="rId17"/>
    <p:sldId id="315" r:id="rId18"/>
    <p:sldId id="327" r:id="rId19"/>
    <p:sldId id="329" r:id="rId20"/>
    <p:sldId id="281" r:id="rId21"/>
    <p:sldId id="330" r:id="rId22"/>
    <p:sldId id="328" r:id="rId23"/>
    <p:sldId id="332" r:id="rId24"/>
    <p:sldId id="309" r:id="rId25"/>
    <p:sldId id="333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8C17B-0FEA-431C-ADD9-1C8F8D5CF5B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23598-8A7D-4A70-9ADA-4961037AB5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23598-8A7D-4A70-9ADA-4961037AB54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002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002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6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6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6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619583"/>
            <a:ext cx="91440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0" y="147974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Sports and Good Health</a:t>
            </a:r>
          </a:p>
        </p:txBody>
      </p:sp>
      <p:sp>
        <p:nvSpPr>
          <p:cNvPr id="11" name="矩形 10"/>
          <p:cNvSpPr/>
          <p:nvPr/>
        </p:nvSpPr>
        <p:spPr>
          <a:xfrm>
            <a:off x="2924754" y="54685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41735" y="1311362"/>
            <a:ext cx="8030766" cy="38904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．你不应该吃这么多垃圾食品。</a:t>
            </a:r>
          </a:p>
          <a:p>
            <a:pPr algn="just">
              <a:lnSpc>
                <a:spcPct val="150000"/>
              </a:lnSpc>
            </a:pPr>
            <a:r>
              <a:rPr lang="en-US" altLang="en-US" sz="2800" dirty="0" smtClean="0"/>
              <a:t>You ________ ________ so much junk food.</a:t>
            </a:r>
          </a:p>
          <a:p>
            <a:pPr algn="just">
              <a:lnSpc>
                <a:spcPct val="150000"/>
              </a:lnSpc>
            </a:pPr>
            <a:r>
              <a:rPr lang="en-US" altLang="en-US" sz="2800" dirty="0" smtClean="0"/>
              <a:t>5．</a:t>
            </a:r>
            <a:r>
              <a:rPr lang="zh-CN" altLang="en-US" sz="2800" dirty="0" smtClean="0"/>
              <a:t>跑步帮助我们记忆信息。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________ </a:t>
            </a:r>
            <a:r>
              <a:rPr lang="en-US" altLang="en-US" sz="2800" dirty="0" smtClean="0"/>
              <a:t>helps us ________ information. </a:t>
            </a:r>
          </a:p>
          <a:p>
            <a:pPr algn="just">
              <a:lnSpc>
                <a:spcPct val="150000"/>
              </a:lnSpc>
            </a:pPr>
            <a:r>
              <a:rPr lang="en-US" altLang="en-US" sz="2800" dirty="0" smtClean="0"/>
              <a:t>6．</a:t>
            </a:r>
            <a:r>
              <a:rPr lang="zh-CN" altLang="en-US" sz="2800" dirty="0" smtClean="0"/>
              <a:t>我决定要帮助这个小男孩。</a:t>
            </a:r>
          </a:p>
          <a:p>
            <a:pPr algn="just">
              <a:lnSpc>
                <a:spcPct val="150000"/>
              </a:lnSpc>
            </a:pPr>
            <a:r>
              <a:rPr lang="en-US" altLang="en-US" sz="2800" dirty="0" smtClean="0"/>
              <a:t>I ________ ________ ________ the little boy.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1232090" y="2103512"/>
            <a:ext cx="3125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shouldn't           eat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2020" y="3311282"/>
            <a:ext cx="4790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Running                    remember</a:t>
            </a:r>
          </a:p>
        </p:txBody>
      </p:sp>
      <p:sp>
        <p:nvSpPr>
          <p:cNvPr id="9" name="矩形 8"/>
          <p:cNvSpPr/>
          <p:nvPr/>
        </p:nvSpPr>
        <p:spPr>
          <a:xfrm>
            <a:off x="912049" y="4551109"/>
            <a:ext cx="5062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decided             to                help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8875" y="1545716"/>
            <a:ext cx="8030766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7．</a:t>
            </a:r>
            <a:r>
              <a:rPr lang="zh-CN" altLang="en-US" sz="2400" dirty="0" smtClean="0"/>
              <a:t>有十种不同的比赛项目，像跑步、跳远、跳高和掷球。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</a:t>
            </a:r>
            <a:r>
              <a:rPr lang="en-US" altLang="en-US" sz="2400" dirty="0" smtClean="0"/>
              <a:t>ten different events ________ running, long and high jumps, and ball throwing.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8．</a:t>
            </a:r>
            <a:r>
              <a:rPr lang="zh-CN" altLang="en-US" sz="2400" dirty="0" smtClean="0"/>
              <a:t>希望明年还能见到你们大家！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</a:t>
            </a:r>
            <a:r>
              <a:rPr lang="en-US" altLang="en-US" sz="2400" dirty="0" smtClean="0"/>
              <a:t>you all next year!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9．</a:t>
            </a:r>
            <a:r>
              <a:rPr lang="zh-CN" altLang="en-US" sz="2400" dirty="0" smtClean="0"/>
              <a:t>蒂姆不再活跃了。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Tim is ________ active ________ ________.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786320" y="2088272"/>
            <a:ext cx="7420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            were                                               like</a:t>
            </a:r>
          </a:p>
        </p:txBody>
      </p:sp>
      <p:sp>
        <p:nvSpPr>
          <p:cNvPr id="8" name="矩形 7"/>
          <p:cNvSpPr/>
          <p:nvPr/>
        </p:nvSpPr>
        <p:spPr>
          <a:xfrm>
            <a:off x="581936" y="3775839"/>
            <a:ext cx="40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Hope            to              see</a:t>
            </a:r>
          </a:p>
        </p:txBody>
      </p:sp>
      <p:sp>
        <p:nvSpPr>
          <p:cNvPr id="9" name="矩形 8"/>
          <p:cNvSpPr/>
          <p:nvPr/>
        </p:nvSpPr>
        <p:spPr>
          <a:xfrm>
            <a:off x="1584711" y="4829567"/>
            <a:ext cx="4834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                       any         more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53164" y="1573567"/>
            <a:ext cx="8476535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10．</a:t>
            </a:r>
            <a:r>
              <a:rPr lang="zh-CN" altLang="en-US" sz="2400" dirty="0" smtClean="0"/>
              <a:t>他看太多的电视并且玩太多的电脑游戏。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He watches ______ _______ TV and plays _______ ______ computer games.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11．</a:t>
            </a:r>
            <a:r>
              <a:rPr lang="zh-CN" altLang="en-US" sz="2400" dirty="0" smtClean="0"/>
              <a:t>他给他的朋友回赠一首诗。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He ________ a poem ________ ________ his friend. 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12．</a:t>
            </a:r>
            <a:r>
              <a:rPr lang="zh-CN" altLang="en-US" sz="2400" dirty="0" smtClean="0"/>
              <a:t>一些人敲鼓，另一些人围着火跳舞。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</a:t>
            </a:r>
            <a:r>
              <a:rPr lang="en-US" altLang="en-US" sz="2400" dirty="0" smtClean="0"/>
              <a:t>people played the drums ________ ________ danced around the fire.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2487960" y="2153042"/>
            <a:ext cx="6418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too           much                      too          </a:t>
            </a:r>
            <a:r>
              <a:rPr lang="en-US" sz="2400" b="1" dirty="0" smtClean="0">
                <a:solidFill>
                  <a:srgbClr val="FF0000"/>
                </a:solidFill>
                <a:sym typeface="+mn-ea"/>
              </a:rPr>
              <a:t>many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63510" y="3835724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writes                     back            to</a:t>
            </a:r>
          </a:p>
        </p:txBody>
      </p:sp>
      <p:sp>
        <p:nvSpPr>
          <p:cNvPr id="10" name="矩形 9"/>
          <p:cNvSpPr/>
          <p:nvPr/>
        </p:nvSpPr>
        <p:spPr>
          <a:xfrm>
            <a:off x="749233" y="4941699"/>
            <a:ext cx="7693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                                                 and         others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87455" y="1545359"/>
            <a:ext cx="8030766" cy="2793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13．</a:t>
            </a:r>
            <a:r>
              <a:rPr lang="zh-CN" altLang="en-US" sz="2400" b="1" dirty="0" smtClean="0"/>
              <a:t>你参加过学校运动会吗？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Did you ________ ________ ________ the school sports meet?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14．</a:t>
            </a:r>
            <a:r>
              <a:rPr lang="zh-CN" altLang="en-US" sz="2400" b="1" dirty="0" smtClean="0"/>
              <a:t>我试过并且它对我来说行之有效。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I tried it and it ________ ________ me.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2161731" y="2073032"/>
            <a:ext cx="3950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            part              in</a:t>
            </a:r>
          </a:p>
        </p:txBody>
      </p:sp>
      <p:sp>
        <p:nvSpPr>
          <p:cNvPr id="8" name="矩形 7"/>
          <p:cNvSpPr/>
          <p:nvPr/>
        </p:nvSpPr>
        <p:spPr>
          <a:xfrm>
            <a:off x="2683700" y="3794621"/>
            <a:ext cx="2521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worked          for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5496" y="885290"/>
            <a:ext cx="2625749" cy="758873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389601" cy="5827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6903" y="1603946"/>
            <a:ext cx="1691741" cy="646331"/>
            <a:chOff x="475870" y="1603945"/>
            <a:chExt cx="2255655" cy="646331"/>
          </a:xfrm>
        </p:grpSpPr>
        <p:sp>
          <p:nvSpPr>
            <p:cNvPr id="5" name="Rectangle 9"/>
            <p:cNvSpPr/>
            <p:nvPr/>
          </p:nvSpPr>
          <p:spPr>
            <a:xfrm>
              <a:off x="721999" y="1603945"/>
              <a:ext cx="2009526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2400" b="1" dirty="0" smtClean="0">
                  <a:solidFill>
                    <a:srgbClr val="00A6AD"/>
                  </a:solidFill>
                  <a:sym typeface="宋体" panose="02010600030101010101" pitchFamily="2" charset="-122"/>
                </a:rPr>
                <a:t>单词回顾</a:t>
              </a:r>
              <a:r>
                <a:rPr lang="zh-CN" altLang="en-US" sz="2400" b="1" dirty="0" smtClean="0">
                  <a:solidFill>
                    <a:srgbClr val="00A6AD"/>
                  </a:solidFill>
                </a:rPr>
                <a:t> </a:t>
              </a:r>
              <a:endParaRPr lang="zh-CN" altLang="en-US" sz="2400" b="1" dirty="0">
                <a:solidFill>
                  <a:srgbClr val="00A6AD"/>
                </a:solidFill>
              </a:endParaRPr>
            </a:p>
          </p:txBody>
        </p:sp>
        <p:pic>
          <p:nvPicPr>
            <p:cNvPr id="6" name="Picture 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75870" y="1767590"/>
              <a:ext cx="84455" cy="41402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16424" y="2179410"/>
            <a:ext cx="858945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en-US" sz="2400" b="1" dirty="0" smtClean="0"/>
              <a:t>根据句意及首字母提示补全单词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 feel very l________ to have you as my friend.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2．Taking exercise is good for our h________．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3．You can't s________ much time on TV. It's bad for your eyes.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4．Use your b________ before you start to do something.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5．You can k________ the book for a week, but you can't lend it to others.</a:t>
            </a:r>
            <a:endParaRPr lang="en-US" altLang="en-US" sz="2400" b="1" dirty="0"/>
          </a:p>
        </p:txBody>
      </p:sp>
      <p:sp>
        <p:nvSpPr>
          <p:cNvPr id="1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5" name="矩形 14"/>
          <p:cNvSpPr/>
          <p:nvPr/>
        </p:nvSpPr>
        <p:spPr>
          <a:xfrm>
            <a:off x="2579972" y="2802647"/>
            <a:ext cx="901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ucky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91432" y="3266609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ealth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91554" y="3899927"/>
            <a:ext cx="97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pend</a:t>
            </a:r>
          </a:p>
        </p:txBody>
      </p:sp>
      <p:sp>
        <p:nvSpPr>
          <p:cNvPr id="13" name="矩形 12"/>
          <p:cNvSpPr/>
          <p:nvPr/>
        </p:nvSpPr>
        <p:spPr>
          <a:xfrm>
            <a:off x="2547376" y="4953391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rain</a:t>
            </a:r>
          </a:p>
        </p:txBody>
      </p:sp>
      <p:sp>
        <p:nvSpPr>
          <p:cNvPr id="16" name="矩形 15"/>
          <p:cNvSpPr/>
          <p:nvPr/>
        </p:nvSpPr>
        <p:spPr>
          <a:xfrm>
            <a:off x="2546783" y="5578232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eep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0" grpId="0"/>
      <p:bldP spid="11" grpId="0"/>
      <p:bldP spid="13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50294" y="1286894"/>
            <a:ext cx="8411765" cy="5563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Ⅱ.</a:t>
            </a:r>
            <a:r>
              <a:rPr lang="zh-CN" altLang="en-US" sz="2400" b="1" dirty="0" smtClean="0"/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The ________(win) of the English competition is an 8­year­old girl.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2．We can't help you if you don't tell us the ________ (true)．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3．This kind of animals have long ________(tooth)．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4．He ________(throw) the book to me, but I didn't catch it.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5．Tell John to phone me if he ________(change) his idea.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1732433" y="2012072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winner</a:t>
            </a:r>
          </a:p>
        </p:txBody>
      </p:sp>
      <p:sp>
        <p:nvSpPr>
          <p:cNvPr id="8" name="矩形 7"/>
          <p:cNvSpPr/>
          <p:nvPr/>
        </p:nvSpPr>
        <p:spPr>
          <a:xfrm>
            <a:off x="7079427" y="2952879"/>
            <a:ext cx="969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truth</a:t>
            </a:r>
          </a:p>
        </p:txBody>
      </p:sp>
      <p:sp>
        <p:nvSpPr>
          <p:cNvPr id="9" name="矩形 8"/>
          <p:cNvSpPr/>
          <p:nvPr/>
        </p:nvSpPr>
        <p:spPr>
          <a:xfrm>
            <a:off x="5930478" y="4068809"/>
            <a:ext cx="997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teeth</a:t>
            </a:r>
          </a:p>
        </p:txBody>
      </p:sp>
      <p:sp>
        <p:nvSpPr>
          <p:cNvPr id="10" name="矩形 9"/>
          <p:cNvSpPr/>
          <p:nvPr/>
        </p:nvSpPr>
        <p:spPr>
          <a:xfrm>
            <a:off x="1520978" y="4623827"/>
            <a:ext cx="1082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threw</a:t>
            </a:r>
          </a:p>
        </p:txBody>
      </p:sp>
      <p:sp>
        <p:nvSpPr>
          <p:cNvPr id="11" name="矩形 10"/>
          <p:cNvSpPr/>
          <p:nvPr/>
        </p:nvSpPr>
        <p:spPr>
          <a:xfrm>
            <a:off x="4973452" y="5695811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changes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77303" y="1085305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6250" y="12489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55145" y="1718267"/>
            <a:ext cx="8211665" cy="4524315"/>
            <a:chOff x="740193" y="1718267"/>
            <a:chExt cx="10948887" cy="4524315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740193" y="1718267"/>
              <a:ext cx="10948887" cy="45243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Ⅰ.</a:t>
              </a:r>
              <a:r>
                <a:rPr lang="zh-CN" altLang="en-US" sz="2400" b="1" dirty="0" smtClean="0"/>
                <a:t>用方框中所给短语的适当形式填空</a:t>
              </a:r>
              <a:endParaRPr lang="en-US" altLang="zh-CN" sz="2400" b="1" dirty="0" smtClean="0"/>
            </a:p>
            <a:p>
              <a:pPr>
                <a:lnSpc>
                  <a:spcPct val="150000"/>
                </a:lnSpc>
              </a:pPr>
              <a:endParaRPr lang="zh-CN" altLang="en-US" sz="2400" b="1" dirty="0" smtClean="0"/>
            </a:p>
            <a:p>
              <a:pPr>
                <a:lnSpc>
                  <a:spcPct val="150000"/>
                </a:lnSpc>
              </a:pPr>
              <a:endParaRPr lang="en-US" altLang="zh-CN" sz="2400" b="1" dirty="0" smtClean="0"/>
            </a:p>
            <a:p>
              <a:pPr>
                <a:lnSpc>
                  <a:spcPct val="150000"/>
                </a:lnSpc>
              </a:pPr>
              <a:endParaRPr lang="en-US" altLang="zh-CN" sz="24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1</a:t>
              </a:r>
              <a:r>
                <a:rPr lang="zh-CN" altLang="en-US" sz="2400" b="1" dirty="0" smtClean="0"/>
                <a:t>．</a:t>
              </a:r>
              <a:r>
                <a:rPr lang="en-US" altLang="zh-CN" sz="2400" b="1" dirty="0" smtClean="0"/>
                <a:t>John </a:t>
              </a:r>
              <a:r>
                <a:rPr lang="en-US" altLang="zh-CN" sz="2400" b="1" dirty="0" smtClean="0">
                  <a:sym typeface="+mn-ea"/>
                </a:rPr>
                <a:t>____________</a:t>
              </a:r>
              <a:r>
                <a:rPr lang="en-US" altLang="zh-CN" sz="2400" b="1" dirty="0" smtClean="0"/>
                <a:t> of becoming a doctor when he was very young.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 b="1" dirty="0" smtClean="0"/>
                <a:t>2</a:t>
              </a:r>
              <a:r>
                <a:rPr lang="zh-CN" altLang="en-US" sz="2400" b="1" dirty="0" smtClean="0"/>
                <a:t>．</a:t>
              </a:r>
              <a:r>
                <a:rPr lang="en-US" altLang="zh-CN" sz="2400" b="1" dirty="0" smtClean="0"/>
                <a:t>Don't </a:t>
              </a:r>
              <a:r>
                <a:rPr lang="en-US" altLang="zh-CN" sz="2400" b="1" dirty="0" smtClean="0">
                  <a:sym typeface="+mn-ea"/>
                </a:rPr>
                <a:t>____________</a:t>
              </a:r>
              <a:r>
                <a:rPr lang="en-US" altLang="zh-CN" sz="2400" b="1" dirty="0" smtClean="0"/>
                <a:t> Mike. He is old enough to look after himself.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36404" y="2603574"/>
              <a:ext cx="9387840" cy="11318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400" b="1" dirty="0" smtClean="0"/>
                <a:t>go fishing,  worry about, get out</a:t>
              </a:r>
              <a:r>
                <a:rPr lang="zh-CN" altLang="en-US" sz="2400" b="1" dirty="0" smtClean="0"/>
                <a:t>，</a:t>
              </a:r>
              <a:r>
                <a:rPr lang="en-US" altLang="zh-CN" sz="2400" b="1" dirty="0" smtClean="0"/>
                <a:t>get up, have a dream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932810" y="3959141"/>
            <a:ext cx="212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had a dream</a:t>
            </a:r>
          </a:p>
        </p:txBody>
      </p:sp>
      <p:sp>
        <p:nvSpPr>
          <p:cNvPr id="12" name="矩形 11"/>
          <p:cNvSpPr/>
          <p:nvPr/>
        </p:nvSpPr>
        <p:spPr>
          <a:xfrm>
            <a:off x="1932810" y="5134039"/>
            <a:ext cx="2408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worry about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2285" y="1365416"/>
            <a:ext cx="8211665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Mr. </a:t>
            </a:r>
            <a:r>
              <a:rPr lang="en-US" altLang="zh-CN" sz="2400" b="1" dirty="0" err="1" smtClean="0"/>
              <a:t>Tian</a:t>
            </a:r>
            <a:r>
              <a:rPr lang="en-US" altLang="zh-CN" sz="2400" b="1" dirty="0" smtClean="0"/>
              <a:t> likes ____________ by the lake on weekends.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The man asked his son ____________ because he made lots of noise.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Sam ____________ very early this morning to catch the early bus.</a:t>
            </a:r>
            <a:endParaRPr lang="en-US" altLang="zh-CN" sz="2400" b="1" dirty="0"/>
          </a:p>
        </p:txBody>
      </p:sp>
      <p:sp>
        <p:nvSpPr>
          <p:cNvPr id="8" name="矩形 7"/>
          <p:cNvSpPr/>
          <p:nvPr/>
        </p:nvSpPr>
        <p:spPr>
          <a:xfrm>
            <a:off x="2993421" y="1473532"/>
            <a:ext cx="2491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go/going fishing</a:t>
            </a:r>
          </a:p>
        </p:txBody>
      </p:sp>
      <p:sp>
        <p:nvSpPr>
          <p:cNvPr id="9" name="矩形 8"/>
          <p:cNvSpPr/>
          <p:nvPr/>
        </p:nvSpPr>
        <p:spPr>
          <a:xfrm>
            <a:off x="4615692" y="2496269"/>
            <a:ext cx="1738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get out</a:t>
            </a:r>
          </a:p>
        </p:txBody>
      </p:sp>
      <p:sp>
        <p:nvSpPr>
          <p:cNvPr id="11" name="矩形 10"/>
          <p:cNvSpPr/>
          <p:nvPr/>
        </p:nvSpPr>
        <p:spPr>
          <a:xfrm>
            <a:off x="2067723" y="3551312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got up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41735" y="1570088"/>
            <a:ext cx="8122206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．说实话，他是一个很好的人。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________ ________</a:t>
            </a:r>
            <a:r>
              <a:rPr lang="zh-CN" altLang="en-US" sz="2400" dirty="0" smtClean="0"/>
              <a:t>， </a:t>
            </a:r>
            <a:r>
              <a:rPr lang="en-US" altLang="en-US" sz="2400" dirty="0" smtClean="0"/>
              <a:t>he is a very good person.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2．</a:t>
            </a:r>
            <a:r>
              <a:rPr lang="zh-CN" altLang="en-US" sz="2400" dirty="0" smtClean="0"/>
              <a:t>像往常一样，他在下午三点开始锻炼。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He began to exercise at 3 </a:t>
            </a:r>
            <a:r>
              <a:rPr lang="en-US" altLang="en-US" sz="2400" dirty="0" err="1" smtClean="0"/>
              <a:t>p．m</a:t>
            </a:r>
            <a:r>
              <a:rPr lang="en-US" altLang="en-US" sz="2400" dirty="0" smtClean="0"/>
              <a:t>. ________ 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3．</a:t>
            </a:r>
            <a:r>
              <a:rPr lang="zh-CN" altLang="en-US" sz="2400" dirty="0" smtClean="0"/>
              <a:t>王妍每天整理她的床铺。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Wang Yan ________ ________ ________ every day.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749233" y="2636054"/>
            <a:ext cx="7022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   tell            you          the            truth</a:t>
            </a:r>
          </a:p>
        </p:txBody>
      </p:sp>
      <p:sp>
        <p:nvSpPr>
          <p:cNvPr id="8" name="矩形 7"/>
          <p:cNvSpPr/>
          <p:nvPr/>
        </p:nvSpPr>
        <p:spPr>
          <a:xfrm>
            <a:off x="5570095" y="4326647"/>
            <a:ext cx="2265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         usual</a:t>
            </a:r>
          </a:p>
        </p:txBody>
      </p:sp>
      <p:sp>
        <p:nvSpPr>
          <p:cNvPr id="9" name="矩形 8"/>
          <p:cNvSpPr/>
          <p:nvPr/>
        </p:nvSpPr>
        <p:spPr>
          <a:xfrm>
            <a:off x="2186952" y="5342012"/>
            <a:ext cx="3869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makes         her           bed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30305" y="1472195"/>
            <a:ext cx="8122206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4．</a:t>
            </a:r>
            <a:r>
              <a:rPr lang="zh-CN" altLang="en-US" sz="2400" dirty="0" smtClean="0"/>
              <a:t>那个箱子挡着路呢，请把它搬走。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The box ________ ________ ________ ________. Please carry it away.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5．</a:t>
            </a:r>
            <a:r>
              <a:rPr lang="zh-CN" altLang="en-US" sz="2400" dirty="0" smtClean="0"/>
              <a:t>如果你做得对，我就会支持你。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I will ________ ________ ________ ________ if you are right.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1921037" y="2034932"/>
            <a:ext cx="5277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gets            in              the           way</a:t>
            </a:r>
          </a:p>
        </p:txBody>
      </p:sp>
      <p:sp>
        <p:nvSpPr>
          <p:cNvPr id="8" name="矩形 7"/>
          <p:cNvSpPr/>
          <p:nvPr/>
        </p:nvSpPr>
        <p:spPr>
          <a:xfrm>
            <a:off x="1509557" y="3743454"/>
            <a:ext cx="5259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            on             your         side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8604" y="966080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70700" y="2517755"/>
            <a:ext cx="7887891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 smtClean="0"/>
              <a:t>根据汉语提示或词形变化要求，写出相应的单词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．决定；作出判断</a:t>
            </a:r>
            <a:r>
              <a:rPr lang="en-US" altLang="zh-CN" sz="2400" dirty="0" smtClean="0"/>
              <a:t>________    2.</a:t>
            </a:r>
            <a:r>
              <a:rPr lang="zh-CN" altLang="en-US" sz="2400" dirty="0" smtClean="0"/>
              <a:t>改变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．习惯；行为</a:t>
            </a:r>
            <a:r>
              <a:rPr lang="en-US" altLang="zh-CN" sz="2400" dirty="0" smtClean="0"/>
              <a:t>________            4.</a:t>
            </a:r>
            <a:r>
              <a:rPr lang="zh-CN" altLang="en-US" sz="2400" dirty="0" smtClean="0"/>
              <a:t>通常的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．健康；健康状态</a:t>
            </a:r>
            <a:r>
              <a:rPr lang="en-US" altLang="zh-CN" sz="2400" dirty="0" smtClean="0"/>
              <a:t>________    6.</a:t>
            </a:r>
            <a:r>
              <a:rPr lang="zh-CN" altLang="en-US" sz="2400" dirty="0" smtClean="0"/>
              <a:t>信息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．保持；保留</a:t>
            </a:r>
            <a:r>
              <a:rPr lang="en-US" altLang="zh-CN" sz="2400" dirty="0" smtClean="0"/>
              <a:t>________ →</a:t>
            </a:r>
            <a:r>
              <a:rPr lang="zh-CN" altLang="en-US" sz="2400" dirty="0" smtClean="0"/>
              <a:t>过去式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过去分词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16" name="矩形 15"/>
          <p:cNvSpPr/>
          <p:nvPr/>
        </p:nvSpPr>
        <p:spPr>
          <a:xfrm>
            <a:off x="3232341" y="3475111"/>
            <a:ext cx="1204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decide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95782" y="3406532"/>
            <a:ext cx="161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change</a:t>
            </a:r>
          </a:p>
        </p:txBody>
      </p:sp>
      <p:sp>
        <p:nvSpPr>
          <p:cNvPr id="11" name="矩形 10"/>
          <p:cNvSpPr/>
          <p:nvPr/>
        </p:nvSpPr>
        <p:spPr>
          <a:xfrm>
            <a:off x="2695131" y="4160912"/>
            <a:ext cx="986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habit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58974" y="4140349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usual</a:t>
            </a:r>
          </a:p>
        </p:txBody>
      </p:sp>
      <p:sp>
        <p:nvSpPr>
          <p:cNvPr id="14" name="矩形 13"/>
          <p:cNvSpPr/>
          <p:nvPr/>
        </p:nvSpPr>
        <p:spPr>
          <a:xfrm>
            <a:off x="3209481" y="4846712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health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25960" y="4835674"/>
            <a:ext cx="2033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information</a:t>
            </a:r>
          </a:p>
        </p:txBody>
      </p:sp>
      <p:sp>
        <p:nvSpPr>
          <p:cNvPr id="17" name="矩形 16"/>
          <p:cNvSpPr/>
          <p:nvPr/>
        </p:nvSpPr>
        <p:spPr>
          <a:xfrm>
            <a:off x="2405571" y="5665909"/>
            <a:ext cx="4918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                              kept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0" grpId="0"/>
      <p:bldP spid="11" grpId="0"/>
      <p:bldP spid="12" grpId="0"/>
      <p:bldP spid="14" grpId="0"/>
      <p:bldP spid="15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2630" y="2002416"/>
            <a:ext cx="8433027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Ⅰ.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．跑步可以帮助我们记忆一些信息。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can help us ________ some information.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．你不应该看太多电视。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You ________ watch ________ ________ TV.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．他们把这种舞蹈叫作帕瓦。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They ________ ________ ________ the pow­wow.</a:t>
            </a:r>
          </a:p>
        </p:txBody>
      </p:sp>
      <p:sp>
        <p:nvSpPr>
          <p:cNvPr id="10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11" name="矩形 10"/>
          <p:cNvSpPr/>
          <p:nvPr/>
        </p:nvSpPr>
        <p:spPr>
          <a:xfrm>
            <a:off x="523430" y="3108962"/>
            <a:ext cx="4601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Running                    remember</a:t>
            </a:r>
          </a:p>
        </p:txBody>
      </p:sp>
      <p:sp>
        <p:nvSpPr>
          <p:cNvPr id="7" name="矩形 6"/>
          <p:cNvSpPr/>
          <p:nvPr/>
        </p:nvSpPr>
        <p:spPr>
          <a:xfrm>
            <a:off x="1048073" y="4276727"/>
            <a:ext cx="57432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shouldn't               too          much</a:t>
            </a:r>
          </a:p>
        </p:txBody>
      </p:sp>
      <p:sp>
        <p:nvSpPr>
          <p:cNvPr id="8" name="矩形 7"/>
          <p:cNvSpPr/>
          <p:nvPr/>
        </p:nvSpPr>
        <p:spPr>
          <a:xfrm>
            <a:off x="1295071" y="5282567"/>
            <a:ext cx="4981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call             this         dance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64595" y="1815361"/>
            <a:ext cx="8122206" cy="22424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．吉姆每天花费两个小时看电视。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Jim ________ two hours ________ TV every day.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5．</a:t>
            </a:r>
            <a:r>
              <a:rPr lang="zh-CN" altLang="en-US" sz="2400" dirty="0" smtClean="0"/>
              <a:t>你能保持你的房间干净、有条理吗？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Can you ________ your room ________ and ________？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1254950" y="2407922"/>
            <a:ext cx="4345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spends                    watching　</a:t>
            </a:r>
          </a:p>
        </p:txBody>
      </p:sp>
      <p:sp>
        <p:nvSpPr>
          <p:cNvPr id="8" name="矩形 7"/>
          <p:cNvSpPr/>
          <p:nvPr/>
        </p:nvSpPr>
        <p:spPr>
          <a:xfrm>
            <a:off x="1912841" y="3470912"/>
            <a:ext cx="65263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                  clean           organized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4585" y="949808"/>
            <a:ext cx="8411765" cy="50098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Ⅱ.</a:t>
            </a:r>
            <a:r>
              <a:rPr lang="zh-CN" altLang="en-US" sz="2400" dirty="0" smtClean="0"/>
              <a:t>按要求完成下列各题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en-US" sz="2400" dirty="0" smtClean="0"/>
              <a:t>The Black family are very poor now.(</a:t>
            </a:r>
            <a:r>
              <a:rPr lang="zh-CN" altLang="en-US" sz="2400" dirty="0" smtClean="0"/>
              <a:t>用</a:t>
            </a:r>
            <a:r>
              <a:rPr lang="en-US" altLang="en-US" sz="2400" dirty="0" smtClean="0"/>
              <a:t>at that time</a:t>
            </a:r>
            <a:r>
              <a:rPr lang="zh-CN" altLang="en-US" sz="2400" dirty="0" smtClean="0"/>
              <a:t>改写句子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The Black family ________ ________ ________ at that time.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2．Wang </a:t>
            </a:r>
            <a:r>
              <a:rPr lang="en-US" altLang="en-US" sz="2400" dirty="0" err="1" smtClean="0"/>
              <a:t>Jian</a:t>
            </a:r>
            <a:r>
              <a:rPr lang="en-US" altLang="en-US" sz="2400" dirty="0" smtClean="0"/>
              <a:t> decided to learn </a:t>
            </a:r>
            <a:r>
              <a:rPr lang="en-US" altLang="en-US" sz="2400" u="sng" dirty="0" smtClean="0"/>
              <a:t>painting</a:t>
            </a:r>
            <a:r>
              <a:rPr lang="en-US" altLang="en-US" sz="2400" dirty="0" smtClean="0"/>
              <a:t>．(</a:t>
            </a:r>
            <a:r>
              <a:rPr lang="zh-CN" altLang="en-US" sz="2400" dirty="0" smtClean="0"/>
              <a:t>对画线部分提问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________ </a:t>
            </a:r>
            <a:r>
              <a:rPr lang="en-US" altLang="en-US" sz="2400" dirty="0" smtClean="0"/>
              <a:t>did Wang </a:t>
            </a:r>
            <a:r>
              <a:rPr lang="en-US" altLang="en-US" sz="2400" dirty="0" err="1" smtClean="0"/>
              <a:t>Jian</a:t>
            </a:r>
            <a:r>
              <a:rPr lang="en-US" altLang="en-US" sz="2400" dirty="0" smtClean="0"/>
              <a:t> ________ ________ ________？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3．Mrs. Brown spends much money on clothes.(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Mrs. Brown ________ much money in ________ clothes.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3230436" y="2606041"/>
            <a:ext cx="4789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were          very          poor</a:t>
            </a:r>
          </a:p>
        </p:txBody>
      </p:sp>
      <p:sp>
        <p:nvSpPr>
          <p:cNvPr id="8" name="矩形 7"/>
          <p:cNvSpPr/>
          <p:nvPr/>
        </p:nvSpPr>
        <p:spPr>
          <a:xfrm>
            <a:off x="633921" y="4231007"/>
            <a:ext cx="8262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                               decide         to           learn</a:t>
            </a:r>
          </a:p>
        </p:txBody>
      </p:sp>
      <p:sp>
        <p:nvSpPr>
          <p:cNvPr id="9" name="矩形 8"/>
          <p:cNvSpPr/>
          <p:nvPr/>
        </p:nvSpPr>
        <p:spPr>
          <a:xfrm>
            <a:off x="2249361" y="5334002"/>
            <a:ext cx="5037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spends                              buying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4584" y="1727158"/>
            <a:ext cx="8411765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4．I will no more make the same mistake.(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I ______ ______ make the same mistake ______ 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5．I have told you about it some times.(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I have told you about it ________ ________ times.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749233" y="2335267"/>
            <a:ext cx="7614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will          not                                              any    more</a:t>
            </a:r>
          </a:p>
        </p:txBody>
      </p:sp>
      <p:sp>
        <p:nvSpPr>
          <p:cNvPr id="8" name="矩形 7"/>
          <p:cNvSpPr/>
          <p:nvPr/>
        </p:nvSpPr>
        <p:spPr>
          <a:xfrm>
            <a:off x="3946715" y="3396289"/>
            <a:ext cx="2882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 few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62439" y="1470363"/>
            <a:ext cx="8281511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Ⅲ.</a:t>
            </a:r>
            <a:r>
              <a:rPr lang="zh-CN" altLang="en-US" sz="2400" b="1" dirty="0" smtClean="0"/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keep, many, to, are, there, ways, healthy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2．computer, spend, the, don't, time, on, much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3．need, many, water, how, of, glasses, you, do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_____________________________________________?</a:t>
            </a:r>
          </a:p>
        </p:txBody>
      </p:sp>
      <p:sp>
        <p:nvSpPr>
          <p:cNvPr id="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9" name="矩形 8"/>
          <p:cNvSpPr/>
          <p:nvPr/>
        </p:nvSpPr>
        <p:spPr>
          <a:xfrm>
            <a:off x="777241" y="2611756"/>
            <a:ext cx="6737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are many ways to keep healthy</a:t>
            </a:r>
          </a:p>
        </p:txBody>
      </p:sp>
      <p:sp>
        <p:nvSpPr>
          <p:cNvPr id="10" name="矩形 9"/>
          <p:cNvSpPr/>
          <p:nvPr/>
        </p:nvSpPr>
        <p:spPr>
          <a:xfrm>
            <a:off x="777241" y="3672633"/>
            <a:ext cx="6814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Don't spend much time on the computer</a:t>
            </a:r>
          </a:p>
        </p:txBody>
      </p:sp>
      <p:sp>
        <p:nvSpPr>
          <p:cNvPr id="11" name="矩形 10"/>
          <p:cNvSpPr/>
          <p:nvPr/>
        </p:nvSpPr>
        <p:spPr>
          <a:xfrm>
            <a:off x="800100" y="4812031"/>
            <a:ext cx="7743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many glasses of water do you need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96729" y="1553402"/>
            <a:ext cx="8357167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4．me, night, friend, e­mail, sent, my, last, an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5．day, should, breakfast, every, have, we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______________________________________________.</a:t>
            </a:r>
          </a:p>
        </p:txBody>
      </p:sp>
      <p:sp>
        <p:nvSpPr>
          <p:cNvPr id="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6" name="矩形 5"/>
          <p:cNvSpPr/>
          <p:nvPr/>
        </p:nvSpPr>
        <p:spPr>
          <a:xfrm>
            <a:off x="891540" y="2179321"/>
            <a:ext cx="5975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My friend sent me an e­mail last night</a:t>
            </a:r>
          </a:p>
        </p:txBody>
      </p:sp>
      <p:sp>
        <p:nvSpPr>
          <p:cNvPr id="9" name="矩形 8"/>
          <p:cNvSpPr/>
          <p:nvPr/>
        </p:nvSpPr>
        <p:spPr>
          <a:xfrm>
            <a:off x="891540" y="3198496"/>
            <a:ext cx="610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 should have breakfast every day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4585" y="812045"/>
            <a:ext cx="8019336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．脑；头脑</a:t>
            </a:r>
            <a:r>
              <a:rPr lang="en-US" altLang="zh-CN" sz="2400" dirty="0" smtClean="0"/>
              <a:t>________                 9.</a:t>
            </a:r>
            <a:r>
              <a:rPr lang="zh-CN" altLang="en-US" sz="2400" dirty="0" smtClean="0"/>
              <a:t>成功；胜利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．投，掷；扔</a:t>
            </a:r>
            <a:r>
              <a:rPr lang="en-US" altLang="zh-CN" sz="2400" dirty="0" smtClean="0"/>
              <a:t>________→</a:t>
            </a:r>
            <a:r>
              <a:rPr lang="zh-CN" altLang="en-US" sz="2400" dirty="0" smtClean="0"/>
              <a:t>过去式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→</a:t>
            </a:r>
            <a:r>
              <a:rPr lang="zh-CN" altLang="en-US" sz="2400" dirty="0" smtClean="0"/>
              <a:t>过去分词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．获胜者；优胜者</a:t>
            </a:r>
            <a:r>
              <a:rPr lang="en-US" altLang="zh-CN" sz="2400" dirty="0" smtClean="0"/>
              <a:t>________   12.</a:t>
            </a:r>
            <a:r>
              <a:rPr lang="zh-CN" altLang="en-US" sz="2400" dirty="0" smtClean="0"/>
              <a:t>重量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13</a:t>
            </a:r>
            <a:r>
              <a:rPr lang="zh-CN" altLang="en-US" sz="2400" dirty="0" smtClean="0"/>
              <a:t>．空气；天空</a:t>
            </a:r>
            <a:r>
              <a:rPr lang="en-US" altLang="zh-CN" sz="2400" dirty="0" smtClean="0"/>
              <a:t>________           14.</a:t>
            </a:r>
            <a:r>
              <a:rPr lang="zh-CN" altLang="en-US" sz="2400" dirty="0" smtClean="0"/>
              <a:t>边；侧边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15</a:t>
            </a:r>
            <a:r>
              <a:rPr lang="zh-CN" altLang="en-US" sz="2400" dirty="0" smtClean="0"/>
              <a:t>．用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钱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；花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钱</a:t>
            </a:r>
            <a:r>
              <a:rPr lang="en-US" altLang="zh-CN" sz="2400" dirty="0" smtClean="0"/>
              <a:t>)________→</a:t>
            </a:r>
            <a:r>
              <a:rPr lang="zh-CN" altLang="en-US" sz="2400" dirty="0" smtClean="0"/>
              <a:t>过去式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过去分词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．步骤；脚步</a:t>
            </a:r>
            <a:r>
              <a:rPr lang="en-US" altLang="zh-CN" sz="2400" dirty="0" smtClean="0"/>
              <a:t>________    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17.   </a:t>
            </a:r>
            <a:r>
              <a:rPr lang="zh-CN" altLang="en-US" sz="2400" dirty="0" smtClean="0"/>
              <a:t>杂乱；肮脏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2375091" y="1017726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brain</a:t>
            </a:r>
          </a:p>
        </p:txBody>
      </p:sp>
      <p:sp>
        <p:nvSpPr>
          <p:cNvPr id="6" name="矩形 5"/>
          <p:cNvSpPr/>
          <p:nvPr/>
        </p:nvSpPr>
        <p:spPr>
          <a:xfrm>
            <a:off x="6747822" y="1017725"/>
            <a:ext cx="1337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success</a:t>
            </a:r>
          </a:p>
        </p:txBody>
      </p:sp>
      <p:sp>
        <p:nvSpPr>
          <p:cNvPr id="8" name="矩形 7"/>
          <p:cNvSpPr/>
          <p:nvPr/>
        </p:nvSpPr>
        <p:spPr>
          <a:xfrm>
            <a:off x="2792511" y="1689799"/>
            <a:ext cx="3456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</a:rPr>
              <a:t>hrow                   threw</a:t>
            </a:r>
          </a:p>
        </p:txBody>
      </p:sp>
      <p:sp>
        <p:nvSpPr>
          <p:cNvPr id="9" name="矩形 8"/>
          <p:cNvSpPr/>
          <p:nvPr/>
        </p:nvSpPr>
        <p:spPr>
          <a:xfrm>
            <a:off x="3289490" y="3276992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winner</a:t>
            </a:r>
          </a:p>
        </p:txBody>
      </p:sp>
      <p:sp>
        <p:nvSpPr>
          <p:cNvPr id="10" name="矩形 9"/>
          <p:cNvSpPr/>
          <p:nvPr/>
        </p:nvSpPr>
        <p:spPr>
          <a:xfrm>
            <a:off x="2214736" y="2402661"/>
            <a:ext cx="1303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thrown</a:t>
            </a:r>
          </a:p>
        </p:txBody>
      </p:sp>
      <p:sp>
        <p:nvSpPr>
          <p:cNvPr id="13" name="矩形 12"/>
          <p:cNvSpPr/>
          <p:nvPr/>
        </p:nvSpPr>
        <p:spPr>
          <a:xfrm>
            <a:off x="6123228" y="3276991"/>
            <a:ext cx="1249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weight</a:t>
            </a:r>
          </a:p>
        </p:txBody>
      </p:sp>
      <p:sp>
        <p:nvSpPr>
          <p:cNvPr id="14" name="矩形 13"/>
          <p:cNvSpPr/>
          <p:nvPr/>
        </p:nvSpPr>
        <p:spPr>
          <a:xfrm>
            <a:off x="2866581" y="3993272"/>
            <a:ext cx="583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air</a:t>
            </a:r>
          </a:p>
        </p:txBody>
      </p:sp>
      <p:sp>
        <p:nvSpPr>
          <p:cNvPr id="15" name="矩形 14"/>
          <p:cNvSpPr/>
          <p:nvPr/>
        </p:nvSpPr>
        <p:spPr>
          <a:xfrm>
            <a:off x="6965894" y="3824688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side</a:t>
            </a:r>
          </a:p>
        </p:txBody>
      </p:sp>
      <p:sp>
        <p:nvSpPr>
          <p:cNvPr id="16" name="矩形 15"/>
          <p:cNvSpPr/>
          <p:nvPr/>
        </p:nvSpPr>
        <p:spPr>
          <a:xfrm>
            <a:off x="3163761" y="4648592"/>
            <a:ext cx="4969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spend                                    spent</a:t>
            </a:r>
          </a:p>
        </p:txBody>
      </p:sp>
      <p:sp>
        <p:nvSpPr>
          <p:cNvPr id="17" name="矩形 16"/>
          <p:cNvSpPr/>
          <p:nvPr/>
        </p:nvSpPr>
        <p:spPr>
          <a:xfrm>
            <a:off x="2855150" y="5319152"/>
            <a:ext cx="848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step</a:t>
            </a:r>
          </a:p>
        </p:txBody>
      </p:sp>
      <p:sp>
        <p:nvSpPr>
          <p:cNvPr id="18" name="矩形 17"/>
          <p:cNvSpPr/>
          <p:nvPr/>
        </p:nvSpPr>
        <p:spPr>
          <a:xfrm>
            <a:off x="2832291" y="6065912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mess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4585" y="1101367"/>
            <a:ext cx="7219236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18</a:t>
            </a:r>
            <a:r>
              <a:rPr lang="zh-CN" altLang="en-US" sz="2400" dirty="0" smtClean="0"/>
              <a:t>．发展；使形成；培育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19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true→</a:t>
            </a:r>
            <a:r>
              <a:rPr lang="zh-CN" altLang="en-US" sz="2400" dirty="0" smtClean="0"/>
              <a:t>名词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20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terrible→</a:t>
            </a:r>
            <a:r>
              <a:rPr lang="zh-CN" altLang="en-US" sz="2400" dirty="0" smtClean="0"/>
              <a:t>近义词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forget→</a:t>
            </a:r>
            <a:r>
              <a:rPr lang="zh-CN" altLang="en-US" sz="2400" dirty="0" smtClean="0"/>
              <a:t>反义词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luck→</a:t>
            </a:r>
            <a:r>
              <a:rPr lang="zh-CN" altLang="en-US" sz="2400" dirty="0" smtClean="0"/>
              <a:t>形容词</a:t>
            </a:r>
            <a:r>
              <a:rPr lang="en-US" altLang="zh-CN" sz="2400" dirty="0" smtClean="0"/>
              <a:t>________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23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nature→</a:t>
            </a:r>
            <a:r>
              <a:rPr lang="zh-CN" altLang="en-US" sz="2400" dirty="0" smtClean="0"/>
              <a:t>形容词</a:t>
            </a:r>
            <a:r>
              <a:rPr lang="en-US" altLang="zh-CN" sz="2400" dirty="0" smtClean="0"/>
              <a:t>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24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tooth→</a:t>
            </a:r>
            <a:r>
              <a:rPr lang="zh-CN" altLang="en-US" sz="2400" dirty="0" smtClean="0"/>
              <a:t>复数</a:t>
            </a:r>
            <a:r>
              <a:rPr lang="en-US" altLang="zh-CN" sz="2400" dirty="0" smtClean="0"/>
              <a:t>________</a:t>
            </a:r>
          </a:p>
        </p:txBody>
      </p:sp>
      <p:sp>
        <p:nvSpPr>
          <p:cNvPr id="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3969846" y="1320557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develop</a:t>
            </a:r>
          </a:p>
        </p:txBody>
      </p:sp>
      <p:sp>
        <p:nvSpPr>
          <p:cNvPr id="6" name="矩形 5"/>
          <p:cNvSpPr/>
          <p:nvPr/>
        </p:nvSpPr>
        <p:spPr>
          <a:xfrm>
            <a:off x="2759118" y="1979359"/>
            <a:ext cx="969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truth</a:t>
            </a:r>
          </a:p>
        </p:txBody>
      </p:sp>
      <p:sp>
        <p:nvSpPr>
          <p:cNvPr id="8" name="矩形 7"/>
          <p:cNvSpPr/>
          <p:nvPr/>
        </p:nvSpPr>
        <p:spPr>
          <a:xfrm>
            <a:off x="3464193" y="2762642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awful</a:t>
            </a:r>
          </a:p>
        </p:txBody>
      </p:sp>
      <p:sp>
        <p:nvSpPr>
          <p:cNvPr id="9" name="矩形 8"/>
          <p:cNvSpPr/>
          <p:nvPr/>
        </p:nvSpPr>
        <p:spPr>
          <a:xfrm>
            <a:off x="3122876" y="3492498"/>
            <a:ext cx="1792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remember</a:t>
            </a:r>
          </a:p>
        </p:txBody>
      </p:sp>
      <p:sp>
        <p:nvSpPr>
          <p:cNvPr id="10" name="矩形 9"/>
          <p:cNvSpPr/>
          <p:nvPr/>
        </p:nvSpPr>
        <p:spPr>
          <a:xfrm>
            <a:off x="3026601" y="4237112"/>
            <a:ext cx="99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lucky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43770" y="4953392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natural</a:t>
            </a:r>
          </a:p>
        </p:txBody>
      </p:sp>
      <p:sp>
        <p:nvSpPr>
          <p:cNvPr id="13" name="矩形 12"/>
          <p:cNvSpPr/>
          <p:nvPr/>
        </p:nvSpPr>
        <p:spPr>
          <a:xfrm>
            <a:off x="2900871" y="5639192"/>
            <a:ext cx="997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teeth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864415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38593" y="1362215"/>
            <a:ext cx="8315154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 dirty="0" smtClean="0"/>
              <a:t>根据汉语意思，写出相应的英文短语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．锻炼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．妨碍；挡道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．描写关于</a:t>
            </a:r>
            <a:r>
              <a:rPr lang="en-US" altLang="zh-CN" sz="2400" dirty="0" smtClean="0"/>
              <a:t>……____________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．参加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．赢得第一名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．跳高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远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14" name="矩形 13"/>
          <p:cNvSpPr/>
          <p:nvPr/>
        </p:nvSpPr>
        <p:spPr>
          <a:xfrm>
            <a:off x="1635551" y="2238439"/>
            <a:ext cx="2960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some exercise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2533372" y="3016007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in the way</a:t>
            </a:r>
          </a:p>
        </p:txBody>
      </p:sp>
      <p:sp>
        <p:nvSpPr>
          <p:cNvPr id="8" name="矩形 7"/>
          <p:cNvSpPr/>
          <p:nvPr/>
        </p:nvSpPr>
        <p:spPr>
          <a:xfrm>
            <a:off x="2809431" y="3762871"/>
            <a:ext cx="2276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write about…</a:t>
            </a:r>
          </a:p>
        </p:txBody>
      </p:sp>
      <p:sp>
        <p:nvSpPr>
          <p:cNvPr id="9" name="矩形 8"/>
          <p:cNvSpPr/>
          <p:nvPr/>
        </p:nvSpPr>
        <p:spPr>
          <a:xfrm>
            <a:off x="1757871" y="4511432"/>
            <a:ext cx="19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take part in</a:t>
            </a:r>
          </a:p>
        </p:txBody>
      </p:sp>
      <p:sp>
        <p:nvSpPr>
          <p:cNvPr id="10" name="矩形 9"/>
          <p:cNvSpPr/>
          <p:nvPr/>
        </p:nvSpPr>
        <p:spPr>
          <a:xfrm>
            <a:off x="2489391" y="5212472"/>
            <a:ext cx="2361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win first place</a:t>
            </a:r>
          </a:p>
        </p:txBody>
      </p:sp>
      <p:sp>
        <p:nvSpPr>
          <p:cNvPr id="11" name="矩形 10"/>
          <p:cNvSpPr/>
          <p:nvPr/>
        </p:nvSpPr>
        <p:spPr>
          <a:xfrm>
            <a:off x="1963610" y="5867792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high/long jump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14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07445" y="905388"/>
            <a:ext cx="8156496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．保持健康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．几次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9</a:t>
            </a:r>
            <a:r>
              <a:rPr lang="zh-CN" altLang="en-US" sz="2400" dirty="0" smtClean="0"/>
              <a:t>．做运动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10</a:t>
            </a:r>
            <a:r>
              <a:rPr lang="zh-CN" altLang="en-US" sz="2400" dirty="0" smtClean="0"/>
              <a:t>．听音乐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11</a:t>
            </a:r>
            <a:r>
              <a:rPr lang="zh-CN" altLang="en-US" sz="2400" dirty="0" smtClean="0"/>
              <a:t>．一些非常奇怪的事</a:t>
            </a:r>
            <a:r>
              <a:rPr lang="en-US" altLang="zh-CN" sz="2400" dirty="0" smtClean="0"/>
              <a:t>_________________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12</a:t>
            </a:r>
            <a:r>
              <a:rPr lang="zh-CN" altLang="en-US" sz="2400" dirty="0" smtClean="0"/>
              <a:t>．对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有益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13</a:t>
            </a:r>
            <a:r>
              <a:rPr lang="zh-CN" altLang="en-US" sz="2400" dirty="0" smtClean="0"/>
              <a:t>．说实话</a:t>
            </a:r>
            <a:r>
              <a:rPr lang="en-US" altLang="zh-CN" sz="2400" dirty="0" smtClean="0"/>
              <a:t>_______________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14</a:t>
            </a:r>
            <a:r>
              <a:rPr lang="zh-CN" altLang="en-US" sz="2400" dirty="0" smtClean="0"/>
              <a:t>．决定做</a:t>
            </a:r>
            <a:r>
              <a:rPr lang="en-US" altLang="zh-CN" sz="2400" dirty="0" smtClean="0"/>
              <a:t>……____________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8" name="矩形 7"/>
          <p:cNvSpPr/>
          <p:nvPr/>
        </p:nvSpPr>
        <p:spPr>
          <a:xfrm>
            <a:off x="2397951" y="1003999"/>
            <a:ext cx="2369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stay healthy　</a:t>
            </a:r>
          </a:p>
        </p:txBody>
      </p:sp>
      <p:sp>
        <p:nvSpPr>
          <p:cNvPr id="9" name="矩形 8"/>
          <p:cNvSpPr/>
          <p:nvPr/>
        </p:nvSpPr>
        <p:spPr>
          <a:xfrm>
            <a:off x="1780730" y="1789251"/>
            <a:ext cx="1967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few times</a:t>
            </a:r>
          </a:p>
        </p:txBody>
      </p:sp>
      <p:sp>
        <p:nvSpPr>
          <p:cNvPr id="10" name="矩形 9"/>
          <p:cNvSpPr/>
          <p:nvPr/>
        </p:nvSpPr>
        <p:spPr>
          <a:xfrm>
            <a:off x="2180781" y="2606432"/>
            <a:ext cx="1906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play sports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631" y="3353191"/>
            <a:ext cx="2440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listen to music</a:t>
            </a:r>
          </a:p>
        </p:txBody>
      </p:sp>
      <p:sp>
        <p:nvSpPr>
          <p:cNvPr id="13" name="矩形 12"/>
          <p:cNvSpPr/>
          <p:nvPr/>
        </p:nvSpPr>
        <p:spPr>
          <a:xfrm>
            <a:off x="3740194" y="4008511"/>
            <a:ext cx="387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something very strange</a:t>
            </a:r>
          </a:p>
        </p:txBody>
      </p:sp>
      <p:sp>
        <p:nvSpPr>
          <p:cNvPr id="14" name="矩形 13"/>
          <p:cNvSpPr/>
          <p:nvPr/>
        </p:nvSpPr>
        <p:spPr>
          <a:xfrm>
            <a:off x="2866581" y="4694312"/>
            <a:ext cx="202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be good for</a:t>
            </a:r>
          </a:p>
        </p:txBody>
      </p:sp>
      <p:sp>
        <p:nvSpPr>
          <p:cNvPr id="15" name="矩形 14"/>
          <p:cNvSpPr/>
          <p:nvPr/>
        </p:nvSpPr>
        <p:spPr>
          <a:xfrm>
            <a:off x="2123630" y="5395352"/>
            <a:ext cx="3233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to tell you the truth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55151" y="6081152"/>
            <a:ext cx="2228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decide to…　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96015" y="829188"/>
            <a:ext cx="8156496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15</a:t>
            </a:r>
            <a:r>
              <a:rPr lang="zh-CN" altLang="en-US" sz="2400" dirty="0" smtClean="0"/>
              <a:t>．像往常一样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16</a:t>
            </a:r>
            <a:r>
              <a:rPr lang="zh-CN" altLang="en-US" sz="2400" dirty="0" smtClean="0"/>
              <a:t>．醒来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17</a:t>
            </a:r>
            <a:r>
              <a:rPr lang="zh-CN" altLang="en-US" sz="2400" dirty="0" smtClean="0"/>
              <a:t>．做梦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18</a:t>
            </a:r>
            <a:r>
              <a:rPr lang="zh-CN" altLang="en-US" sz="2400" dirty="0" smtClean="0"/>
              <a:t>．过去常常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19</a:t>
            </a:r>
            <a:r>
              <a:rPr lang="zh-CN" altLang="en-US" sz="2400" dirty="0" smtClean="0"/>
              <a:t>．担心</a:t>
            </a:r>
            <a:r>
              <a:rPr lang="en-US" altLang="zh-CN" sz="2400" dirty="0" smtClean="0"/>
              <a:t>……____________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20</a:t>
            </a:r>
            <a:r>
              <a:rPr lang="zh-CN" altLang="en-US" sz="2400" dirty="0" smtClean="0"/>
              <a:t>．不再</a:t>
            </a:r>
            <a:r>
              <a:rPr lang="en-US" altLang="zh-CN" sz="2400" dirty="0" smtClean="0"/>
              <a:t>……____________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21</a:t>
            </a:r>
            <a:r>
              <a:rPr lang="zh-CN" altLang="en-US" sz="2400" dirty="0" smtClean="0"/>
              <a:t>．体重增加；长胖</a:t>
            </a:r>
            <a:r>
              <a:rPr lang="en-US" altLang="zh-CN" sz="2400" dirty="0" smtClean="0"/>
              <a:t>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22</a:t>
            </a:r>
            <a:r>
              <a:rPr lang="zh-CN" altLang="en-US" sz="2400" dirty="0" smtClean="0"/>
              <a:t>．沙发土豆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004823" y="1063446"/>
            <a:ext cx="1425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as usual</a:t>
            </a:r>
          </a:p>
        </p:txBody>
      </p:sp>
      <p:sp>
        <p:nvSpPr>
          <p:cNvPr id="5" name="矩形 4"/>
          <p:cNvSpPr/>
          <p:nvPr/>
        </p:nvSpPr>
        <p:spPr>
          <a:xfrm>
            <a:off x="2100771" y="1836812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wake up</a:t>
            </a:r>
          </a:p>
        </p:txBody>
      </p:sp>
      <p:sp>
        <p:nvSpPr>
          <p:cNvPr id="8" name="矩形 7"/>
          <p:cNvSpPr/>
          <p:nvPr/>
        </p:nvSpPr>
        <p:spPr>
          <a:xfrm>
            <a:off x="1824051" y="2514992"/>
            <a:ext cx="2361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have a dream</a:t>
            </a:r>
          </a:p>
        </p:txBody>
      </p:sp>
      <p:sp>
        <p:nvSpPr>
          <p:cNvPr id="9" name="矩形 8"/>
          <p:cNvSpPr/>
          <p:nvPr/>
        </p:nvSpPr>
        <p:spPr>
          <a:xfrm>
            <a:off x="2579743" y="3276991"/>
            <a:ext cx="1648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used to　</a:t>
            </a:r>
          </a:p>
        </p:txBody>
      </p:sp>
      <p:sp>
        <p:nvSpPr>
          <p:cNvPr id="10" name="矩形 9"/>
          <p:cNvSpPr/>
          <p:nvPr/>
        </p:nvSpPr>
        <p:spPr>
          <a:xfrm>
            <a:off x="2375091" y="3993272"/>
            <a:ext cx="2397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worry about…</a:t>
            </a:r>
          </a:p>
        </p:txBody>
      </p:sp>
      <p:sp>
        <p:nvSpPr>
          <p:cNvPr id="11" name="矩形 10"/>
          <p:cNvSpPr/>
          <p:nvPr/>
        </p:nvSpPr>
        <p:spPr>
          <a:xfrm>
            <a:off x="2352230" y="4709552"/>
            <a:ext cx="2467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not…any more</a:t>
            </a:r>
          </a:p>
        </p:txBody>
      </p:sp>
      <p:sp>
        <p:nvSpPr>
          <p:cNvPr id="13" name="矩形 12"/>
          <p:cNvSpPr/>
          <p:nvPr/>
        </p:nvSpPr>
        <p:spPr>
          <a:xfrm>
            <a:off x="3335211" y="5364872"/>
            <a:ext cx="236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put on weight</a:t>
            </a:r>
          </a:p>
        </p:txBody>
      </p:sp>
      <p:sp>
        <p:nvSpPr>
          <p:cNvPr id="14" name="矩形 13"/>
          <p:cNvSpPr/>
          <p:nvPr/>
        </p:nvSpPr>
        <p:spPr>
          <a:xfrm>
            <a:off x="2489390" y="6035432"/>
            <a:ext cx="2542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couch potato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76025" y="744804"/>
            <a:ext cx="8156496" cy="57246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23</a:t>
            </a:r>
            <a:r>
              <a:rPr lang="zh-CN" altLang="en-US" sz="2400" dirty="0" smtClean="0"/>
              <a:t>．出去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24</a:t>
            </a:r>
            <a:r>
              <a:rPr lang="zh-CN" altLang="en-US" sz="2400" dirty="0" smtClean="0"/>
              <a:t>．在阳光下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25</a:t>
            </a:r>
            <a:r>
              <a:rPr lang="zh-CN" altLang="en-US" sz="2400" dirty="0" smtClean="0"/>
              <a:t>．站在某人一边；支持某人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26</a:t>
            </a:r>
            <a:r>
              <a:rPr lang="zh-CN" altLang="en-US" sz="2400" dirty="0" smtClean="0"/>
              <a:t>．去钓鱼</a:t>
            </a:r>
            <a:r>
              <a:rPr lang="en-US" altLang="zh-CN" sz="2400" dirty="0" smtClean="0"/>
              <a:t>____________        27.   </a:t>
            </a:r>
            <a:r>
              <a:rPr lang="zh-CN" altLang="en-US" sz="2400" dirty="0" smtClean="0"/>
              <a:t>去捕猎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28</a:t>
            </a:r>
            <a:r>
              <a:rPr lang="zh-CN" altLang="en-US" sz="2400" dirty="0" smtClean="0"/>
              <a:t>．那时</a:t>
            </a:r>
            <a:r>
              <a:rPr lang="en-US" altLang="zh-CN" sz="2400" dirty="0" smtClean="0"/>
              <a:t>____________             29.   </a:t>
            </a:r>
            <a:r>
              <a:rPr lang="zh-CN" altLang="en-US" sz="2400" dirty="0" smtClean="0"/>
              <a:t>起床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30</a:t>
            </a:r>
            <a:r>
              <a:rPr lang="zh-CN" altLang="en-US" sz="2400" dirty="0" smtClean="0"/>
              <a:t>．整理床铺</a:t>
            </a:r>
            <a:r>
              <a:rPr lang="en-US" altLang="zh-CN" sz="2400" dirty="0" smtClean="0"/>
              <a:t>____________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en-US" altLang="zh-CN" sz="2400" dirty="0" smtClean="0"/>
              <a:t>31</a:t>
            </a:r>
            <a:r>
              <a:rPr lang="zh-CN" altLang="en-US" sz="2400" dirty="0" smtClean="0"/>
              <a:t>．引领；带路</a:t>
            </a:r>
            <a:r>
              <a:rPr lang="en-US" altLang="zh-CN" sz="2400" dirty="0" smtClean="0"/>
              <a:t>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2170095" y="910719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out</a:t>
            </a:r>
          </a:p>
        </p:txBody>
      </p:sp>
      <p:sp>
        <p:nvSpPr>
          <p:cNvPr id="8" name="矩形 7"/>
          <p:cNvSpPr/>
          <p:nvPr/>
        </p:nvSpPr>
        <p:spPr>
          <a:xfrm>
            <a:off x="2664664" y="1794044"/>
            <a:ext cx="1713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the sun</a:t>
            </a:r>
          </a:p>
        </p:txBody>
      </p:sp>
      <p:sp>
        <p:nvSpPr>
          <p:cNvPr id="9" name="矩形 8"/>
          <p:cNvSpPr/>
          <p:nvPr/>
        </p:nvSpPr>
        <p:spPr>
          <a:xfrm>
            <a:off x="4654273" y="2598812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one's side</a:t>
            </a:r>
          </a:p>
        </p:txBody>
      </p:sp>
      <p:sp>
        <p:nvSpPr>
          <p:cNvPr id="10" name="矩形 9"/>
          <p:cNvSpPr/>
          <p:nvPr/>
        </p:nvSpPr>
        <p:spPr>
          <a:xfrm>
            <a:off x="2462006" y="3216032"/>
            <a:ext cx="1745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fishing</a:t>
            </a:r>
          </a:p>
        </p:txBody>
      </p:sp>
      <p:sp>
        <p:nvSpPr>
          <p:cNvPr id="11" name="矩形 10"/>
          <p:cNvSpPr/>
          <p:nvPr/>
        </p:nvSpPr>
        <p:spPr>
          <a:xfrm>
            <a:off x="6624193" y="3301757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hunting</a:t>
            </a:r>
          </a:p>
        </p:txBody>
      </p:sp>
      <p:sp>
        <p:nvSpPr>
          <p:cNvPr id="13" name="矩形 12"/>
          <p:cNvSpPr/>
          <p:nvPr/>
        </p:nvSpPr>
        <p:spPr>
          <a:xfrm>
            <a:off x="2026088" y="4177794"/>
            <a:ext cx="2008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that time</a:t>
            </a:r>
          </a:p>
        </p:txBody>
      </p:sp>
      <p:sp>
        <p:nvSpPr>
          <p:cNvPr id="14" name="矩形 13"/>
          <p:cNvSpPr/>
          <p:nvPr/>
        </p:nvSpPr>
        <p:spPr>
          <a:xfrm>
            <a:off x="6560376" y="4177793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up</a:t>
            </a:r>
          </a:p>
        </p:txBody>
      </p:sp>
      <p:sp>
        <p:nvSpPr>
          <p:cNvPr id="15" name="矩形 14"/>
          <p:cNvSpPr/>
          <p:nvPr/>
        </p:nvSpPr>
        <p:spPr>
          <a:xfrm>
            <a:off x="2455101" y="4894337"/>
            <a:ext cx="258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one's bed</a:t>
            </a:r>
          </a:p>
        </p:txBody>
      </p:sp>
      <p:sp>
        <p:nvSpPr>
          <p:cNvPr id="16" name="矩形 15"/>
          <p:cNvSpPr/>
          <p:nvPr/>
        </p:nvSpPr>
        <p:spPr>
          <a:xfrm>
            <a:off x="2752280" y="5644907"/>
            <a:ext cx="2565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 the way to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15772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17220" y="2136308"/>
            <a:ext cx="7434944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．它里面有许多不同的蔬菜。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many different vegetables in it.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．它对你的健康没有好处。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It's not ________ ________ your health.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．锻炼能使我们的头脑保持年轻。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Exercise can ________ our brains ________. </a:t>
            </a:r>
          </a:p>
        </p:txBody>
      </p:sp>
      <p:sp>
        <p:nvSpPr>
          <p:cNvPr id="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单元基础知识过关</a:t>
            </a:r>
          </a:p>
        </p:txBody>
      </p:sp>
      <p:sp>
        <p:nvSpPr>
          <p:cNvPr id="8" name="矩形 7"/>
          <p:cNvSpPr/>
          <p:nvPr/>
        </p:nvSpPr>
        <p:spPr>
          <a:xfrm>
            <a:off x="900621" y="3276992"/>
            <a:ext cx="22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There         are</a:t>
            </a:r>
          </a:p>
        </p:txBody>
      </p:sp>
      <p:sp>
        <p:nvSpPr>
          <p:cNvPr id="9" name="矩形 8"/>
          <p:cNvSpPr/>
          <p:nvPr/>
        </p:nvSpPr>
        <p:spPr>
          <a:xfrm>
            <a:off x="1895030" y="4387671"/>
            <a:ext cx="2109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good         for</a:t>
            </a:r>
          </a:p>
        </p:txBody>
      </p:sp>
      <p:sp>
        <p:nvSpPr>
          <p:cNvPr id="11" name="矩形 10"/>
          <p:cNvSpPr/>
          <p:nvPr/>
        </p:nvSpPr>
        <p:spPr>
          <a:xfrm>
            <a:off x="2594963" y="5398507"/>
            <a:ext cx="4102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                young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1708</Words>
  <Application>Microsoft Office PowerPoint</Application>
  <PresentationFormat>全屏显示(4:3)</PresentationFormat>
  <Paragraphs>286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华文新魏</vt:lpstr>
      <vt:lpstr>宋体</vt:lpstr>
      <vt:lpstr>微软雅黑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F6C2154816ED4A7CAA870A3D93F74B40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