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330" r:id="rId2"/>
    <p:sldId id="356" r:id="rId3"/>
    <p:sldId id="378" r:id="rId4"/>
    <p:sldId id="345" r:id="rId5"/>
    <p:sldId id="340" r:id="rId6"/>
    <p:sldId id="380" r:id="rId7"/>
    <p:sldId id="384" r:id="rId8"/>
    <p:sldId id="373" r:id="rId9"/>
    <p:sldId id="339" r:id="rId10"/>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26">
          <p15:clr>
            <a:srgbClr val="A4A3A4"/>
          </p15:clr>
        </p15:guide>
        <p15:guide id="2" pos="39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6"/>
    <a:srgbClr val="0BCDFF"/>
    <a:srgbClr val="6EE1FF"/>
    <a:srgbClr val="3EF5F8"/>
    <a:srgbClr val="91D3F5"/>
    <a:srgbClr val="9B13AB"/>
    <a:srgbClr val="08C9CC"/>
    <a:srgbClr val="CC89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4668" autoAdjust="0"/>
  </p:normalViewPr>
  <p:slideViewPr>
    <p:cSldViewPr snapToGrid="0">
      <p:cViewPr>
        <p:scale>
          <a:sx n="110" d="100"/>
          <a:sy n="110" d="100"/>
        </p:scale>
        <p:origin x="-558" y="-72"/>
      </p:cViewPr>
      <p:guideLst>
        <p:guide orient="horz" pos="2126"/>
        <p:guide pos="3900"/>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176BA4FF-E1AC-41B8-B90E-05DB1F7119D2}" type="datetimeFigureOut">
              <a:rPr lang="zh-CN" altLang="en-US"/>
              <a:t>2023-01-16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A3E2C563-D44B-4830-8B5F-415203010034}"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fld id="{7D96EEA1-3049-4770-8E86-4DA856242ADC}"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02BB915-1246-4EC9-B549-D0D7A0CAB430}" type="slidenum">
              <a:rPr lang="zh-CN" altLang="en-US"/>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4A025B88-DF8F-4592-B276-F38787782BF2}"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E3D510C-873A-46C7-9025-D4840279917E}"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8"/>
            <a:ext cx="80772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D1C8FC78-FF2B-4245-AAF3-11F971E8B8B8}"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4436903-0705-4986-8C1D-06CF59D175EB}"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56203197-1D39-4A61-8E5B-D0FA29D3BE34}"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4F14A37-12AE-4310-B601-C5F5E00D1F95}"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fld id="{E574982F-4782-4241-811F-B196B3F24505}"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9EF31B7-7146-4496-AF23-1C0CF120983A}"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fld id="{7986C1A7-88DD-4709-8D48-FDE6CE5C75C1}" type="datetimeFigureOut">
              <a:rPr lang="zh-CN" altLang="en-US"/>
              <a:t>2023-01-16</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4F1D79A-B0E0-4E5F-BB8D-60F5251C326A}"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lvl1pPr>
              <a:defRPr/>
            </a:lvl1pPr>
          </a:lstStyle>
          <a:p>
            <a:fld id="{F26FF432-06B4-4F72-A041-1864E54F0338}" type="datetimeFigureOut">
              <a:rPr lang="zh-CN" altLang="en-US"/>
              <a:t>2023-01-16</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AFFA3AD2-7748-4B37-AEC1-2D36B3271035}"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fld id="{9D70D8E1-3BB1-4261-959F-361F040C47B0}" type="datetimeFigureOut">
              <a:rPr lang="zh-CN" altLang="en-US"/>
              <a:t>2023-01-16</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B8DE1AA1-B182-494B-8679-B5ACC5EF0DF2}"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5C2F9538-E78B-4018-84BC-757C78228C95}" type="datetimeFigureOut">
              <a:rPr lang="zh-CN" altLang="en-US"/>
              <a:t>2023-01-16</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571F7F01-7643-4E87-A5D8-9DE786F2C9F8}"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6E61C759-B451-4969-9CE3-3B799793C387}" type="datetimeFigureOut">
              <a:rPr lang="zh-CN" altLang="en-US"/>
              <a:t>2023-01-16</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B156AB7-2CC9-4744-8404-A520C3BEF39E}"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03E4AAE7-C631-4D4D-A9ED-29A54B01533F}" type="datetimeFigureOut">
              <a:rPr lang="zh-CN" altLang="en-US"/>
              <a:t>2023-01-16</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250D07C-3CDF-4F6A-A6DB-43091C18EC64}"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609600" y="274638"/>
            <a:ext cx="10972800" cy="1143000"/>
          </a:xfrm>
          <a:prstGeom prst="rect">
            <a:avLst/>
          </a:prstGeom>
          <a:noFill/>
          <a:ln w="9525">
            <a:noFill/>
            <a:miter lim="800000"/>
          </a:ln>
          <a:effectLst/>
        </p:spPr>
        <p:txBody>
          <a:bodyPr vert="horz" wrap="square" lIns="91440" tIns="45720" rIns="91440" bIns="45720" numCol="1" anchor="ctr" anchorCtr="0" compatLnSpc="1"/>
          <a:lstStyle/>
          <a:p>
            <a:pPr lvl="0"/>
            <a:r>
              <a:rPr lang="zh-CN" altLang="en-US" smtClean="0"/>
              <a:t>单击此处编辑母版标题样式</a:t>
            </a:r>
          </a:p>
        </p:txBody>
      </p:sp>
      <p:sp>
        <p:nvSpPr>
          <p:cNvPr id="28675" name="Rectangle 3"/>
          <p:cNvSpPr>
            <a:spLocks noGrp="1" noChangeArrowheads="1"/>
          </p:cNvSpPr>
          <p:nvPr>
            <p:ph type="body" idx="1"/>
          </p:nvPr>
        </p:nvSpPr>
        <p:spPr bwMode="auto">
          <a:xfrm>
            <a:off x="609600" y="1600200"/>
            <a:ext cx="10972800" cy="4525963"/>
          </a:xfrm>
          <a:prstGeom prst="rect">
            <a:avLst/>
          </a:prstGeom>
          <a:noFill/>
          <a:ln w="9525">
            <a:noFill/>
            <a:miter lim="800000"/>
          </a:ln>
          <a:effec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8676" name="Rectangle 4"/>
          <p:cNvSpPr>
            <a:spLocks noGrp="1" noChangeArrowheads="1"/>
          </p:cNvSpPr>
          <p:nvPr>
            <p:ph type="dt" sz="half" idx="2"/>
          </p:nvPr>
        </p:nvSpPr>
        <p:spPr bwMode="auto">
          <a:xfrm>
            <a:off x="609600" y="6245225"/>
            <a:ext cx="2844800" cy="476250"/>
          </a:xfrm>
          <a:prstGeom prst="rect">
            <a:avLst/>
          </a:prstGeom>
          <a:noFill/>
          <a:ln w="9525">
            <a:noFill/>
            <a:miter lim="800000"/>
          </a:ln>
          <a:effectLst/>
        </p:spPr>
        <p:txBody>
          <a:bodyPr vert="horz" wrap="square" lIns="91440" tIns="45720" rIns="91440" bIns="45720" numCol="1" anchor="t" anchorCtr="0" compatLnSpc="1"/>
          <a:lstStyle>
            <a:lvl1pPr>
              <a:defRPr sz="1400">
                <a:latin typeface="Calibri" panose="020F0502020204030204" pitchFamily="34" charset="0"/>
              </a:defRPr>
            </a:lvl1pPr>
          </a:lstStyle>
          <a:p>
            <a:fld id="{1B4AA13D-6115-423F-9C64-4E58FF42319C}" type="datetimeFigureOut">
              <a:rPr lang="zh-CN" altLang="en-US"/>
              <a:t>2023-01-16</a:t>
            </a:fld>
            <a:endParaRPr lang="en-US" altLang="zh-CN"/>
          </a:p>
        </p:txBody>
      </p:sp>
      <p:sp>
        <p:nvSpPr>
          <p:cNvPr id="28677" name="Rectangle 5"/>
          <p:cNvSpPr>
            <a:spLocks noGrp="1" noChangeArrowheads="1"/>
          </p:cNvSpPr>
          <p:nvPr>
            <p:ph type="ftr" sz="quarter" idx="3"/>
          </p:nvPr>
        </p:nvSpPr>
        <p:spPr bwMode="auto">
          <a:xfrm>
            <a:off x="4165600" y="6245225"/>
            <a:ext cx="38608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Calibri" panose="020F0502020204030204" pitchFamily="34" charset="0"/>
              </a:defRPr>
            </a:lvl1pPr>
          </a:lstStyle>
          <a:p>
            <a:endParaRPr lang="en-US" altLang="zh-CN"/>
          </a:p>
        </p:txBody>
      </p:sp>
      <p:sp>
        <p:nvSpPr>
          <p:cNvPr id="28678" name="Rectangle 6"/>
          <p:cNvSpPr>
            <a:spLocks noGrp="1" noChangeArrowheads="1"/>
          </p:cNvSpPr>
          <p:nvPr>
            <p:ph type="sldNum" sz="quarter" idx="4"/>
          </p:nvPr>
        </p:nvSpPr>
        <p:spPr bwMode="auto">
          <a:xfrm>
            <a:off x="8737600" y="6245225"/>
            <a:ext cx="284480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Calibri" panose="020F0502020204030204" pitchFamily="34" charset="0"/>
              </a:defRPr>
            </a:lvl1pPr>
          </a:lstStyle>
          <a:p>
            <a:fld id="{DDF7C666-D1AD-499C-8B2F-773C541FAEF7}"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image" Target="../media/image7.tif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2.tif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pic>
        <p:nvPicPr>
          <p:cNvPr id="16387" name="Picture 4" descr="C:\Users\lianxiang\Desktop\花.png"/>
          <p:cNvPicPr>
            <a:picLocks noChangeAspect="1" noChangeArrowheads="1"/>
          </p:cNvPicPr>
          <p:nvPr/>
        </p:nvPicPr>
        <p:blipFill>
          <a:blip r:embed="rId3" cstate="email"/>
          <a:srcRect/>
          <a:stretch>
            <a:fillRect/>
          </a:stretch>
        </p:blipFill>
        <p:spPr bwMode="auto">
          <a:xfrm>
            <a:off x="-503238" y="-288925"/>
            <a:ext cx="4956176" cy="2111375"/>
          </a:xfrm>
          <a:prstGeom prst="rect">
            <a:avLst/>
          </a:prstGeom>
          <a:noFill/>
          <a:ln w="9525">
            <a:noFill/>
            <a:miter lim="800000"/>
            <a:headEnd/>
            <a:tailEnd/>
          </a:ln>
        </p:spPr>
      </p:pic>
      <p:pic>
        <p:nvPicPr>
          <p:cNvPr id="7" name="Picture 4" descr="C:\Users\lianxiang\Desktop\课件用图\2.tif"/>
          <p:cNvPicPr>
            <a:picLocks noChangeAspect="1" noChangeArrowheads="1"/>
          </p:cNvPicPr>
          <p:nvPr/>
        </p:nvPicPr>
        <p:blipFill>
          <a:blip r:embed="rId4" cstate="email"/>
          <a:srcRect/>
          <a:stretch>
            <a:fillRect/>
          </a:stretch>
        </p:blipFill>
        <p:spPr bwMode="auto">
          <a:xfrm>
            <a:off x="9848311" y="5019025"/>
            <a:ext cx="2295525" cy="1966913"/>
          </a:xfrm>
          <a:prstGeom prst="rect">
            <a:avLst/>
          </a:prstGeom>
          <a:noFill/>
          <a:ln w="9525">
            <a:noFill/>
            <a:miter lim="800000"/>
            <a:headEnd/>
            <a:tailEnd/>
          </a:ln>
        </p:spPr>
      </p:pic>
      <p:pic>
        <p:nvPicPr>
          <p:cNvPr id="12" name="Picture 9" descr="C:\Users\lianxiang\Desktop\课件用图\4.tif"/>
          <p:cNvPicPr>
            <a:picLocks noChangeAspect="1" noChangeArrowheads="1"/>
          </p:cNvPicPr>
          <p:nvPr/>
        </p:nvPicPr>
        <p:blipFill>
          <a:blip r:embed="rId5" cstate="email"/>
          <a:srcRect/>
          <a:stretch>
            <a:fillRect/>
          </a:stretch>
        </p:blipFill>
        <p:spPr bwMode="auto">
          <a:xfrm>
            <a:off x="9848311" y="3583837"/>
            <a:ext cx="1906587" cy="1749425"/>
          </a:xfrm>
          <a:prstGeom prst="rect">
            <a:avLst/>
          </a:prstGeom>
          <a:noFill/>
          <a:ln w="9525">
            <a:noFill/>
            <a:miter lim="800000"/>
            <a:headEnd/>
            <a:tailEnd/>
          </a:ln>
        </p:spPr>
      </p:pic>
      <p:sp>
        <p:nvSpPr>
          <p:cNvPr id="16391" name="TextBox 8"/>
          <p:cNvSpPr txBox="1">
            <a:spLocks noChangeArrowheads="1"/>
          </p:cNvSpPr>
          <p:nvPr/>
        </p:nvSpPr>
        <p:spPr bwMode="auto">
          <a:xfrm>
            <a:off x="2874169" y="1869327"/>
            <a:ext cx="6443662" cy="1015663"/>
          </a:xfrm>
          <a:prstGeom prst="rect">
            <a:avLst/>
          </a:prstGeom>
          <a:noFill/>
          <a:ln w="9525">
            <a:noFill/>
            <a:miter lim="800000"/>
          </a:ln>
        </p:spPr>
        <p:txBody>
          <a:bodyPr>
            <a:spAutoFit/>
          </a:bodyPr>
          <a:lstStyle/>
          <a:p>
            <a:pPr algn="ctr"/>
            <a:r>
              <a:rPr lang="zh-CN" altLang="en-US" sz="6000" b="1" dirty="0" smtClean="0">
                <a:solidFill>
                  <a:srgbClr val="FF0000"/>
                </a:solidFill>
                <a:latin typeface="微软雅黑" panose="020B0503020204020204" pitchFamily="34" charset="-122"/>
                <a:ea typeface="微软雅黑" panose="020B0503020204020204" pitchFamily="34" charset="-122"/>
              </a:rPr>
              <a:t>分</a:t>
            </a:r>
            <a:r>
              <a:rPr lang="zh-CN" altLang="en-US" sz="6000" b="1" dirty="0">
                <a:solidFill>
                  <a:srgbClr val="FF0000"/>
                </a:solidFill>
                <a:latin typeface="微软雅黑" panose="020B0503020204020204" pitchFamily="34" charset="-122"/>
                <a:ea typeface="微软雅黑" panose="020B0503020204020204" pitchFamily="34" charset="-122"/>
              </a:rPr>
              <a:t>数的大小比较</a:t>
            </a:r>
          </a:p>
        </p:txBody>
      </p:sp>
      <p:pic>
        <p:nvPicPr>
          <p:cNvPr id="16392" name="Picture 2" descr="C:\Users\lianxiang\Desktop\人物.png"/>
          <p:cNvPicPr>
            <a:picLocks noChangeAspect="1" noChangeArrowheads="1"/>
          </p:cNvPicPr>
          <p:nvPr/>
        </p:nvPicPr>
        <p:blipFill>
          <a:blip r:embed="rId6" cstate="email"/>
          <a:srcRect/>
          <a:stretch>
            <a:fillRect/>
          </a:stretch>
        </p:blipFill>
        <p:spPr bwMode="auto">
          <a:xfrm>
            <a:off x="360363" y="3911600"/>
            <a:ext cx="2579687" cy="3073400"/>
          </a:xfrm>
          <a:prstGeom prst="rect">
            <a:avLst/>
          </a:prstGeom>
          <a:noFill/>
          <a:ln w="9525">
            <a:noFill/>
            <a:miter lim="800000"/>
            <a:headEnd/>
            <a:tailEnd/>
          </a:ln>
        </p:spPr>
      </p:pic>
      <p:sp>
        <p:nvSpPr>
          <p:cNvPr id="16393" name="TextBox 8"/>
          <p:cNvSpPr txBox="1">
            <a:spLocks noChangeArrowheads="1"/>
          </p:cNvSpPr>
          <p:nvPr/>
        </p:nvSpPr>
        <p:spPr bwMode="auto">
          <a:xfrm>
            <a:off x="0" y="3229894"/>
            <a:ext cx="12192000" cy="707886"/>
          </a:xfrm>
          <a:prstGeom prst="rect">
            <a:avLst/>
          </a:prstGeom>
          <a:noFill/>
          <a:ln w="9525">
            <a:noFill/>
            <a:miter lim="800000"/>
          </a:ln>
        </p:spPr>
        <p:txBody>
          <a:bodyPr wrap="square">
            <a:spAutoFit/>
          </a:bodyPr>
          <a:lstStyle/>
          <a:p>
            <a:pPr algn="ctr"/>
            <a:r>
              <a:rPr lang="zh-CN" altLang="en-US" sz="4000" dirty="0">
                <a:solidFill>
                  <a:srgbClr val="FF0000"/>
                </a:solidFill>
                <a:latin typeface="华文楷体" panose="02010600040101010101" pitchFamily="2" charset="-122"/>
                <a:ea typeface="华文楷体" panose="02010600040101010101" pitchFamily="2" charset="-122"/>
                <a:cs typeface="华文隶书" panose="02010800040101010101" charset="-122"/>
              </a:rPr>
              <a:t>第</a:t>
            </a:r>
            <a:r>
              <a:rPr lang="en-US" altLang="zh-CN" sz="4000" dirty="0">
                <a:solidFill>
                  <a:srgbClr val="FF0000"/>
                </a:solidFill>
                <a:latin typeface="华文楷体" panose="02010600040101010101" pitchFamily="2" charset="-122"/>
                <a:ea typeface="华文楷体" panose="02010600040101010101" pitchFamily="2" charset="-122"/>
                <a:cs typeface="华文隶书" panose="02010800040101010101" charset="-122"/>
              </a:rPr>
              <a:t>3</a:t>
            </a:r>
            <a:r>
              <a:rPr lang="zh-CN" altLang="en-US" sz="4000" dirty="0">
                <a:solidFill>
                  <a:srgbClr val="FF0000"/>
                </a:solidFill>
                <a:latin typeface="华文楷体" panose="02010600040101010101" pitchFamily="2" charset="-122"/>
                <a:ea typeface="华文楷体" panose="02010600040101010101" pitchFamily="2" charset="-122"/>
                <a:cs typeface="华文隶书" panose="02010800040101010101" charset="-122"/>
              </a:rPr>
              <a:t>课</a:t>
            </a:r>
            <a:r>
              <a:rPr lang="zh-CN" altLang="en-US" sz="4000" dirty="0" smtClean="0">
                <a:solidFill>
                  <a:srgbClr val="FF0000"/>
                </a:solidFill>
                <a:latin typeface="华文楷体" panose="02010600040101010101" pitchFamily="2" charset="-122"/>
                <a:ea typeface="华文楷体" panose="02010600040101010101" pitchFamily="2" charset="-122"/>
                <a:cs typeface="华文隶书" panose="02010800040101010101" charset="-122"/>
              </a:rPr>
              <a:t>时</a:t>
            </a:r>
            <a:endParaRPr lang="zh-CN" altLang="en-US" sz="2400" dirty="0">
              <a:solidFill>
                <a:srgbClr val="FF0000"/>
              </a:solidFill>
              <a:latin typeface="华文楷体" panose="02010600040101010101" pitchFamily="2" charset="-122"/>
              <a:ea typeface="华文楷体" panose="02010600040101010101" pitchFamily="2" charset="-122"/>
              <a:cs typeface="华文楷体" panose="02010600040101010101" pitchFamily="2" charset="-122"/>
            </a:endParaRPr>
          </a:p>
        </p:txBody>
      </p:sp>
      <p:sp>
        <p:nvSpPr>
          <p:cNvPr id="16394" name="Text Box 3"/>
          <p:cNvSpPr txBox="1">
            <a:spLocks noChangeArrowheads="1"/>
          </p:cNvSpPr>
          <p:nvPr/>
        </p:nvSpPr>
        <p:spPr bwMode="auto">
          <a:xfrm>
            <a:off x="3765550" y="269875"/>
            <a:ext cx="5473700" cy="368300"/>
          </a:xfrm>
          <a:prstGeom prst="rect">
            <a:avLst/>
          </a:prstGeom>
          <a:noFill/>
          <a:ln w="9525">
            <a:noFill/>
            <a:miter lim="800000"/>
          </a:ln>
        </p:spPr>
        <p:txBody>
          <a:bodyPr>
            <a:spAutoFit/>
          </a:bodyPr>
          <a:lstStyle/>
          <a:p>
            <a:pPr algn="ctr">
              <a:spcBef>
                <a:spcPct val="50000"/>
              </a:spcBef>
            </a:pPr>
            <a:r>
              <a:rPr lang="zh-CN" altLang="en-US" b="1">
                <a:latin typeface="楷体_GB2312" panose="02010609030101010101" charset="-122"/>
                <a:ea typeface="楷体_GB2312" panose="02010609030101010101" charset="-122"/>
                <a:cs typeface="楷体_GB2312" panose="02010609030101010101" charset="-122"/>
              </a:rPr>
              <a:t>五年级数学</a:t>
            </a:r>
            <a:r>
              <a:rPr lang="en-US" altLang="zh-CN" b="1">
                <a:latin typeface="楷体_GB2312" panose="02010609030101010101" charset="-122"/>
                <a:ea typeface="楷体_GB2312" panose="02010609030101010101" charset="-122"/>
                <a:cs typeface="楷体_GB2312" panose="02010609030101010101" charset="-122"/>
              </a:rPr>
              <a:t>·</a:t>
            </a:r>
            <a:r>
              <a:rPr lang="zh-CN" altLang="en-US" b="1">
                <a:latin typeface="楷体_GB2312" panose="02010609030101010101" charset="-122"/>
                <a:ea typeface="楷体_GB2312" panose="02010609030101010101" charset="-122"/>
                <a:cs typeface="楷体_GB2312" panose="02010609030101010101" charset="-122"/>
              </a:rPr>
              <a:t>下    新课标</a:t>
            </a:r>
            <a:r>
              <a:rPr lang="en-US" altLang="zh-CN" b="1">
                <a:latin typeface="楷体_GB2312" panose="02010609030101010101" charset="-122"/>
                <a:ea typeface="楷体_GB2312" panose="02010609030101010101" charset="-122"/>
                <a:cs typeface="楷体_GB2312" panose="02010609030101010101" charset="-122"/>
              </a:rPr>
              <a:t>[</a:t>
            </a:r>
            <a:r>
              <a:rPr lang="zh-CN" altLang="en-US" b="1">
                <a:latin typeface="楷体_GB2312" panose="02010609030101010101" charset="-122"/>
                <a:ea typeface="楷体_GB2312" panose="02010609030101010101" charset="-122"/>
                <a:cs typeface="楷体_GB2312" panose="02010609030101010101" charset="-122"/>
              </a:rPr>
              <a:t>冀教</a:t>
            </a:r>
            <a:r>
              <a:rPr lang="en-US" altLang="zh-CN" b="1">
                <a:latin typeface="楷体_GB2312" panose="02010609030101010101" charset="-122"/>
                <a:ea typeface="楷体_GB2312" panose="02010609030101010101" charset="-122"/>
                <a:cs typeface="楷体_GB2312" panose="02010609030101010101" charset="-122"/>
              </a:rPr>
              <a:t>]    </a:t>
            </a:r>
            <a:r>
              <a:rPr lang="zh-CN" altLang="en-US" b="1">
                <a:latin typeface="楷体_GB2312" panose="02010609030101010101" charset="-122"/>
                <a:ea typeface="楷体_GB2312" panose="02010609030101010101" charset="-122"/>
                <a:cs typeface="楷体_GB2312" panose="02010609030101010101" charset="-122"/>
              </a:rPr>
              <a:t>第</a:t>
            </a:r>
            <a:r>
              <a:rPr lang="en-US" altLang="zh-CN" b="1">
                <a:latin typeface="楷体_GB2312" panose="02010609030101010101" charset="-122"/>
                <a:ea typeface="楷体_GB2312" panose="02010609030101010101" charset="-122"/>
                <a:cs typeface="楷体_GB2312" panose="02010609030101010101" charset="-122"/>
              </a:rPr>
              <a:t>2</a:t>
            </a:r>
            <a:r>
              <a:rPr lang="zh-CN" altLang="en-US" b="1">
                <a:latin typeface="楷体_GB2312" panose="02010609030101010101" charset="-122"/>
                <a:ea typeface="楷体_GB2312" panose="02010609030101010101" charset="-122"/>
                <a:cs typeface="楷体_GB2312" panose="02010609030101010101" charset="-122"/>
              </a:rPr>
              <a:t>单元</a:t>
            </a:r>
          </a:p>
        </p:txBody>
      </p:sp>
      <p:sp>
        <p:nvSpPr>
          <p:cNvPr id="13" name="矩形 12"/>
          <p:cNvSpPr/>
          <p:nvPr/>
        </p:nvSpPr>
        <p:spPr>
          <a:xfrm>
            <a:off x="4509139" y="5474225"/>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anim calcmode="lin" valueType="num">
                                      <p:cBhvr>
                                        <p:cTn id="8" dur="2000" fill="hold"/>
                                        <p:tgtEl>
                                          <p:spTgt spid="12"/>
                                        </p:tgtEl>
                                        <p:attrNameLst>
                                          <p:attrName>style.rotation</p:attrName>
                                        </p:attrNameLst>
                                      </p:cBhvr>
                                      <p:tavLst>
                                        <p:tav tm="0">
                                          <p:val>
                                            <p:fltVal val="720"/>
                                          </p:val>
                                        </p:tav>
                                        <p:tav tm="100000">
                                          <p:val>
                                            <p:fltVal val="0"/>
                                          </p:val>
                                        </p:tav>
                                      </p:tavLst>
                                    </p:anim>
                                    <p:anim calcmode="lin" valueType="num">
                                      <p:cBhvr>
                                        <p:cTn id="9" dur="2000" fill="hold"/>
                                        <p:tgtEl>
                                          <p:spTgt spid="12"/>
                                        </p:tgtEl>
                                        <p:attrNameLst>
                                          <p:attrName>ppt_h</p:attrName>
                                        </p:attrNameLst>
                                      </p:cBhvr>
                                      <p:tavLst>
                                        <p:tav tm="0">
                                          <p:val>
                                            <p:fltVal val="0"/>
                                          </p:val>
                                        </p:tav>
                                        <p:tav tm="100000">
                                          <p:val>
                                            <p:strVal val="#ppt_h"/>
                                          </p:val>
                                        </p:tav>
                                      </p:tavLst>
                                    </p:anim>
                                    <p:anim calcmode="lin" valueType="num">
                                      <p:cBhvr>
                                        <p:cTn id="10" dur="2000" fill="hold"/>
                                        <p:tgtEl>
                                          <p:spTgt spid="1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1" presetClass="entr" presetSubtype="0" fill="hold" nodeType="afterEffect">
                                  <p:stCondLst>
                                    <p:cond delay="0"/>
                                  </p:stCondLst>
                                  <p:iterate type="lt">
                                    <p:tmPct val="5000"/>
                                  </p:iterate>
                                  <p:childTnLst>
                                    <p:set>
                                      <p:cBhvr>
                                        <p:cTn id="13" dur="1" fill="hold">
                                          <p:stCondLst>
                                            <p:cond delay="0"/>
                                          </p:stCondLst>
                                        </p:cTn>
                                        <p:tgtEl>
                                          <p:spTgt spid="7"/>
                                        </p:tgtEl>
                                        <p:attrNameLst>
                                          <p:attrName>style.visibility</p:attrName>
                                        </p:attrNameLst>
                                      </p:cBhvr>
                                      <p:to>
                                        <p:strVal val="visible"/>
                                      </p:to>
                                    </p:set>
                                    <p:anim calcmode="lin" valueType="num">
                                      <p:cBhvr>
                                        <p:cTn id="14" dur="2000" fill="hold"/>
                                        <p:tgtEl>
                                          <p:spTgt spid="7"/>
                                        </p:tgtEl>
                                        <p:attrNameLst>
                                          <p:attrName>ppt_w</p:attrName>
                                        </p:attrNameLst>
                                      </p:cBhvr>
                                      <p:tavLst>
                                        <p:tav tm="0">
                                          <p:val>
                                            <p:fltVal val="0"/>
                                          </p:val>
                                        </p:tav>
                                        <p:tav tm="100000">
                                          <p:val>
                                            <p:strVal val="#ppt_w"/>
                                          </p:val>
                                        </p:tav>
                                      </p:tavLst>
                                    </p:anim>
                                    <p:anim calcmode="lin" valueType="num">
                                      <p:cBhvr>
                                        <p:cTn id="15" dur="2000" fill="hold"/>
                                        <p:tgtEl>
                                          <p:spTgt spid="7"/>
                                        </p:tgtEl>
                                        <p:attrNameLst>
                                          <p:attrName>ppt_h</p:attrName>
                                        </p:attrNameLst>
                                      </p:cBhvr>
                                      <p:tavLst>
                                        <p:tav tm="0">
                                          <p:val>
                                            <p:fltVal val="0"/>
                                          </p:val>
                                        </p:tav>
                                        <p:tav tm="100000">
                                          <p:val>
                                            <p:strVal val="#ppt_h"/>
                                          </p:val>
                                        </p:tav>
                                      </p:tavLst>
                                    </p:anim>
                                    <p:anim calcmode="lin" valueType="num">
                                      <p:cBhvr>
                                        <p:cTn id="16" dur="2000" fill="hold"/>
                                        <p:tgtEl>
                                          <p:spTgt spid="7"/>
                                        </p:tgtEl>
                                        <p:attrNameLst>
                                          <p:attrName>style.rotation</p:attrName>
                                        </p:attrNameLst>
                                      </p:cBhvr>
                                      <p:tavLst>
                                        <p:tav tm="0">
                                          <p:val>
                                            <p:fltVal val="90"/>
                                          </p:val>
                                        </p:tav>
                                        <p:tav tm="100000">
                                          <p:val>
                                            <p:fltVal val="0"/>
                                          </p:val>
                                        </p:tav>
                                      </p:tavLst>
                                    </p:anim>
                                    <p:animEffect transition="in" filter="fade">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144463"/>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rot="5400000">
            <a:off x="8690769" y="3356769"/>
            <a:ext cx="6858000" cy="144462"/>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矩形 3"/>
          <p:cNvSpPr/>
          <p:nvPr/>
        </p:nvSpPr>
        <p:spPr>
          <a:xfrm rot="5400000">
            <a:off x="-3376612" y="3375024"/>
            <a:ext cx="6858000" cy="107951"/>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p:nvSpPr>
        <p:spPr>
          <a:xfrm>
            <a:off x="0" y="6732588"/>
            <a:ext cx="12192000" cy="144462"/>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413" name="Text Box 5"/>
          <p:cNvSpPr txBox="1">
            <a:spLocks noChangeArrowheads="1"/>
          </p:cNvSpPr>
          <p:nvPr/>
        </p:nvSpPr>
        <p:spPr bwMode="auto">
          <a:xfrm>
            <a:off x="3533775" y="930275"/>
            <a:ext cx="5124450" cy="584200"/>
          </a:xfrm>
          <a:prstGeom prst="rect">
            <a:avLst/>
          </a:prstGeom>
          <a:noFill/>
          <a:ln w="9525">
            <a:noFill/>
            <a:miter lim="800000"/>
          </a:ln>
        </p:spPr>
        <p:txBody>
          <a:bodyPr>
            <a:spAutoFit/>
          </a:bodyPr>
          <a:lstStyle/>
          <a:p>
            <a:r>
              <a:rPr lang="zh-CN" altLang="en-US" sz="3200" dirty="0">
                <a:latin typeface="微软雅黑" panose="020B0503020204020204" pitchFamily="34" charset="-122"/>
                <a:ea typeface="微软雅黑" panose="020B0503020204020204" pitchFamily="34" charset="-122"/>
              </a:rPr>
              <a:t>求12和18的最小公倍数。</a:t>
            </a:r>
          </a:p>
        </p:txBody>
      </p:sp>
      <p:pic>
        <p:nvPicPr>
          <p:cNvPr id="17414" name="Picture 5" descr="C:\Users\lianxiang\Desktop\解读做ppt图标\问题导入1.tif"/>
          <p:cNvPicPr>
            <a:picLocks noChangeAspect="1" noChangeArrowheads="1"/>
          </p:cNvPicPr>
          <p:nvPr/>
        </p:nvPicPr>
        <p:blipFill>
          <a:blip r:embed="rId2" cstate="email">
            <a:clrChange>
              <a:clrFrom>
                <a:srgbClr val="FFFFFE"/>
              </a:clrFrom>
              <a:clrTo>
                <a:srgbClr val="FFFFFE">
                  <a:alpha val="0"/>
                </a:srgbClr>
              </a:clrTo>
            </a:clrChange>
          </a:blip>
          <a:srcRect/>
          <a:stretch>
            <a:fillRect/>
          </a:stretch>
        </p:blipFill>
        <p:spPr bwMode="auto">
          <a:xfrm>
            <a:off x="346075" y="374650"/>
            <a:ext cx="2219325" cy="555625"/>
          </a:xfrm>
          <a:prstGeom prst="rect">
            <a:avLst/>
          </a:prstGeom>
          <a:noFill/>
          <a:ln w="9525">
            <a:noFill/>
            <a:miter lim="800000"/>
            <a:headEnd/>
            <a:tailEnd/>
          </a:ln>
        </p:spPr>
      </p:pic>
      <p:grpSp>
        <p:nvGrpSpPr>
          <p:cNvPr id="126" name="组合 125"/>
          <p:cNvGrpSpPr/>
          <p:nvPr/>
        </p:nvGrpSpPr>
        <p:grpSpPr bwMode="auto">
          <a:xfrm>
            <a:off x="1355725" y="2082800"/>
            <a:ext cx="1544638" cy="584200"/>
            <a:chOff x="5499" y="1000"/>
            <a:chExt cx="2431" cy="920"/>
          </a:xfrm>
        </p:grpSpPr>
        <p:sp>
          <p:nvSpPr>
            <p:cNvPr id="125" name="圆角矩形 124"/>
            <p:cNvSpPr/>
            <p:nvPr/>
          </p:nvSpPr>
          <p:spPr>
            <a:xfrm>
              <a:off x="5499" y="1000"/>
              <a:ext cx="2306" cy="920"/>
            </a:xfrm>
            <a:prstGeom prst="roundRect">
              <a:avLst/>
            </a:prstGeom>
            <a:solidFill>
              <a:srgbClr val="FFFFE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430" name="文本框 5"/>
            <p:cNvSpPr txBox="1">
              <a:spLocks noChangeArrowheads="1"/>
            </p:cNvSpPr>
            <p:nvPr/>
          </p:nvSpPr>
          <p:spPr bwMode="auto">
            <a:xfrm>
              <a:off x="5544" y="1000"/>
              <a:ext cx="2386" cy="919"/>
            </a:xfrm>
            <a:prstGeom prst="rect">
              <a:avLst/>
            </a:prstGeom>
            <a:noFill/>
            <a:ln w="9525">
              <a:noFill/>
              <a:miter lim="800000"/>
            </a:ln>
          </p:spPr>
          <p:txBody>
            <a:bodyPr>
              <a:spAutoFit/>
            </a:bodyPr>
            <a:lstStyle/>
            <a:p>
              <a:r>
                <a:rPr lang="zh-CN" altLang="en-US" sz="3200">
                  <a:latin typeface="微软雅黑" panose="020B0503020204020204" pitchFamily="34" charset="-122"/>
                  <a:ea typeface="微软雅黑" panose="020B0503020204020204" pitchFamily="34" charset="-122"/>
                </a:rPr>
                <a:t>方法一</a:t>
              </a:r>
            </a:p>
          </p:txBody>
        </p:sp>
      </p:grpSp>
      <p:sp>
        <p:nvSpPr>
          <p:cNvPr id="103" name="文本框 102"/>
          <p:cNvSpPr txBox="1">
            <a:spLocks noChangeArrowheads="1"/>
          </p:cNvSpPr>
          <p:nvPr/>
        </p:nvSpPr>
        <p:spPr bwMode="auto">
          <a:xfrm>
            <a:off x="2900363" y="2082800"/>
            <a:ext cx="8382000" cy="582613"/>
          </a:xfrm>
          <a:prstGeom prst="rect">
            <a:avLst/>
          </a:prstGeom>
          <a:noFill/>
          <a:ln w="9525">
            <a:noFill/>
            <a:miter lim="800000"/>
          </a:ln>
        </p:spPr>
        <p:txBody>
          <a:bodyPr>
            <a:spAutoFit/>
          </a:bodyPr>
          <a:lstStyle/>
          <a:p>
            <a:r>
              <a:rPr lang="zh-CN" altLang="en-US" sz="3200" dirty="0">
                <a:solidFill>
                  <a:srgbClr val="000000"/>
                </a:solidFill>
                <a:latin typeface="微软雅黑" panose="020B0503020204020204" pitchFamily="34" charset="-122"/>
                <a:ea typeface="微软雅黑" panose="020B0503020204020204" pitchFamily="34" charset="-122"/>
              </a:rPr>
              <a:t>先找</a:t>
            </a:r>
            <a:r>
              <a:rPr lang="en-US" altLang="zh-CN" sz="3200" dirty="0">
                <a:solidFill>
                  <a:srgbClr val="000000"/>
                </a:solidFill>
                <a:latin typeface="微软雅黑" panose="020B0503020204020204" pitchFamily="34" charset="-122"/>
                <a:ea typeface="微软雅黑" panose="020B0503020204020204" pitchFamily="34" charset="-122"/>
              </a:rPr>
              <a:t>12</a:t>
            </a:r>
            <a:r>
              <a:rPr lang="zh-CN" altLang="en-US" sz="3200" dirty="0">
                <a:solidFill>
                  <a:srgbClr val="000000"/>
                </a:solidFill>
                <a:latin typeface="微软雅黑" panose="020B0503020204020204" pitchFamily="34" charset="-122"/>
                <a:ea typeface="微软雅黑" panose="020B0503020204020204" pitchFamily="34" charset="-122"/>
              </a:rPr>
              <a:t>和</a:t>
            </a:r>
            <a:r>
              <a:rPr lang="en-US" altLang="zh-CN" sz="3200" dirty="0">
                <a:solidFill>
                  <a:srgbClr val="000000"/>
                </a:solidFill>
                <a:latin typeface="微软雅黑" panose="020B0503020204020204" pitchFamily="34" charset="-122"/>
                <a:ea typeface="微软雅黑" panose="020B0503020204020204" pitchFamily="34" charset="-122"/>
              </a:rPr>
              <a:t>18</a:t>
            </a:r>
            <a:r>
              <a:rPr lang="zh-CN" altLang="en-US" sz="3200" dirty="0">
                <a:solidFill>
                  <a:srgbClr val="000000"/>
                </a:solidFill>
                <a:latin typeface="微软雅黑" panose="020B0503020204020204" pitchFamily="34" charset="-122"/>
                <a:ea typeface="微软雅黑" panose="020B0503020204020204" pitchFamily="34" charset="-122"/>
              </a:rPr>
              <a:t>的倍数</a:t>
            </a:r>
            <a:r>
              <a:rPr lang="en-US" altLang="zh-CN" sz="3200" dirty="0">
                <a:solidFill>
                  <a:srgbClr val="000000"/>
                </a:solidFill>
                <a:latin typeface="微软雅黑" panose="020B0503020204020204" pitchFamily="34" charset="-122"/>
                <a:ea typeface="微软雅黑" panose="020B0503020204020204" pitchFamily="34" charset="-122"/>
              </a:rPr>
              <a:t>,</a:t>
            </a:r>
            <a:r>
              <a:rPr lang="zh-CN" altLang="en-US" sz="3200" dirty="0">
                <a:solidFill>
                  <a:srgbClr val="000000"/>
                </a:solidFill>
                <a:latin typeface="微软雅黑" panose="020B0503020204020204" pitchFamily="34" charset="-122"/>
                <a:ea typeface="微软雅黑" panose="020B0503020204020204" pitchFamily="34" charset="-122"/>
              </a:rPr>
              <a:t>再找它们的最小公倍数。</a:t>
            </a:r>
            <a:endParaRPr lang="zh-CN" altLang="en-US" sz="3200" dirty="0">
              <a:latin typeface="微软雅黑" panose="020B0503020204020204" pitchFamily="34" charset="-122"/>
              <a:ea typeface="微软雅黑" panose="020B0503020204020204" pitchFamily="34" charset="-122"/>
            </a:endParaRPr>
          </a:p>
        </p:txBody>
      </p:sp>
      <p:pic>
        <p:nvPicPr>
          <p:cNvPr id="98" name="Picture 2" descr="C:\Users\lianxiang\Desktop\解读做ppt图标\箭头1.tif"/>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5092700" y="4446588"/>
            <a:ext cx="541338" cy="282575"/>
          </a:xfrm>
          <a:prstGeom prst="rect">
            <a:avLst/>
          </a:prstGeom>
          <a:noFill/>
          <a:ln w="9525">
            <a:noFill/>
            <a:miter lim="800000"/>
            <a:headEnd/>
            <a:tailEnd/>
          </a:ln>
        </p:spPr>
      </p:pic>
      <p:grpSp>
        <p:nvGrpSpPr>
          <p:cNvPr id="7" name="组合 6"/>
          <p:cNvGrpSpPr/>
          <p:nvPr/>
        </p:nvGrpSpPr>
        <p:grpSpPr bwMode="auto">
          <a:xfrm>
            <a:off x="5805488" y="3952875"/>
            <a:ext cx="4973637" cy="1500188"/>
            <a:chOff x="10966" y="2693"/>
            <a:chExt cx="4196" cy="3399"/>
          </a:xfrm>
        </p:grpSpPr>
        <p:sp>
          <p:nvSpPr>
            <p:cNvPr id="8" name="圆角矩形 7"/>
            <p:cNvSpPr/>
            <p:nvPr/>
          </p:nvSpPr>
          <p:spPr>
            <a:xfrm>
              <a:off x="10966" y="2693"/>
              <a:ext cx="4051" cy="3399"/>
            </a:xfrm>
            <a:prstGeom prst="roundRect">
              <a:avLst/>
            </a:prstGeom>
            <a:solidFill>
              <a:srgbClr val="FFFFE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800">
                <a:latin typeface="楷体" panose="02010609060101010101" charset="-122"/>
                <a:ea typeface="楷体" panose="02010609060101010101" charset="-122"/>
              </a:endParaRPr>
            </a:p>
          </p:txBody>
        </p:sp>
        <p:sp>
          <p:nvSpPr>
            <p:cNvPr id="17427" name="文本框 8"/>
            <p:cNvSpPr txBox="1">
              <a:spLocks noChangeArrowheads="1"/>
            </p:cNvSpPr>
            <p:nvPr/>
          </p:nvSpPr>
          <p:spPr bwMode="auto">
            <a:xfrm>
              <a:off x="11110" y="2942"/>
              <a:ext cx="4052" cy="3133"/>
            </a:xfrm>
            <a:prstGeom prst="rect">
              <a:avLst/>
            </a:prstGeom>
            <a:noFill/>
            <a:ln w="9525">
              <a:noFill/>
              <a:miter lim="800000"/>
            </a:ln>
          </p:spPr>
          <p:txBody>
            <a:bodyPr>
              <a:spAutoFit/>
            </a:bodyPr>
            <a:lstStyle/>
            <a:p>
              <a:r>
                <a:rPr lang="zh-CN" altLang="zh-CN" sz="2800" dirty="0">
                  <a:latin typeface="楷体" panose="02010609060101010101" charset="-122"/>
                  <a:ea typeface="楷体" panose="02010609060101010101" charset="-122"/>
                  <a:sym typeface="+mn-ea"/>
                </a:rPr>
                <a:t>在</a:t>
              </a:r>
              <a:r>
                <a:rPr lang="en-US" altLang="zh-CN" sz="2800" dirty="0">
                  <a:latin typeface="楷体" panose="02010609060101010101" charset="-122"/>
                  <a:ea typeface="楷体" panose="02010609060101010101" charset="-122"/>
                  <a:sym typeface="+mn-ea"/>
                </a:rPr>
                <a:t>12</a:t>
              </a:r>
              <a:r>
                <a:rPr lang="zh-CN" altLang="en-US" sz="2800" dirty="0">
                  <a:latin typeface="楷体" panose="02010609060101010101" charset="-122"/>
                  <a:ea typeface="楷体" panose="02010609060101010101" charset="-122"/>
                  <a:sym typeface="+mn-ea"/>
                </a:rPr>
                <a:t>的倍数中，从小往大找也是</a:t>
              </a:r>
              <a:r>
                <a:rPr lang="en-US" altLang="zh-CN" sz="2800" dirty="0">
                  <a:latin typeface="楷体" panose="02010609060101010101" charset="-122"/>
                  <a:ea typeface="楷体" panose="02010609060101010101" charset="-122"/>
                  <a:sym typeface="+mn-ea"/>
                </a:rPr>
                <a:t>18</a:t>
              </a:r>
              <a:r>
                <a:rPr lang="zh-CN" altLang="en-US" sz="2800" dirty="0">
                  <a:latin typeface="楷体" panose="02010609060101010101" charset="-122"/>
                  <a:ea typeface="楷体" panose="02010609060101010101" charset="-122"/>
                  <a:sym typeface="+mn-ea"/>
                </a:rPr>
                <a:t>的倍数的数。</a:t>
              </a:r>
              <a:r>
                <a:rPr lang="en-US" altLang="zh-CN" sz="2800" dirty="0">
                  <a:latin typeface="楷体" panose="02010609060101010101" charset="-122"/>
                  <a:ea typeface="楷体" panose="02010609060101010101" charset="-122"/>
                  <a:sym typeface="+mn-ea"/>
                </a:rPr>
                <a:t>12</a:t>
              </a:r>
              <a:r>
                <a:rPr lang="zh-CN" altLang="en-US" sz="2800" dirty="0">
                  <a:latin typeface="楷体" panose="02010609060101010101" charset="-122"/>
                  <a:ea typeface="楷体" panose="02010609060101010101" charset="-122"/>
                  <a:sym typeface="+mn-ea"/>
                </a:rPr>
                <a:t>、</a:t>
              </a:r>
              <a:r>
                <a:rPr lang="en-US" altLang="zh-CN" sz="2800" dirty="0">
                  <a:latin typeface="楷体" panose="02010609060101010101" charset="-122"/>
                  <a:ea typeface="楷体" panose="02010609060101010101" charset="-122"/>
                  <a:sym typeface="+mn-ea"/>
                </a:rPr>
                <a:t>24</a:t>
              </a:r>
              <a:r>
                <a:rPr lang="zh-CN" altLang="en-US" sz="2800" dirty="0">
                  <a:latin typeface="楷体" panose="02010609060101010101" charset="-122"/>
                  <a:ea typeface="楷体" panose="02010609060101010101" charset="-122"/>
                  <a:sym typeface="+mn-ea"/>
                </a:rPr>
                <a:t>、</a:t>
              </a:r>
              <a:r>
                <a:rPr lang="en-US" altLang="zh-CN" sz="2800" dirty="0">
                  <a:latin typeface="楷体" panose="02010609060101010101" charset="-122"/>
                  <a:ea typeface="楷体" panose="02010609060101010101" charset="-122"/>
                  <a:sym typeface="+mn-ea"/>
                </a:rPr>
                <a:t>36</a:t>
              </a:r>
              <a:r>
                <a:rPr lang="zh-CN" altLang="en-US" sz="2800" dirty="0">
                  <a:latin typeface="楷体" panose="02010609060101010101" charset="-122"/>
                  <a:ea typeface="楷体" panose="02010609060101010101" charset="-122"/>
                  <a:sym typeface="+mn-ea"/>
                </a:rPr>
                <a:t>、</a:t>
              </a:r>
              <a:r>
                <a:rPr lang="en-US" altLang="zh-CN" sz="2800" dirty="0">
                  <a:latin typeface="楷体" panose="02010609060101010101" charset="-122"/>
                  <a:ea typeface="楷体" panose="02010609060101010101" charset="-122"/>
                  <a:sym typeface="+mn-ea"/>
                </a:rPr>
                <a:t>48</a:t>
              </a:r>
            </a:p>
          </p:txBody>
        </p:sp>
        <p:sp>
          <p:nvSpPr>
            <p:cNvPr id="17428" name="文本框 9"/>
            <p:cNvSpPr txBox="1">
              <a:spLocks noChangeArrowheads="1"/>
            </p:cNvSpPr>
            <p:nvPr/>
          </p:nvSpPr>
          <p:spPr bwMode="auto">
            <a:xfrm>
              <a:off x="12084" y="4535"/>
              <a:ext cx="886" cy="1321"/>
            </a:xfrm>
            <a:prstGeom prst="rect">
              <a:avLst/>
            </a:prstGeom>
            <a:noFill/>
            <a:ln w="9525">
              <a:noFill/>
              <a:miter lim="800000"/>
            </a:ln>
          </p:spPr>
          <p:txBody>
            <a:bodyPr>
              <a:spAutoFit/>
            </a:bodyPr>
            <a:lstStyle/>
            <a:p>
              <a:r>
                <a:rPr lang="en-US" altLang="zh-CN" sz="3200">
                  <a:latin typeface="微软雅黑" panose="020B0503020204020204" pitchFamily="34" charset="-122"/>
                  <a:ea typeface="微软雅黑" panose="020B0503020204020204" pitchFamily="34" charset="-122"/>
                </a:rPr>
                <a:t>......</a:t>
              </a:r>
            </a:p>
          </p:txBody>
        </p:sp>
      </p:grpSp>
      <p:grpSp>
        <p:nvGrpSpPr>
          <p:cNvPr id="22" name="组合 21"/>
          <p:cNvGrpSpPr/>
          <p:nvPr/>
        </p:nvGrpSpPr>
        <p:grpSpPr bwMode="auto">
          <a:xfrm>
            <a:off x="2157413" y="3735388"/>
            <a:ext cx="2797175" cy="2063750"/>
            <a:chOff x="3397" y="5883"/>
            <a:chExt cx="4406" cy="3250"/>
          </a:xfrm>
        </p:grpSpPr>
        <p:sp>
          <p:nvSpPr>
            <p:cNvPr id="30" name="圆角矩形 29"/>
            <p:cNvSpPr/>
            <p:nvPr/>
          </p:nvSpPr>
          <p:spPr>
            <a:xfrm>
              <a:off x="3397" y="5883"/>
              <a:ext cx="4241" cy="3250"/>
            </a:xfrm>
            <a:prstGeom prst="roundRect">
              <a:avLst/>
            </a:prstGeom>
            <a:solidFill>
              <a:srgbClr val="FFFFE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422" name="文本框 15"/>
            <p:cNvSpPr txBox="1">
              <a:spLocks noChangeArrowheads="1"/>
            </p:cNvSpPr>
            <p:nvPr/>
          </p:nvSpPr>
          <p:spPr bwMode="auto">
            <a:xfrm>
              <a:off x="3398" y="6174"/>
              <a:ext cx="4242" cy="1501"/>
            </a:xfrm>
            <a:prstGeom prst="rect">
              <a:avLst/>
            </a:prstGeom>
            <a:noFill/>
            <a:ln w="9525">
              <a:noFill/>
              <a:miter lim="800000"/>
            </a:ln>
          </p:spPr>
          <p:txBody>
            <a:bodyPr>
              <a:spAutoFit/>
            </a:bodyPr>
            <a:lstStyle/>
            <a:p>
              <a:r>
                <a:rPr lang="en-US" altLang="zh-CN" sz="2800" dirty="0">
                  <a:latin typeface="楷体" panose="02010609060101010101" charset="-122"/>
                  <a:ea typeface="楷体" panose="02010609060101010101" charset="-122"/>
                  <a:sym typeface="+mn-ea"/>
                </a:rPr>
                <a:t>12</a:t>
              </a:r>
              <a:r>
                <a:rPr lang="zh-CN" altLang="zh-CN" sz="2800" dirty="0">
                  <a:latin typeface="楷体" panose="02010609060101010101" charset="-122"/>
                  <a:ea typeface="楷体" panose="02010609060101010101" charset="-122"/>
                  <a:sym typeface="+mn-ea"/>
                </a:rPr>
                <a:t>的倍数：</a:t>
              </a:r>
              <a:r>
                <a:rPr lang="en-US" altLang="zh-CN" sz="2800" dirty="0">
                  <a:latin typeface="楷体" panose="02010609060101010101" charset="-122"/>
                  <a:ea typeface="楷体" panose="02010609060101010101" charset="-122"/>
                  <a:sym typeface="+mn-ea"/>
                </a:rPr>
                <a:t>12</a:t>
              </a:r>
              <a:r>
                <a:rPr lang="zh-CN" altLang="zh-CN" sz="2800" dirty="0">
                  <a:latin typeface="楷体" panose="02010609060101010101" charset="-122"/>
                  <a:ea typeface="楷体" panose="02010609060101010101" charset="-122"/>
                  <a:sym typeface="+mn-ea"/>
                </a:rPr>
                <a:t>、</a:t>
              </a:r>
              <a:r>
                <a:rPr lang="en-US" altLang="zh-CN" sz="2800" dirty="0">
                  <a:latin typeface="楷体" panose="02010609060101010101" charset="-122"/>
                  <a:ea typeface="楷体" panose="02010609060101010101" charset="-122"/>
                  <a:sym typeface="+mn-ea"/>
                </a:rPr>
                <a:t>24</a:t>
              </a:r>
              <a:r>
                <a:rPr lang="zh-CN" altLang="zh-CN" sz="2800" dirty="0">
                  <a:latin typeface="楷体" panose="02010609060101010101" charset="-122"/>
                  <a:ea typeface="楷体" panose="02010609060101010101" charset="-122"/>
                  <a:sym typeface="+mn-ea"/>
                </a:rPr>
                <a:t>、</a:t>
              </a:r>
              <a:r>
                <a:rPr lang="en-US" altLang="zh-CN" sz="2800" dirty="0">
                  <a:latin typeface="楷体" panose="02010609060101010101" charset="-122"/>
                  <a:ea typeface="楷体" panose="02010609060101010101" charset="-122"/>
                  <a:sym typeface="+mn-ea"/>
                </a:rPr>
                <a:t>36</a:t>
              </a:r>
              <a:r>
                <a:rPr lang="zh-CN" altLang="zh-CN" sz="2800" dirty="0">
                  <a:latin typeface="楷体" panose="02010609060101010101" charset="-122"/>
                  <a:ea typeface="楷体" panose="02010609060101010101" charset="-122"/>
                  <a:sym typeface="+mn-ea"/>
                </a:rPr>
                <a:t>、</a:t>
              </a:r>
              <a:r>
                <a:rPr lang="en-US" altLang="zh-CN" sz="2800" dirty="0">
                  <a:latin typeface="楷体" panose="02010609060101010101" charset="-122"/>
                  <a:ea typeface="楷体" panose="02010609060101010101" charset="-122"/>
                  <a:sym typeface="+mn-ea"/>
                </a:rPr>
                <a:t>48</a:t>
              </a:r>
              <a:endParaRPr lang="zh-CN" altLang="zh-CN" sz="2800" dirty="0">
                <a:latin typeface="楷体" panose="02010609060101010101" charset="-122"/>
                <a:ea typeface="楷体" panose="02010609060101010101" charset="-122"/>
                <a:sym typeface="+mn-ea"/>
              </a:endParaRPr>
            </a:p>
          </p:txBody>
        </p:sp>
        <p:sp>
          <p:nvSpPr>
            <p:cNvPr id="17423" name="文本框 17"/>
            <p:cNvSpPr txBox="1">
              <a:spLocks noChangeArrowheads="1"/>
            </p:cNvSpPr>
            <p:nvPr/>
          </p:nvSpPr>
          <p:spPr bwMode="auto">
            <a:xfrm>
              <a:off x="6331" y="6588"/>
              <a:ext cx="1473" cy="919"/>
            </a:xfrm>
            <a:prstGeom prst="rect">
              <a:avLst/>
            </a:prstGeom>
            <a:noFill/>
            <a:ln w="9525">
              <a:noFill/>
              <a:miter lim="800000"/>
            </a:ln>
          </p:spPr>
          <p:txBody>
            <a:bodyPr>
              <a:spAutoFit/>
            </a:bodyPr>
            <a:lstStyle/>
            <a:p>
              <a:r>
                <a:rPr lang="en-US" altLang="zh-CN" sz="3200">
                  <a:latin typeface="微软雅黑" panose="020B0503020204020204" pitchFamily="34" charset="-122"/>
                  <a:ea typeface="微软雅黑" panose="020B0503020204020204" pitchFamily="34" charset="-122"/>
                </a:rPr>
                <a:t>......</a:t>
              </a:r>
            </a:p>
          </p:txBody>
        </p:sp>
        <p:sp>
          <p:nvSpPr>
            <p:cNvPr id="17424" name="文本框 19"/>
            <p:cNvSpPr txBox="1">
              <a:spLocks noChangeArrowheads="1"/>
            </p:cNvSpPr>
            <p:nvPr/>
          </p:nvSpPr>
          <p:spPr bwMode="auto">
            <a:xfrm>
              <a:off x="3397" y="7632"/>
              <a:ext cx="4242" cy="1501"/>
            </a:xfrm>
            <a:prstGeom prst="rect">
              <a:avLst/>
            </a:prstGeom>
            <a:noFill/>
            <a:ln w="9525">
              <a:noFill/>
              <a:miter lim="800000"/>
            </a:ln>
          </p:spPr>
          <p:txBody>
            <a:bodyPr>
              <a:spAutoFit/>
            </a:bodyPr>
            <a:lstStyle/>
            <a:p>
              <a:r>
                <a:rPr lang="en-US" altLang="zh-CN" sz="2800" dirty="0">
                  <a:latin typeface="楷体" panose="02010609060101010101" charset="-122"/>
                  <a:ea typeface="楷体" panose="02010609060101010101" charset="-122"/>
                  <a:sym typeface="+mn-ea"/>
                </a:rPr>
                <a:t>18</a:t>
              </a:r>
              <a:r>
                <a:rPr lang="zh-CN" altLang="zh-CN" sz="2800" dirty="0">
                  <a:latin typeface="楷体" panose="02010609060101010101" charset="-122"/>
                  <a:ea typeface="楷体" panose="02010609060101010101" charset="-122"/>
                  <a:sym typeface="+mn-ea"/>
                </a:rPr>
                <a:t>的倍数：</a:t>
              </a:r>
              <a:r>
                <a:rPr lang="en-US" altLang="zh-CN" sz="2800" dirty="0">
                  <a:latin typeface="楷体" panose="02010609060101010101" charset="-122"/>
                  <a:ea typeface="楷体" panose="02010609060101010101" charset="-122"/>
                  <a:sym typeface="+mn-ea"/>
                </a:rPr>
                <a:t>18</a:t>
              </a:r>
              <a:r>
                <a:rPr lang="zh-CN" altLang="zh-CN" sz="2800" dirty="0">
                  <a:latin typeface="楷体" panose="02010609060101010101" charset="-122"/>
                  <a:ea typeface="楷体" panose="02010609060101010101" charset="-122"/>
                  <a:sym typeface="+mn-ea"/>
                </a:rPr>
                <a:t>、</a:t>
              </a:r>
              <a:r>
                <a:rPr lang="en-US" altLang="zh-CN" sz="2800" dirty="0">
                  <a:latin typeface="楷体" panose="02010609060101010101" charset="-122"/>
                  <a:ea typeface="楷体" panose="02010609060101010101" charset="-122"/>
                  <a:sym typeface="+mn-ea"/>
                </a:rPr>
                <a:t>36</a:t>
              </a:r>
              <a:r>
                <a:rPr lang="zh-CN" altLang="zh-CN" sz="2800" dirty="0">
                  <a:latin typeface="楷体" panose="02010609060101010101" charset="-122"/>
                  <a:ea typeface="楷体" panose="02010609060101010101" charset="-122"/>
                  <a:sym typeface="+mn-ea"/>
                </a:rPr>
                <a:t>、</a:t>
              </a:r>
              <a:r>
                <a:rPr lang="en-US" altLang="zh-CN" sz="2800" dirty="0">
                  <a:latin typeface="楷体" panose="02010609060101010101" charset="-122"/>
                  <a:ea typeface="楷体" panose="02010609060101010101" charset="-122"/>
                  <a:sym typeface="+mn-ea"/>
                </a:rPr>
                <a:t>54</a:t>
              </a:r>
              <a:endParaRPr lang="zh-CN" altLang="zh-CN" sz="2800" dirty="0">
                <a:latin typeface="楷体" panose="02010609060101010101" charset="-122"/>
                <a:ea typeface="楷体" panose="02010609060101010101" charset="-122"/>
                <a:sym typeface="+mn-ea"/>
              </a:endParaRPr>
            </a:p>
          </p:txBody>
        </p:sp>
        <p:sp>
          <p:nvSpPr>
            <p:cNvPr id="17425" name="文本框 20"/>
            <p:cNvSpPr txBox="1">
              <a:spLocks noChangeArrowheads="1"/>
            </p:cNvSpPr>
            <p:nvPr/>
          </p:nvSpPr>
          <p:spPr bwMode="auto">
            <a:xfrm>
              <a:off x="5221" y="8062"/>
              <a:ext cx="1473" cy="919"/>
            </a:xfrm>
            <a:prstGeom prst="rect">
              <a:avLst/>
            </a:prstGeom>
            <a:noFill/>
            <a:ln w="9525">
              <a:noFill/>
              <a:miter lim="800000"/>
            </a:ln>
          </p:spPr>
          <p:txBody>
            <a:bodyPr>
              <a:spAutoFit/>
            </a:bodyPr>
            <a:lstStyle/>
            <a:p>
              <a:r>
                <a:rPr lang="en-US" altLang="zh-CN" sz="3200">
                  <a:latin typeface="微软雅黑" panose="020B0503020204020204" pitchFamily="34" charset="-122"/>
                  <a:ea typeface="微软雅黑" panose="020B0503020204020204" pitchFamily="34" charset="-122"/>
                </a:rPr>
                <a:t>......</a:t>
              </a:r>
            </a:p>
          </p:txBody>
        </p:sp>
      </p:grpSp>
      <p:sp>
        <p:nvSpPr>
          <p:cNvPr id="24" name="文本框 23"/>
          <p:cNvSpPr txBox="1">
            <a:spLocks noChangeArrowheads="1"/>
          </p:cNvSpPr>
          <p:nvPr/>
        </p:nvSpPr>
        <p:spPr bwMode="auto">
          <a:xfrm>
            <a:off x="5981700" y="4924425"/>
            <a:ext cx="1179513" cy="520700"/>
          </a:xfrm>
          <a:prstGeom prst="rect">
            <a:avLst/>
          </a:prstGeom>
          <a:noFill/>
          <a:ln w="9525">
            <a:noFill/>
            <a:miter lim="800000"/>
          </a:ln>
        </p:spPr>
        <p:txBody>
          <a:bodyPr>
            <a:spAutoFit/>
          </a:bodyPr>
          <a:lstStyle/>
          <a:p>
            <a:r>
              <a:rPr lang="en-US" altLang="zh-CN" sz="2800">
                <a:solidFill>
                  <a:srgbClr val="FF0000"/>
                </a:solidFill>
                <a:latin typeface="楷体" panose="02010609060101010101" charset="-122"/>
                <a:ea typeface="楷体" panose="02010609060101010101" charset="-122"/>
              </a:rPr>
              <a:t>36</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000" fill="hold">
                                          <p:stCondLst>
                                            <p:cond delay="0"/>
                                          </p:stCondLst>
                                        </p:cTn>
                                        <p:tgtEl>
                                          <p:spTgt spid="126"/>
                                        </p:tgtEl>
                                        <p:attrNameLst>
                                          <p:attrName>style.visibility</p:attrName>
                                        </p:attrNameLst>
                                      </p:cBhvr>
                                      <p:to>
                                        <p:strVal val="visible"/>
                                      </p:to>
                                    </p:set>
                                    <p:animEffect transition="in" filter="randombar(horizontal)">
                                      <p:cBhvr>
                                        <p:cTn id="7" dur="1000"/>
                                        <p:tgtEl>
                                          <p:spTgt spid="126"/>
                                        </p:tgtEl>
                                      </p:cBhvr>
                                    </p:animEffect>
                                  </p:childTnLst>
                                </p:cTn>
                              </p:par>
                              <p:par>
                                <p:cTn id="8" presetID="14" presetClass="entr" presetSubtype="10" fill="hold" grpId="0" nodeType="withEffect">
                                  <p:stCondLst>
                                    <p:cond delay="0"/>
                                  </p:stCondLst>
                                  <p:childTnLst>
                                    <p:set>
                                      <p:cBhvr>
                                        <p:cTn id="9" dur="1000" fill="hold">
                                          <p:stCondLst>
                                            <p:cond delay="0"/>
                                          </p:stCondLst>
                                        </p:cTn>
                                        <p:tgtEl>
                                          <p:spTgt spid="103"/>
                                        </p:tgtEl>
                                        <p:attrNameLst>
                                          <p:attrName>style.visibility</p:attrName>
                                        </p:attrNameLst>
                                      </p:cBhvr>
                                      <p:to>
                                        <p:strVal val="visible"/>
                                      </p:to>
                                    </p:set>
                                    <p:animEffect transition="in" filter="randombar(horizontal)">
                                      <p:cBhvr>
                                        <p:cTn id="10" dur="1000"/>
                                        <p:tgtEl>
                                          <p:spTgt spid="10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000" fill="hold">
                                          <p:stCondLst>
                                            <p:cond delay="0"/>
                                          </p:stCondLst>
                                        </p:cTn>
                                        <p:tgtEl>
                                          <p:spTgt spid="22"/>
                                        </p:tgtEl>
                                        <p:attrNameLst>
                                          <p:attrName>style.visibility</p:attrName>
                                        </p:attrNameLst>
                                      </p:cBhvr>
                                      <p:to>
                                        <p:strVal val="visible"/>
                                      </p:to>
                                    </p:set>
                                    <p:animEffect transition="in" filter="wipe(left)">
                                      <p:cBhvr>
                                        <p:cTn id="15" dur="10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nodeType="clickEffect">
                                  <p:stCondLst>
                                    <p:cond delay="0"/>
                                  </p:stCondLst>
                                  <p:childTnLst>
                                    <p:set>
                                      <p:cBhvr>
                                        <p:cTn id="19" dur="1000" fill="hold">
                                          <p:stCondLst>
                                            <p:cond delay="0"/>
                                          </p:stCondLst>
                                        </p:cTn>
                                        <p:tgtEl>
                                          <p:spTgt spid="98"/>
                                        </p:tgtEl>
                                        <p:attrNameLst>
                                          <p:attrName>style.visibility</p:attrName>
                                        </p:attrNameLst>
                                      </p:cBhvr>
                                      <p:to>
                                        <p:strVal val="visible"/>
                                      </p:to>
                                    </p:set>
                                    <p:animEffect transition="in" filter="wedge">
                                      <p:cBhvr>
                                        <p:cTn id="20" dur="1000"/>
                                        <p:tgtEl>
                                          <p:spTgt spid="98"/>
                                        </p:tgtEl>
                                      </p:cBhvr>
                                    </p:animEffect>
                                  </p:childTnLst>
                                </p:cTn>
                              </p:par>
                              <p:par>
                                <p:cTn id="21" presetID="20" presetClass="entr" presetSubtype="0" fill="hold" nodeType="withEffect">
                                  <p:stCondLst>
                                    <p:cond delay="0"/>
                                  </p:stCondLst>
                                  <p:childTnLst>
                                    <p:set>
                                      <p:cBhvr>
                                        <p:cTn id="22" dur="1000" fill="hold">
                                          <p:stCondLst>
                                            <p:cond delay="0"/>
                                          </p:stCondLst>
                                        </p:cTn>
                                        <p:tgtEl>
                                          <p:spTgt spid="7"/>
                                        </p:tgtEl>
                                        <p:attrNameLst>
                                          <p:attrName>style.visibility</p:attrName>
                                        </p:attrNameLst>
                                      </p:cBhvr>
                                      <p:to>
                                        <p:strVal val="visible"/>
                                      </p:to>
                                    </p:set>
                                    <p:animEffect transition="in" filter="wedg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144463"/>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rot="5400000">
            <a:off x="8690769" y="3356769"/>
            <a:ext cx="6858000" cy="144462"/>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矩形 3"/>
          <p:cNvSpPr/>
          <p:nvPr/>
        </p:nvSpPr>
        <p:spPr>
          <a:xfrm rot="5400000">
            <a:off x="-3376612" y="3375024"/>
            <a:ext cx="6858000" cy="107951"/>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p:nvSpPr>
        <p:spPr>
          <a:xfrm>
            <a:off x="0" y="6732588"/>
            <a:ext cx="12192000" cy="144462"/>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nvGrpSpPr>
          <p:cNvPr id="127" name="组合 126"/>
          <p:cNvGrpSpPr/>
          <p:nvPr/>
        </p:nvGrpSpPr>
        <p:grpSpPr bwMode="auto">
          <a:xfrm>
            <a:off x="892175" y="723900"/>
            <a:ext cx="1544638" cy="584200"/>
            <a:chOff x="5499" y="1000"/>
            <a:chExt cx="2431" cy="920"/>
          </a:xfrm>
        </p:grpSpPr>
        <p:sp>
          <p:nvSpPr>
            <p:cNvPr id="128" name="圆角矩形 127"/>
            <p:cNvSpPr/>
            <p:nvPr/>
          </p:nvSpPr>
          <p:spPr>
            <a:xfrm>
              <a:off x="5499" y="1000"/>
              <a:ext cx="2306" cy="920"/>
            </a:xfrm>
            <a:prstGeom prst="roundRect">
              <a:avLst/>
            </a:prstGeom>
            <a:solidFill>
              <a:srgbClr val="FFFFE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461" name="文本框 128"/>
            <p:cNvSpPr txBox="1">
              <a:spLocks noChangeArrowheads="1"/>
            </p:cNvSpPr>
            <p:nvPr/>
          </p:nvSpPr>
          <p:spPr bwMode="auto">
            <a:xfrm>
              <a:off x="5544" y="1000"/>
              <a:ext cx="2386" cy="919"/>
            </a:xfrm>
            <a:prstGeom prst="rect">
              <a:avLst/>
            </a:prstGeom>
            <a:noFill/>
            <a:ln w="9525">
              <a:noFill/>
              <a:miter lim="800000"/>
            </a:ln>
          </p:spPr>
          <p:txBody>
            <a:bodyPr>
              <a:spAutoFit/>
            </a:bodyPr>
            <a:lstStyle/>
            <a:p>
              <a:r>
                <a:rPr lang="zh-CN" altLang="en-US" sz="3200">
                  <a:latin typeface="微软雅黑" panose="020B0503020204020204" pitchFamily="34" charset="-122"/>
                  <a:ea typeface="微软雅黑" panose="020B0503020204020204" pitchFamily="34" charset="-122"/>
                </a:rPr>
                <a:t>方法二</a:t>
              </a:r>
            </a:p>
          </p:txBody>
        </p:sp>
      </p:grpSp>
      <p:sp>
        <p:nvSpPr>
          <p:cNvPr id="222" name="文本框 221"/>
          <p:cNvSpPr txBox="1">
            <a:spLocks noChangeArrowheads="1"/>
          </p:cNvSpPr>
          <p:nvPr/>
        </p:nvSpPr>
        <p:spPr bwMode="auto">
          <a:xfrm>
            <a:off x="2254250" y="2238375"/>
            <a:ext cx="2782888" cy="582613"/>
          </a:xfrm>
          <a:prstGeom prst="rect">
            <a:avLst/>
          </a:prstGeom>
          <a:noFill/>
          <a:ln w="9525">
            <a:noFill/>
            <a:miter lim="800000"/>
          </a:ln>
        </p:spPr>
        <p:txBody>
          <a:bodyPr>
            <a:spAutoFit/>
          </a:bodyPr>
          <a:lstStyle/>
          <a:p>
            <a:r>
              <a:rPr lang="en-US" altLang="zh-CN" sz="3200" dirty="0">
                <a:solidFill>
                  <a:srgbClr val="000000"/>
                </a:solidFill>
                <a:latin typeface="微软雅黑" panose="020B0503020204020204" pitchFamily="34" charset="-122"/>
                <a:ea typeface="微软雅黑" panose="020B0503020204020204" pitchFamily="34" charset="-122"/>
              </a:rPr>
              <a:t>12     18</a:t>
            </a:r>
          </a:p>
        </p:txBody>
      </p:sp>
      <p:sp>
        <p:nvSpPr>
          <p:cNvPr id="225" name="文本框 224"/>
          <p:cNvSpPr txBox="1">
            <a:spLocks noChangeArrowheads="1"/>
          </p:cNvSpPr>
          <p:nvPr/>
        </p:nvSpPr>
        <p:spPr bwMode="auto">
          <a:xfrm>
            <a:off x="2547938" y="703263"/>
            <a:ext cx="3338512" cy="582612"/>
          </a:xfrm>
          <a:prstGeom prst="rect">
            <a:avLst/>
          </a:prstGeom>
          <a:noFill/>
          <a:ln w="9525">
            <a:noFill/>
            <a:miter lim="800000"/>
          </a:ln>
        </p:spPr>
        <p:txBody>
          <a:bodyPr>
            <a:spAutoFit/>
          </a:bodyPr>
          <a:lstStyle/>
          <a:p>
            <a:r>
              <a:rPr lang="zh-CN" altLang="en-US" sz="3200" dirty="0">
                <a:latin typeface="微软雅黑" panose="020B0503020204020204" pitchFamily="34" charset="-122"/>
                <a:ea typeface="微软雅黑" panose="020B0503020204020204" pitchFamily="34" charset="-122"/>
              </a:rPr>
              <a:t>用短除法</a:t>
            </a:r>
          </a:p>
        </p:txBody>
      </p:sp>
      <p:grpSp>
        <p:nvGrpSpPr>
          <p:cNvPr id="10" name="组合 9"/>
          <p:cNvGrpSpPr/>
          <p:nvPr/>
        </p:nvGrpSpPr>
        <p:grpSpPr bwMode="auto">
          <a:xfrm>
            <a:off x="2254250" y="2349500"/>
            <a:ext cx="1841500" cy="471488"/>
            <a:chOff x="6680" y="3132"/>
            <a:chExt cx="2898" cy="742"/>
          </a:xfrm>
        </p:grpSpPr>
        <p:cxnSp>
          <p:nvCxnSpPr>
            <p:cNvPr id="7" name="直接连接符 6"/>
            <p:cNvCxnSpPr/>
            <p:nvPr/>
          </p:nvCxnSpPr>
          <p:spPr>
            <a:xfrm>
              <a:off x="6680" y="3132"/>
              <a:ext cx="0" cy="742"/>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直接连接符 8"/>
            <p:cNvCxnSpPr/>
            <p:nvPr/>
          </p:nvCxnSpPr>
          <p:spPr>
            <a:xfrm>
              <a:off x="6680" y="3849"/>
              <a:ext cx="2898" cy="0"/>
            </a:xfrm>
            <a:prstGeom prst="line">
              <a:avLst/>
            </a:prstGeom>
            <a:ln w="28575"/>
          </p:spPr>
          <p:style>
            <a:lnRef idx="1">
              <a:schemeClr val="dk1"/>
            </a:lnRef>
            <a:fillRef idx="0">
              <a:schemeClr val="dk1"/>
            </a:fillRef>
            <a:effectRef idx="0">
              <a:schemeClr val="dk1"/>
            </a:effectRef>
            <a:fontRef idx="minor">
              <a:schemeClr val="tx1"/>
            </a:fontRef>
          </p:style>
        </p:cxnSp>
      </p:grpSp>
      <p:sp>
        <p:nvSpPr>
          <p:cNvPr id="12" name="文本框 11"/>
          <p:cNvSpPr txBox="1">
            <a:spLocks noChangeArrowheads="1"/>
          </p:cNvSpPr>
          <p:nvPr/>
        </p:nvSpPr>
        <p:spPr bwMode="auto">
          <a:xfrm>
            <a:off x="1695450" y="2305050"/>
            <a:ext cx="800100" cy="582613"/>
          </a:xfrm>
          <a:prstGeom prst="rect">
            <a:avLst/>
          </a:prstGeom>
          <a:noFill/>
          <a:ln w="9525">
            <a:noFill/>
            <a:miter lim="800000"/>
          </a:ln>
        </p:spPr>
        <p:txBody>
          <a:bodyPr>
            <a:spAutoFit/>
          </a:bodyPr>
          <a:lstStyle/>
          <a:p>
            <a:r>
              <a:rPr lang="en-US" altLang="zh-CN" sz="3200">
                <a:solidFill>
                  <a:srgbClr val="000000"/>
                </a:solidFill>
                <a:latin typeface="微软雅黑" panose="020B0503020204020204" pitchFamily="34" charset="-122"/>
                <a:ea typeface="微软雅黑" panose="020B0503020204020204" pitchFamily="34" charset="-122"/>
              </a:rPr>
              <a:t>2</a:t>
            </a:r>
          </a:p>
        </p:txBody>
      </p:sp>
      <p:sp>
        <p:nvSpPr>
          <p:cNvPr id="13" name="文本框 12"/>
          <p:cNvSpPr txBox="1">
            <a:spLocks noChangeArrowheads="1"/>
          </p:cNvSpPr>
          <p:nvPr/>
        </p:nvSpPr>
        <p:spPr bwMode="auto">
          <a:xfrm>
            <a:off x="2428875" y="2820988"/>
            <a:ext cx="1885950" cy="584200"/>
          </a:xfrm>
          <a:prstGeom prst="rect">
            <a:avLst/>
          </a:prstGeom>
          <a:noFill/>
          <a:ln w="9525">
            <a:noFill/>
            <a:miter lim="800000"/>
          </a:ln>
        </p:spPr>
        <p:txBody>
          <a:bodyPr>
            <a:spAutoFit/>
          </a:bodyPr>
          <a:lstStyle/>
          <a:p>
            <a:r>
              <a:rPr lang="en-US" altLang="zh-CN" sz="3200">
                <a:solidFill>
                  <a:srgbClr val="000000"/>
                </a:solidFill>
                <a:latin typeface="微软雅黑" panose="020B0503020204020204" pitchFamily="34" charset="-122"/>
                <a:ea typeface="微软雅黑" panose="020B0503020204020204" pitchFamily="34" charset="-122"/>
              </a:rPr>
              <a:t>6       9         </a:t>
            </a:r>
          </a:p>
        </p:txBody>
      </p:sp>
      <p:grpSp>
        <p:nvGrpSpPr>
          <p:cNvPr id="24" name="组合 23"/>
          <p:cNvGrpSpPr/>
          <p:nvPr/>
        </p:nvGrpSpPr>
        <p:grpSpPr bwMode="auto">
          <a:xfrm>
            <a:off x="4095750" y="2060575"/>
            <a:ext cx="6561138" cy="742950"/>
            <a:chOff x="6449" y="3245"/>
            <a:chExt cx="10334" cy="1171"/>
          </a:xfrm>
        </p:grpSpPr>
        <p:sp>
          <p:nvSpPr>
            <p:cNvPr id="18456" name="文本框 10"/>
            <p:cNvSpPr txBox="1">
              <a:spLocks noChangeArrowheads="1"/>
            </p:cNvSpPr>
            <p:nvPr/>
          </p:nvSpPr>
          <p:spPr bwMode="auto">
            <a:xfrm>
              <a:off x="7641" y="3498"/>
              <a:ext cx="9143" cy="919"/>
            </a:xfrm>
            <a:prstGeom prst="rect">
              <a:avLst/>
            </a:prstGeom>
            <a:noFill/>
            <a:ln w="9525">
              <a:noFill/>
              <a:miter lim="800000"/>
            </a:ln>
          </p:spPr>
          <p:txBody>
            <a:bodyPr>
              <a:spAutoFit/>
            </a:bodyPr>
            <a:lstStyle/>
            <a:p>
              <a:r>
                <a:rPr lang="zh-CN" altLang="en-US" sz="3200">
                  <a:solidFill>
                    <a:srgbClr val="000000"/>
                  </a:solidFill>
                  <a:latin typeface="微软雅黑" panose="020B0503020204020204" pitchFamily="34" charset="-122"/>
                  <a:ea typeface="微软雅黑" panose="020B0503020204020204" pitchFamily="34" charset="-122"/>
                </a:rPr>
                <a:t>用</a:t>
              </a:r>
              <a:r>
                <a:rPr lang="en-US" altLang="zh-CN" sz="3200">
                  <a:solidFill>
                    <a:srgbClr val="000000"/>
                  </a:solidFill>
                  <a:latin typeface="微软雅黑" panose="020B0503020204020204" pitchFamily="34" charset="-122"/>
                  <a:ea typeface="微软雅黑" panose="020B0503020204020204" pitchFamily="34" charset="-122"/>
                </a:rPr>
                <a:t>12</a:t>
              </a:r>
              <a:r>
                <a:rPr lang="zh-CN" altLang="en-US" sz="3200">
                  <a:solidFill>
                    <a:srgbClr val="000000"/>
                  </a:solidFill>
                  <a:latin typeface="微软雅黑" panose="020B0503020204020204" pitchFamily="34" charset="-122"/>
                  <a:ea typeface="微软雅黑" panose="020B0503020204020204" pitchFamily="34" charset="-122"/>
                </a:rPr>
                <a:t>和</a:t>
              </a:r>
              <a:r>
                <a:rPr lang="en-US" altLang="zh-CN" sz="3200">
                  <a:solidFill>
                    <a:srgbClr val="000000"/>
                  </a:solidFill>
                  <a:latin typeface="微软雅黑" panose="020B0503020204020204" pitchFamily="34" charset="-122"/>
                  <a:ea typeface="微软雅黑" panose="020B0503020204020204" pitchFamily="34" charset="-122"/>
                </a:rPr>
                <a:t>18</a:t>
              </a:r>
              <a:r>
                <a:rPr lang="zh-CN" altLang="en-US" sz="3200">
                  <a:solidFill>
                    <a:srgbClr val="000000"/>
                  </a:solidFill>
                  <a:latin typeface="微软雅黑" panose="020B0503020204020204" pitchFamily="34" charset="-122"/>
                  <a:ea typeface="微软雅黑" panose="020B0503020204020204" pitchFamily="34" charset="-122"/>
                </a:rPr>
                <a:t>共有的质因数</a:t>
              </a:r>
              <a:r>
                <a:rPr lang="en-US" altLang="zh-CN" sz="3200">
                  <a:solidFill>
                    <a:srgbClr val="000000"/>
                  </a:solidFill>
                  <a:latin typeface="微软雅黑" panose="020B0503020204020204" pitchFamily="34" charset="-122"/>
                  <a:ea typeface="微软雅黑" panose="020B0503020204020204" pitchFamily="34" charset="-122"/>
                </a:rPr>
                <a:t>2</a:t>
              </a:r>
              <a:r>
                <a:rPr lang="zh-CN" altLang="en-US" sz="3200">
                  <a:solidFill>
                    <a:srgbClr val="000000"/>
                  </a:solidFill>
                  <a:latin typeface="微软雅黑" panose="020B0503020204020204" pitchFamily="34" charset="-122"/>
                  <a:ea typeface="微软雅黑" panose="020B0503020204020204" pitchFamily="34" charset="-122"/>
                </a:rPr>
                <a:t>去除</a:t>
              </a:r>
            </a:p>
          </p:txBody>
        </p:sp>
        <p:sp>
          <p:nvSpPr>
            <p:cNvPr id="18457" name="文本框 15"/>
            <p:cNvSpPr txBox="1">
              <a:spLocks noChangeArrowheads="1"/>
            </p:cNvSpPr>
            <p:nvPr/>
          </p:nvSpPr>
          <p:spPr bwMode="auto">
            <a:xfrm>
              <a:off x="6449" y="3245"/>
              <a:ext cx="1611" cy="919"/>
            </a:xfrm>
            <a:prstGeom prst="rect">
              <a:avLst/>
            </a:prstGeom>
            <a:noFill/>
            <a:ln w="9525">
              <a:noFill/>
              <a:miter lim="800000"/>
            </a:ln>
          </p:spPr>
          <p:txBody>
            <a:bodyPr>
              <a:spAutoFit/>
            </a:bodyPr>
            <a:lstStyle/>
            <a:p>
              <a:r>
                <a:rPr lang="en-US" altLang="zh-CN" sz="3200">
                  <a:latin typeface="微软雅黑" panose="020B0503020204020204" pitchFamily="34" charset="-122"/>
                  <a:ea typeface="微软雅黑" panose="020B0503020204020204" pitchFamily="34" charset="-122"/>
                </a:rPr>
                <a:t>......</a:t>
              </a:r>
            </a:p>
          </p:txBody>
        </p:sp>
      </p:grpSp>
      <p:grpSp>
        <p:nvGrpSpPr>
          <p:cNvPr id="17" name="组合 16"/>
          <p:cNvGrpSpPr/>
          <p:nvPr/>
        </p:nvGrpSpPr>
        <p:grpSpPr bwMode="auto">
          <a:xfrm>
            <a:off x="2355850" y="2808288"/>
            <a:ext cx="1739900" cy="541337"/>
            <a:chOff x="6680" y="3132"/>
            <a:chExt cx="2898" cy="742"/>
          </a:xfrm>
        </p:grpSpPr>
        <p:cxnSp>
          <p:nvCxnSpPr>
            <p:cNvPr id="18" name="直接连接符 17"/>
            <p:cNvCxnSpPr/>
            <p:nvPr/>
          </p:nvCxnSpPr>
          <p:spPr>
            <a:xfrm>
              <a:off x="6680" y="3132"/>
              <a:ext cx="0" cy="742"/>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直接连接符 18"/>
            <p:cNvCxnSpPr/>
            <p:nvPr/>
          </p:nvCxnSpPr>
          <p:spPr>
            <a:xfrm>
              <a:off x="6680" y="3848"/>
              <a:ext cx="2898" cy="0"/>
            </a:xfrm>
            <a:prstGeom prst="line">
              <a:avLst/>
            </a:prstGeom>
            <a:ln w="28575"/>
          </p:spPr>
          <p:style>
            <a:lnRef idx="1">
              <a:schemeClr val="dk1"/>
            </a:lnRef>
            <a:fillRef idx="0">
              <a:schemeClr val="dk1"/>
            </a:fillRef>
            <a:effectRef idx="0">
              <a:schemeClr val="dk1"/>
            </a:effectRef>
            <a:fontRef idx="minor">
              <a:schemeClr val="tx1"/>
            </a:fontRef>
          </p:style>
        </p:cxnSp>
      </p:grpSp>
      <p:sp>
        <p:nvSpPr>
          <p:cNvPr id="22" name="文本框 21"/>
          <p:cNvSpPr txBox="1">
            <a:spLocks noChangeArrowheads="1"/>
          </p:cNvSpPr>
          <p:nvPr/>
        </p:nvSpPr>
        <p:spPr bwMode="auto">
          <a:xfrm>
            <a:off x="1916113" y="2857500"/>
            <a:ext cx="800100" cy="582613"/>
          </a:xfrm>
          <a:prstGeom prst="rect">
            <a:avLst/>
          </a:prstGeom>
          <a:noFill/>
          <a:ln w="9525">
            <a:noFill/>
            <a:miter lim="800000"/>
          </a:ln>
        </p:spPr>
        <p:txBody>
          <a:bodyPr>
            <a:spAutoFit/>
          </a:bodyPr>
          <a:lstStyle/>
          <a:p>
            <a:r>
              <a:rPr lang="en-US" altLang="zh-CN" sz="3200">
                <a:solidFill>
                  <a:srgbClr val="000000"/>
                </a:solidFill>
                <a:latin typeface="微软雅黑" panose="020B0503020204020204" pitchFamily="34" charset="-122"/>
                <a:ea typeface="微软雅黑" panose="020B0503020204020204" pitchFamily="34" charset="-122"/>
              </a:rPr>
              <a:t>3</a:t>
            </a:r>
          </a:p>
        </p:txBody>
      </p:sp>
      <p:sp>
        <p:nvSpPr>
          <p:cNvPr id="23" name="文本框 22"/>
          <p:cNvSpPr txBox="1">
            <a:spLocks noChangeArrowheads="1"/>
          </p:cNvSpPr>
          <p:nvPr/>
        </p:nvSpPr>
        <p:spPr bwMode="auto">
          <a:xfrm>
            <a:off x="2406650" y="3389313"/>
            <a:ext cx="1885950" cy="582612"/>
          </a:xfrm>
          <a:prstGeom prst="rect">
            <a:avLst/>
          </a:prstGeom>
          <a:noFill/>
          <a:ln w="9525">
            <a:noFill/>
            <a:miter lim="800000"/>
          </a:ln>
        </p:spPr>
        <p:txBody>
          <a:bodyPr>
            <a:spAutoFit/>
          </a:bodyPr>
          <a:lstStyle/>
          <a:p>
            <a:r>
              <a:rPr lang="en-US" altLang="zh-CN" sz="3200">
                <a:solidFill>
                  <a:srgbClr val="000000"/>
                </a:solidFill>
                <a:latin typeface="微软雅黑" panose="020B0503020204020204" pitchFamily="34" charset="-122"/>
                <a:ea typeface="微软雅黑" panose="020B0503020204020204" pitchFamily="34" charset="-122"/>
              </a:rPr>
              <a:t>2       3         </a:t>
            </a:r>
          </a:p>
        </p:txBody>
      </p:sp>
      <p:grpSp>
        <p:nvGrpSpPr>
          <p:cNvPr id="26" name="组合 25"/>
          <p:cNvGrpSpPr/>
          <p:nvPr/>
        </p:nvGrpSpPr>
        <p:grpSpPr bwMode="auto">
          <a:xfrm>
            <a:off x="4095750" y="2727325"/>
            <a:ext cx="6562725" cy="744538"/>
            <a:chOff x="6449" y="3245"/>
            <a:chExt cx="10335" cy="1172"/>
          </a:xfrm>
        </p:grpSpPr>
        <p:sp>
          <p:nvSpPr>
            <p:cNvPr id="18452" name="文本框 26"/>
            <p:cNvSpPr txBox="1">
              <a:spLocks noChangeArrowheads="1"/>
            </p:cNvSpPr>
            <p:nvPr/>
          </p:nvSpPr>
          <p:spPr bwMode="auto">
            <a:xfrm>
              <a:off x="7641" y="3498"/>
              <a:ext cx="9143" cy="919"/>
            </a:xfrm>
            <a:prstGeom prst="rect">
              <a:avLst/>
            </a:prstGeom>
            <a:noFill/>
            <a:ln w="9525">
              <a:noFill/>
              <a:miter lim="800000"/>
            </a:ln>
          </p:spPr>
          <p:txBody>
            <a:bodyPr>
              <a:spAutoFit/>
            </a:bodyPr>
            <a:lstStyle/>
            <a:p>
              <a:r>
                <a:rPr lang="zh-CN" altLang="en-US" sz="3200">
                  <a:solidFill>
                    <a:srgbClr val="000000"/>
                  </a:solidFill>
                  <a:latin typeface="微软雅黑" panose="020B0503020204020204" pitchFamily="34" charset="-122"/>
                  <a:ea typeface="微软雅黑" panose="020B0503020204020204" pitchFamily="34" charset="-122"/>
                </a:rPr>
                <a:t>用</a:t>
              </a:r>
              <a:r>
                <a:rPr lang="en-US" altLang="zh-CN" sz="3200">
                  <a:solidFill>
                    <a:srgbClr val="000000"/>
                  </a:solidFill>
                  <a:latin typeface="微软雅黑" panose="020B0503020204020204" pitchFamily="34" charset="-122"/>
                  <a:ea typeface="微软雅黑" panose="020B0503020204020204" pitchFamily="34" charset="-122"/>
                </a:rPr>
                <a:t>6</a:t>
              </a:r>
              <a:r>
                <a:rPr lang="zh-CN" altLang="en-US" sz="3200">
                  <a:solidFill>
                    <a:srgbClr val="000000"/>
                  </a:solidFill>
                  <a:latin typeface="微软雅黑" panose="020B0503020204020204" pitchFamily="34" charset="-122"/>
                  <a:ea typeface="微软雅黑" panose="020B0503020204020204" pitchFamily="34" charset="-122"/>
                </a:rPr>
                <a:t>和</a:t>
              </a:r>
              <a:r>
                <a:rPr lang="en-US" altLang="zh-CN" sz="3200">
                  <a:solidFill>
                    <a:srgbClr val="000000"/>
                  </a:solidFill>
                  <a:latin typeface="微软雅黑" panose="020B0503020204020204" pitchFamily="34" charset="-122"/>
                  <a:ea typeface="微软雅黑" panose="020B0503020204020204" pitchFamily="34" charset="-122"/>
                </a:rPr>
                <a:t>9</a:t>
              </a:r>
              <a:r>
                <a:rPr lang="zh-CN" altLang="en-US" sz="3200">
                  <a:solidFill>
                    <a:srgbClr val="000000"/>
                  </a:solidFill>
                  <a:latin typeface="微软雅黑" panose="020B0503020204020204" pitchFamily="34" charset="-122"/>
                  <a:ea typeface="微软雅黑" panose="020B0503020204020204" pitchFamily="34" charset="-122"/>
                </a:rPr>
                <a:t>共有的质因数</a:t>
              </a:r>
              <a:r>
                <a:rPr lang="en-US" altLang="zh-CN" sz="3200">
                  <a:solidFill>
                    <a:srgbClr val="000000"/>
                  </a:solidFill>
                  <a:latin typeface="微软雅黑" panose="020B0503020204020204" pitchFamily="34" charset="-122"/>
                  <a:ea typeface="微软雅黑" panose="020B0503020204020204" pitchFamily="34" charset="-122"/>
                </a:rPr>
                <a:t>3</a:t>
              </a:r>
              <a:r>
                <a:rPr lang="zh-CN" altLang="en-US" sz="3200">
                  <a:solidFill>
                    <a:srgbClr val="000000"/>
                  </a:solidFill>
                  <a:latin typeface="微软雅黑" panose="020B0503020204020204" pitchFamily="34" charset="-122"/>
                  <a:ea typeface="微软雅黑" panose="020B0503020204020204" pitchFamily="34" charset="-122"/>
                </a:rPr>
                <a:t>去除</a:t>
              </a:r>
            </a:p>
          </p:txBody>
        </p:sp>
        <p:sp>
          <p:nvSpPr>
            <p:cNvPr id="18453" name="文本框 27"/>
            <p:cNvSpPr txBox="1">
              <a:spLocks noChangeArrowheads="1"/>
            </p:cNvSpPr>
            <p:nvPr/>
          </p:nvSpPr>
          <p:spPr bwMode="auto">
            <a:xfrm>
              <a:off x="6449" y="3245"/>
              <a:ext cx="1611" cy="919"/>
            </a:xfrm>
            <a:prstGeom prst="rect">
              <a:avLst/>
            </a:prstGeom>
            <a:noFill/>
            <a:ln w="9525">
              <a:noFill/>
              <a:miter lim="800000"/>
            </a:ln>
          </p:spPr>
          <p:txBody>
            <a:bodyPr>
              <a:spAutoFit/>
            </a:bodyPr>
            <a:lstStyle/>
            <a:p>
              <a:r>
                <a:rPr lang="en-US" altLang="zh-CN" sz="3200">
                  <a:latin typeface="微软雅黑" panose="020B0503020204020204" pitchFamily="34" charset="-122"/>
                  <a:ea typeface="微软雅黑" panose="020B0503020204020204" pitchFamily="34" charset="-122"/>
                </a:rPr>
                <a:t>......</a:t>
              </a:r>
            </a:p>
          </p:txBody>
        </p:sp>
      </p:grpSp>
      <p:grpSp>
        <p:nvGrpSpPr>
          <p:cNvPr id="29" name="组合 28"/>
          <p:cNvGrpSpPr/>
          <p:nvPr/>
        </p:nvGrpSpPr>
        <p:grpSpPr bwMode="auto">
          <a:xfrm>
            <a:off x="4095750" y="3314700"/>
            <a:ext cx="6562725" cy="744538"/>
            <a:chOff x="6449" y="3245"/>
            <a:chExt cx="10335" cy="1172"/>
          </a:xfrm>
        </p:grpSpPr>
        <p:sp>
          <p:nvSpPr>
            <p:cNvPr id="18450" name="文本框 29"/>
            <p:cNvSpPr txBox="1">
              <a:spLocks noChangeArrowheads="1"/>
            </p:cNvSpPr>
            <p:nvPr/>
          </p:nvSpPr>
          <p:spPr bwMode="auto">
            <a:xfrm>
              <a:off x="7641" y="3498"/>
              <a:ext cx="9143" cy="919"/>
            </a:xfrm>
            <a:prstGeom prst="rect">
              <a:avLst/>
            </a:prstGeom>
            <a:noFill/>
            <a:ln w="9525">
              <a:noFill/>
              <a:miter lim="800000"/>
            </a:ln>
          </p:spPr>
          <p:txBody>
            <a:bodyPr>
              <a:spAutoFit/>
            </a:bodyPr>
            <a:lstStyle/>
            <a:p>
              <a:r>
                <a:rPr lang="zh-CN" altLang="en-US" sz="3200">
                  <a:solidFill>
                    <a:srgbClr val="000000"/>
                  </a:solidFill>
                  <a:latin typeface="微软雅黑" panose="020B0503020204020204" pitchFamily="34" charset="-122"/>
                  <a:ea typeface="微软雅黑" panose="020B0503020204020204" pitchFamily="34" charset="-122"/>
                </a:rPr>
                <a:t>两数互质时，停止计算</a:t>
              </a:r>
            </a:p>
          </p:txBody>
        </p:sp>
        <p:sp>
          <p:nvSpPr>
            <p:cNvPr id="18451" name="文本框 30"/>
            <p:cNvSpPr txBox="1">
              <a:spLocks noChangeArrowheads="1"/>
            </p:cNvSpPr>
            <p:nvPr/>
          </p:nvSpPr>
          <p:spPr bwMode="auto">
            <a:xfrm>
              <a:off x="6449" y="3245"/>
              <a:ext cx="1611" cy="919"/>
            </a:xfrm>
            <a:prstGeom prst="rect">
              <a:avLst/>
            </a:prstGeom>
            <a:noFill/>
            <a:ln w="9525">
              <a:noFill/>
              <a:miter lim="800000"/>
            </a:ln>
          </p:spPr>
          <p:txBody>
            <a:bodyPr>
              <a:spAutoFit/>
            </a:bodyPr>
            <a:lstStyle/>
            <a:p>
              <a:r>
                <a:rPr lang="en-US" altLang="zh-CN" sz="3200">
                  <a:latin typeface="微软雅黑" panose="020B0503020204020204" pitchFamily="34" charset="-122"/>
                  <a:ea typeface="微软雅黑" panose="020B0503020204020204" pitchFamily="34" charset="-122"/>
                </a:rPr>
                <a:t>......</a:t>
              </a:r>
            </a:p>
          </p:txBody>
        </p:sp>
      </p:grpSp>
      <p:sp>
        <p:nvSpPr>
          <p:cNvPr id="33" name="文本框 32"/>
          <p:cNvSpPr txBox="1">
            <a:spLocks noChangeArrowheads="1"/>
          </p:cNvSpPr>
          <p:nvPr/>
        </p:nvSpPr>
        <p:spPr bwMode="auto">
          <a:xfrm>
            <a:off x="2105025" y="4857750"/>
            <a:ext cx="8289925" cy="1076325"/>
          </a:xfrm>
          <a:prstGeom prst="rect">
            <a:avLst/>
          </a:prstGeom>
          <a:noFill/>
          <a:ln w="9525">
            <a:noFill/>
            <a:miter lim="800000"/>
          </a:ln>
        </p:spPr>
        <p:txBody>
          <a:bodyPr>
            <a:spAutoFit/>
          </a:bodyPr>
          <a:lstStyle/>
          <a:p>
            <a:r>
              <a:rPr lang="en-US" altLang="zh-CN" sz="3200" dirty="0">
                <a:solidFill>
                  <a:srgbClr val="000000"/>
                </a:solidFill>
                <a:latin typeface="微软雅黑" panose="020B0503020204020204" pitchFamily="34" charset="-122"/>
                <a:ea typeface="微软雅黑" panose="020B0503020204020204" pitchFamily="34" charset="-122"/>
              </a:rPr>
              <a:t>12</a:t>
            </a:r>
            <a:r>
              <a:rPr lang="zh-CN" altLang="en-US" sz="3200" dirty="0">
                <a:solidFill>
                  <a:srgbClr val="000000"/>
                </a:solidFill>
                <a:latin typeface="微软雅黑" panose="020B0503020204020204" pitchFamily="34" charset="-122"/>
                <a:ea typeface="微软雅黑" panose="020B0503020204020204" pitchFamily="34" charset="-122"/>
              </a:rPr>
              <a:t>和</a:t>
            </a:r>
            <a:r>
              <a:rPr lang="en-US" altLang="zh-CN" sz="3200" dirty="0">
                <a:solidFill>
                  <a:srgbClr val="000000"/>
                </a:solidFill>
                <a:latin typeface="微软雅黑" panose="020B0503020204020204" pitchFamily="34" charset="-122"/>
                <a:ea typeface="微软雅黑" panose="020B0503020204020204" pitchFamily="34" charset="-122"/>
              </a:rPr>
              <a:t>18</a:t>
            </a:r>
            <a:r>
              <a:rPr lang="zh-CN" altLang="en-US" sz="3200" dirty="0">
                <a:solidFill>
                  <a:srgbClr val="000000"/>
                </a:solidFill>
                <a:latin typeface="微软雅黑" panose="020B0503020204020204" pitchFamily="34" charset="-122"/>
                <a:ea typeface="微软雅黑" panose="020B0503020204020204" pitchFamily="34" charset="-122"/>
              </a:rPr>
              <a:t>的最小公倍数是</a:t>
            </a:r>
            <a:r>
              <a:rPr lang="en-US" altLang="zh-CN" sz="3200" dirty="0">
                <a:solidFill>
                  <a:srgbClr val="000000"/>
                </a:solidFill>
                <a:latin typeface="微软雅黑" panose="020B0503020204020204" pitchFamily="34" charset="-122"/>
                <a:ea typeface="微软雅黑" panose="020B0503020204020204" pitchFamily="34" charset="-122"/>
              </a:rPr>
              <a:t>2</a:t>
            </a:r>
            <a:r>
              <a:rPr lang="en-US" altLang="zh-CN" sz="3200" dirty="0">
                <a:solidFill>
                  <a:srgbClr val="000000"/>
                </a:solidFill>
                <a:ea typeface="微软雅黑" panose="020B0503020204020204" pitchFamily="34" charset="-122"/>
              </a:rPr>
              <a:t>×3×2×3=36</a:t>
            </a:r>
            <a:r>
              <a:rPr lang="zh-CN" altLang="zh-CN" sz="3200" dirty="0">
                <a:solidFill>
                  <a:srgbClr val="000000"/>
                </a:solidFill>
                <a:ea typeface="微软雅黑" panose="020B0503020204020204" pitchFamily="34" charset="-122"/>
              </a:rPr>
              <a:t>。</a:t>
            </a:r>
          </a:p>
          <a:p>
            <a:r>
              <a:rPr lang="zh-CN" altLang="zh-CN" sz="3200" dirty="0">
                <a:solidFill>
                  <a:srgbClr val="000000"/>
                </a:solidFill>
                <a:ea typeface="微软雅黑" panose="020B0503020204020204" pitchFamily="34" charset="-122"/>
              </a:rPr>
              <a:t>把所有的除数和商相乘，即为最小公倍数。</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000" fill="hold">
                                          <p:stCondLst>
                                            <p:cond delay="0"/>
                                          </p:stCondLst>
                                        </p:cTn>
                                        <p:tgtEl>
                                          <p:spTgt spid="127"/>
                                        </p:tgtEl>
                                        <p:attrNameLst>
                                          <p:attrName>style.visibility</p:attrName>
                                        </p:attrNameLst>
                                      </p:cBhvr>
                                      <p:to>
                                        <p:strVal val="visible"/>
                                      </p:to>
                                    </p:set>
                                    <p:anim calcmode="lin" valueType="num">
                                      <p:cBhvr additive="base">
                                        <p:cTn id="7" dur="1000" fill="hold"/>
                                        <p:tgtEl>
                                          <p:spTgt spid="127"/>
                                        </p:tgtEl>
                                        <p:attrNameLst>
                                          <p:attrName>ppt_x</p:attrName>
                                        </p:attrNameLst>
                                      </p:cBhvr>
                                      <p:tavLst>
                                        <p:tav tm="0">
                                          <p:val>
                                            <p:strVal val="0-#ppt_w/2"/>
                                          </p:val>
                                        </p:tav>
                                        <p:tav tm="100000">
                                          <p:val>
                                            <p:strVal val="#ppt_x"/>
                                          </p:val>
                                        </p:tav>
                                      </p:tavLst>
                                    </p:anim>
                                    <p:anim calcmode="lin" valueType="num">
                                      <p:cBhvr additive="base">
                                        <p:cTn id="8" dur="1000" fill="hold"/>
                                        <p:tgtEl>
                                          <p:spTgt spid="12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000" fill="hold">
                                          <p:stCondLst>
                                            <p:cond delay="0"/>
                                          </p:stCondLst>
                                        </p:cTn>
                                        <p:tgtEl>
                                          <p:spTgt spid="225"/>
                                        </p:tgtEl>
                                        <p:attrNameLst>
                                          <p:attrName>style.visibility</p:attrName>
                                        </p:attrNameLst>
                                      </p:cBhvr>
                                      <p:to>
                                        <p:strVal val="visible"/>
                                      </p:to>
                                    </p:set>
                                    <p:anim calcmode="lin" valueType="num">
                                      <p:cBhvr additive="base">
                                        <p:cTn id="11" dur="1000" fill="hold"/>
                                        <p:tgtEl>
                                          <p:spTgt spid="225"/>
                                        </p:tgtEl>
                                        <p:attrNameLst>
                                          <p:attrName>ppt_x</p:attrName>
                                        </p:attrNameLst>
                                      </p:cBhvr>
                                      <p:tavLst>
                                        <p:tav tm="0">
                                          <p:val>
                                            <p:strVal val="0-#ppt_w/2"/>
                                          </p:val>
                                        </p:tav>
                                        <p:tav tm="100000">
                                          <p:val>
                                            <p:strVal val="#ppt_x"/>
                                          </p:val>
                                        </p:tav>
                                      </p:tavLst>
                                    </p:anim>
                                    <p:anim calcmode="lin" valueType="num">
                                      <p:cBhvr additive="base">
                                        <p:cTn id="12" dur="1000" fill="hold"/>
                                        <p:tgtEl>
                                          <p:spTgt spid="22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p:tgtEl>
                                          <p:spTgt spid="10"/>
                                        </p:tgtEl>
                                        <p:attrNameLst>
                                          <p:attrName>ppt_y</p:attrName>
                                        </p:attrNameLst>
                                      </p:cBhvr>
                                      <p:tavLst>
                                        <p:tav tm="0">
                                          <p:val>
                                            <p:strVal val="#ppt_y-#ppt_h*1.125000"/>
                                          </p:val>
                                        </p:tav>
                                        <p:tav tm="100000">
                                          <p:val>
                                            <p:strVal val="#ppt_y"/>
                                          </p:val>
                                        </p:tav>
                                      </p:tavLst>
                                    </p:anim>
                                    <p:animEffect transition="in" filter="wipe(dow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000" fill="hold">
                                          <p:stCondLst>
                                            <p:cond delay="0"/>
                                          </p:stCondLst>
                                        </p:cTn>
                                        <p:tgtEl>
                                          <p:spTgt spid="24"/>
                                        </p:tgtEl>
                                        <p:attrNameLst>
                                          <p:attrName>style.visibility</p:attrName>
                                        </p:attrNameLst>
                                      </p:cBhvr>
                                      <p:to>
                                        <p:strVal val="visible"/>
                                      </p:to>
                                    </p:set>
                                    <p:animEffect transition="in" filter="wipe(down)">
                                      <p:cBhvr>
                                        <p:cTn id="27" dur="1000"/>
                                        <p:tgtEl>
                                          <p:spTgt spid="24"/>
                                        </p:tgtEl>
                                      </p:cBhvr>
                                    </p:animEffect>
                                  </p:childTnLst>
                                </p:cTn>
                              </p:par>
                            </p:childTnLst>
                          </p:cTn>
                        </p:par>
                        <p:par>
                          <p:cTn id="28" fill="hold">
                            <p:stCondLst>
                              <p:cond delay="1000"/>
                            </p:stCondLst>
                            <p:childTnLst>
                              <p:par>
                                <p:cTn id="29" presetID="1"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2" presetClass="entr" presetSubtype="1" fill="hold" grpId="0" nodeType="clickEffect">
                                  <p:stCondLst>
                                    <p:cond delay="0"/>
                                  </p:stCondLst>
                                  <p:childTnLst>
                                    <p:set>
                                      <p:cBhvr>
                                        <p:cTn id="34" dur="1000" fill="hold">
                                          <p:stCondLst>
                                            <p:cond delay="0"/>
                                          </p:stCondLst>
                                        </p:cTn>
                                        <p:tgtEl>
                                          <p:spTgt spid="13"/>
                                        </p:tgtEl>
                                        <p:attrNameLst>
                                          <p:attrName>style.visibility</p:attrName>
                                        </p:attrNameLst>
                                      </p:cBhvr>
                                      <p:to>
                                        <p:strVal val="visible"/>
                                      </p:to>
                                    </p:set>
                                    <p:anim calcmode="lin" valueType="num">
                                      <p:cBhvr additive="base">
                                        <p:cTn id="35" dur="1000"/>
                                        <p:tgtEl>
                                          <p:spTgt spid="13"/>
                                        </p:tgtEl>
                                        <p:attrNameLst>
                                          <p:attrName>ppt_y</p:attrName>
                                        </p:attrNameLst>
                                      </p:cBhvr>
                                      <p:tavLst>
                                        <p:tav tm="0">
                                          <p:val>
                                            <p:strVal val="#ppt_y-#ppt_h*1.125000"/>
                                          </p:val>
                                        </p:tav>
                                        <p:tav tm="100000">
                                          <p:val>
                                            <p:strVal val="#ppt_y"/>
                                          </p:val>
                                        </p:tav>
                                      </p:tavLst>
                                    </p:anim>
                                    <p:animEffect transition="in" filter="wipe(down)">
                                      <p:cBhvr>
                                        <p:cTn id="36" dur="1000"/>
                                        <p:tgtEl>
                                          <p:spTgt spid="13"/>
                                        </p:tgtEl>
                                      </p:cBhvr>
                                    </p:animEffect>
                                  </p:childTnLst>
                                </p:cTn>
                              </p:par>
                            </p:childTnLst>
                          </p:cTn>
                        </p:par>
                        <p:par>
                          <p:cTn id="37" fill="hold">
                            <p:stCondLst>
                              <p:cond delay="1000"/>
                            </p:stCondLst>
                            <p:childTnLst>
                              <p:par>
                                <p:cTn id="38" presetID="12" presetClass="entr" presetSubtype="1"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additive="base">
                                        <p:cTn id="40" dur="500"/>
                                        <p:tgtEl>
                                          <p:spTgt spid="17"/>
                                        </p:tgtEl>
                                        <p:attrNameLst>
                                          <p:attrName>ppt_y</p:attrName>
                                        </p:attrNameLst>
                                      </p:cBhvr>
                                      <p:tavLst>
                                        <p:tav tm="0">
                                          <p:val>
                                            <p:strVal val="#ppt_y-#ppt_h*1.125000"/>
                                          </p:val>
                                        </p:tav>
                                        <p:tav tm="100000">
                                          <p:val>
                                            <p:strVal val="#ppt_y"/>
                                          </p:val>
                                        </p:tav>
                                      </p:tavLst>
                                    </p:anim>
                                    <p:animEffect transition="in" filter="wipe(down)">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000" fill="hold">
                                          <p:stCondLst>
                                            <p:cond delay="0"/>
                                          </p:stCondLst>
                                        </p:cTn>
                                        <p:tgtEl>
                                          <p:spTgt spid="26"/>
                                        </p:tgtEl>
                                        <p:attrNameLst>
                                          <p:attrName>style.visibility</p:attrName>
                                        </p:attrNameLst>
                                      </p:cBhvr>
                                      <p:to>
                                        <p:strVal val="visible"/>
                                      </p:to>
                                    </p:set>
                                    <p:animEffect transition="in" filter="wipe(down)">
                                      <p:cBhvr>
                                        <p:cTn id="46" dur="1000"/>
                                        <p:tgtEl>
                                          <p:spTgt spid="26"/>
                                        </p:tgtEl>
                                      </p:cBhvr>
                                    </p:animEffect>
                                  </p:childTnLst>
                                </p:cTn>
                              </p:par>
                            </p:childTnLst>
                          </p:cTn>
                        </p:par>
                        <p:par>
                          <p:cTn id="47" fill="hold">
                            <p:stCondLst>
                              <p:cond delay="1000"/>
                            </p:stCondLst>
                            <p:childTnLst>
                              <p:par>
                                <p:cTn id="48" presetID="1" presetClass="entr" presetSubtype="0"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2" presetClass="entr" presetSubtype="1"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anim calcmode="lin" valueType="num">
                                      <p:cBhvr additive="base">
                                        <p:cTn id="54" dur="500"/>
                                        <p:tgtEl>
                                          <p:spTgt spid="23"/>
                                        </p:tgtEl>
                                        <p:attrNameLst>
                                          <p:attrName>ppt_y</p:attrName>
                                        </p:attrNameLst>
                                      </p:cBhvr>
                                      <p:tavLst>
                                        <p:tav tm="0">
                                          <p:val>
                                            <p:strVal val="#ppt_y-#ppt_h*1.125000"/>
                                          </p:val>
                                        </p:tav>
                                        <p:tav tm="100000">
                                          <p:val>
                                            <p:strVal val="#ppt_y"/>
                                          </p:val>
                                        </p:tav>
                                      </p:tavLst>
                                    </p:anim>
                                    <p:animEffect transition="in" filter="wipe(down)">
                                      <p:cBhvr>
                                        <p:cTn id="55" dur="500"/>
                                        <p:tgtEl>
                                          <p:spTgt spid="2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nodeType="clickEffect">
                                  <p:stCondLst>
                                    <p:cond delay="0"/>
                                  </p:stCondLst>
                                  <p:childTnLst>
                                    <p:set>
                                      <p:cBhvr>
                                        <p:cTn id="59" dur="1000" fill="hold">
                                          <p:stCondLst>
                                            <p:cond delay="0"/>
                                          </p:stCondLst>
                                        </p:cTn>
                                        <p:tgtEl>
                                          <p:spTgt spid="29"/>
                                        </p:tgtEl>
                                        <p:attrNameLst>
                                          <p:attrName>style.visibility</p:attrName>
                                        </p:attrNameLst>
                                      </p:cBhvr>
                                      <p:to>
                                        <p:strVal val="visible"/>
                                      </p:to>
                                    </p:set>
                                    <p:animEffect transition="in" filter="wipe(down)">
                                      <p:cBhvr>
                                        <p:cTn id="60" dur="1000"/>
                                        <p:tgtEl>
                                          <p:spTgt spid="29"/>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000" fill="hold">
                                          <p:stCondLst>
                                            <p:cond delay="0"/>
                                          </p:stCondLst>
                                        </p:cTn>
                                        <p:tgtEl>
                                          <p:spTgt spid="33"/>
                                        </p:tgtEl>
                                        <p:attrNameLst>
                                          <p:attrName>style.visibility</p:attrName>
                                        </p:attrNameLst>
                                      </p:cBhvr>
                                      <p:to>
                                        <p:strVal val="visible"/>
                                      </p:to>
                                    </p:set>
                                    <p:anim calcmode="lin" valueType="num">
                                      <p:cBhvr additive="base">
                                        <p:cTn id="65" dur="1000" fill="hold"/>
                                        <p:tgtEl>
                                          <p:spTgt spid="33"/>
                                        </p:tgtEl>
                                        <p:attrNameLst>
                                          <p:attrName>ppt_x</p:attrName>
                                        </p:attrNameLst>
                                      </p:cBhvr>
                                      <p:tavLst>
                                        <p:tav tm="0">
                                          <p:val>
                                            <p:strVal val="#ppt_x"/>
                                          </p:val>
                                        </p:tav>
                                        <p:tav tm="100000">
                                          <p:val>
                                            <p:strVal val="#ppt_x"/>
                                          </p:val>
                                        </p:tav>
                                      </p:tavLst>
                                    </p:anim>
                                    <p:anim calcmode="lin" valueType="num">
                                      <p:cBhvr additive="base">
                                        <p:cTn id="66" dur="10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 grpId="0"/>
      <p:bldP spid="225" grpId="0"/>
      <p:bldP spid="12" grpId="0"/>
      <p:bldP spid="13" grpId="0"/>
      <p:bldP spid="22" grpId="0"/>
      <p:bldP spid="23" grpId="0"/>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p:cNvPicPr>
            <a:picLocks noChangeAspect="1" noChangeArrowheads="1"/>
          </p:cNvPicPr>
          <p:nvPr/>
        </p:nvPicPr>
        <p:blipFill>
          <a:blip r:embed="rId2"/>
          <a:srcRect/>
          <a:stretch>
            <a:fillRect/>
          </a:stretch>
        </p:blipFill>
        <p:spPr bwMode="auto">
          <a:xfrm>
            <a:off x="398463" y="384175"/>
            <a:ext cx="2536825" cy="976313"/>
          </a:xfrm>
          <a:prstGeom prst="rect">
            <a:avLst/>
          </a:prstGeom>
          <a:noFill/>
          <a:ln w="9525">
            <a:noFill/>
            <a:miter lim="800000"/>
            <a:headEnd/>
            <a:tailEnd/>
          </a:ln>
        </p:spPr>
      </p:pic>
      <p:sp>
        <p:nvSpPr>
          <p:cNvPr id="2" name="矩形 1"/>
          <p:cNvSpPr/>
          <p:nvPr/>
        </p:nvSpPr>
        <p:spPr>
          <a:xfrm>
            <a:off x="0" y="0"/>
            <a:ext cx="12192000" cy="144463"/>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rot="5400000">
            <a:off x="8690769" y="3356769"/>
            <a:ext cx="6858000" cy="144462"/>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矩形 3"/>
          <p:cNvSpPr/>
          <p:nvPr/>
        </p:nvSpPr>
        <p:spPr>
          <a:xfrm rot="5400000">
            <a:off x="-3376612" y="3375024"/>
            <a:ext cx="6858000" cy="107951"/>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p:nvSpPr>
        <p:spPr>
          <a:xfrm>
            <a:off x="0" y="6732588"/>
            <a:ext cx="12192000" cy="144462"/>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462" name="文本框 104"/>
          <p:cNvSpPr txBox="1">
            <a:spLocks noChangeArrowheads="1"/>
          </p:cNvSpPr>
          <p:nvPr/>
        </p:nvSpPr>
        <p:spPr bwMode="auto">
          <a:xfrm>
            <a:off x="1446213" y="2408238"/>
            <a:ext cx="8351837" cy="584200"/>
          </a:xfrm>
          <a:prstGeom prst="rect">
            <a:avLst/>
          </a:prstGeom>
          <a:noFill/>
          <a:ln w="9525">
            <a:noFill/>
            <a:miter lim="800000"/>
          </a:ln>
        </p:spPr>
        <p:txBody>
          <a:bodyPr>
            <a:spAutoFit/>
          </a:bodyPr>
          <a:lstStyle/>
          <a:p>
            <a:r>
              <a:rPr lang="zh-CN" altLang="en-US" sz="3200" dirty="0">
                <a:solidFill>
                  <a:srgbClr val="000000"/>
                </a:solidFill>
                <a:latin typeface="微软雅黑" panose="020B0503020204020204" pitchFamily="34" charset="-122"/>
                <a:ea typeface="微软雅黑" panose="020B0503020204020204" pitchFamily="34" charset="-122"/>
              </a:rPr>
              <a:t>　  求两个数的最小公倍数用短除法比较简便。</a:t>
            </a:r>
          </a:p>
        </p:txBody>
      </p:sp>
      <p:pic>
        <p:nvPicPr>
          <p:cNvPr id="19463" name="c107.jpg"/>
          <p:cNvPicPr>
            <a:picLocks noChangeAspect="1"/>
          </p:cNvPicPr>
          <p:nvPr/>
        </p:nvPicPr>
        <p:blipFill>
          <a:blip r:embed="rId3" cstate="email">
            <a:clrChange>
              <a:clrFrom>
                <a:srgbClr val="EFF9E1"/>
              </a:clrFrom>
              <a:clrTo>
                <a:srgbClr val="EFF9E1">
                  <a:alpha val="0"/>
                </a:srgbClr>
              </a:clrTo>
            </a:clrChange>
          </a:blip>
          <a:srcRect/>
          <a:stretch>
            <a:fillRect/>
          </a:stretch>
        </p:blipFill>
        <p:spPr bwMode="auto">
          <a:xfrm>
            <a:off x="8531225" y="3405188"/>
            <a:ext cx="2476500" cy="3079750"/>
          </a:xfrm>
          <a:prstGeom prst="rect">
            <a:avLst/>
          </a:prstGeom>
          <a:noFill/>
          <a:ln w="9525">
            <a:noFill/>
            <a:miter lim="800000"/>
            <a:headEnd/>
            <a:tailEnd/>
          </a:ln>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144463"/>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rot="5400000">
            <a:off x="8690769" y="3356769"/>
            <a:ext cx="6858000" cy="144462"/>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矩形 3"/>
          <p:cNvSpPr/>
          <p:nvPr/>
        </p:nvSpPr>
        <p:spPr>
          <a:xfrm rot="5400000">
            <a:off x="-3376612" y="3375024"/>
            <a:ext cx="6858000" cy="107951"/>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p:nvSpPr>
        <p:spPr>
          <a:xfrm>
            <a:off x="0" y="6732588"/>
            <a:ext cx="12192000" cy="144462"/>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20485" name="Picture 6" descr="C:\Users\lianxiang\Desktop\解读做ppt图标\问题导入2.tif"/>
          <p:cNvPicPr>
            <a:picLocks noChangeAspect="1" noChangeArrowheads="1"/>
          </p:cNvPicPr>
          <p:nvPr/>
        </p:nvPicPr>
        <p:blipFill>
          <a:blip r:embed="rId2" cstate="email">
            <a:clrChange>
              <a:clrFrom>
                <a:srgbClr val="FFFFFE"/>
              </a:clrFrom>
              <a:clrTo>
                <a:srgbClr val="FFFFFE">
                  <a:alpha val="0"/>
                </a:srgbClr>
              </a:clrTo>
            </a:clrChange>
          </a:blip>
          <a:srcRect/>
          <a:stretch>
            <a:fillRect/>
          </a:stretch>
        </p:blipFill>
        <p:spPr bwMode="auto">
          <a:xfrm>
            <a:off x="307975" y="365125"/>
            <a:ext cx="2219325" cy="555625"/>
          </a:xfrm>
          <a:prstGeom prst="rect">
            <a:avLst/>
          </a:prstGeom>
          <a:noFill/>
          <a:ln w="9525">
            <a:noFill/>
            <a:miter lim="800000"/>
            <a:headEnd/>
            <a:tailEnd/>
          </a:ln>
        </p:spPr>
      </p:pic>
      <p:sp>
        <p:nvSpPr>
          <p:cNvPr id="20486" name="文本框 22"/>
          <p:cNvSpPr txBox="1">
            <a:spLocks noChangeArrowheads="1"/>
          </p:cNvSpPr>
          <p:nvPr/>
        </p:nvSpPr>
        <p:spPr bwMode="auto">
          <a:xfrm>
            <a:off x="1766888" y="1676400"/>
            <a:ext cx="8991600" cy="584200"/>
          </a:xfrm>
          <a:prstGeom prst="rect">
            <a:avLst/>
          </a:prstGeom>
          <a:noFill/>
          <a:ln w="9525">
            <a:noFill/>
            <a:miter lim="800000"/>
          </a:ln>
        </p:spPr>
        <p:txBody>
          <a:bodyPr>
            <a:spAutoFit/>
          </a:bodyPr>
          <a:lstStyle/>
          <a:p>
            <a:r>
              <a:rPr lang="zh-CN" altLang="en-US" sz="3200" dirty="0">
                <a:latin typeface="微软雅黑" panose="020B0503020204020204" pitchFamily="34" charset="-122"/>
                <a:ea typeface="微软雅黑" panose="020B0503020204020204" pitchFamily="34" charset="-122"/>
              </a:rPr>
              <a:t>用短除法求</a:t>
            </a:r>
            <a:r>
              <a:rPr lang="en-US" altLang="zh-CN" sz="3200" dirty="0">
                <a:latin typeface="微软雅黑" panose="020B0503020204020204" pitchFamily="34" charset="-122"/>
                <a:ea typeface="微软雅黑" panose="020B0503020204020204" pitchFamily="34" charset="-122"/>
              </a:rPr>
              <a:t>18</a:t>
            </a:r>
            <a:r>
              <a:rPr lang="zh-CN" altLang="en-US" sz="3200" dirty="0">
                <a:latin typeface="微软雅黑" panose="020B0503020204020204" pitchFamily="34" charset="-122"/>
                <a:ea typeface="微软雅黑" panose="020B0503020204020204" pitchFamily="34" charset="-122"/>
              </a:rPr>
              <a:t>和</a:t>
            </a:r>
            <a:r>
              <a:rPr lang="en-US" altLang="zh-CN" sz="3200" dirty="0">
                <a:latin typeface="微软雅黑" panose="020B0503020204020204" pitchFamily="34" charset="-122"/>
                <a:ea typeface="微软雅黑" panose="020B0503020204020204" pitchFamily="34" charset="-122"/>
              </a:rPr>
              <a:t>30</a:t>
            </a:r>
            <a:r>
              <a:rPr lang="zh-CN" altLang="en-US" sz="3200" dirty="0">
                <a:latin typeface="微软雅黑" panose="020B0503020204020204" pitchFamily="34" charset="-122"/>
                <a:ea typeface="微软雅黑" panose="020B0503020204020204" pitchFamily="34" charset="-122"/>
              </a:rPr>
              <a:t>的最大公因数和最小公倍数。</a:t>
            </a:r>
          </a:p>
        </p:txBody>
      </p:sp>
      <p:sp>
        <p:nvSpPr>
          <p:cNvPr id="222" name="文本框 221"/>
          <p:cNvSpPr txBox="1">
            <a:spLocks noChangeArrowheads="1"/>
          </p:cNvSpPr>
          <p:nvPr/>
        </p:nvSpPr>
        <p:spPr bwMode="auto">
          <a:xfrm>
            <a:off x="4311650" y="2709863"/>
            <a:ext cx="2782888" cy="584200"/>
          </a:xfrm>
          <a:prstGeom prst="rect">
            <a:avLst/>
          </a:prstGeom>
          <a:noFill/>
          <a:ln w="9525">
            <a:noFill/>
            <a:miter lim="800000"/>
          </a:ln>
        </p:spPr>
        <p:txBody>
          <a:bodyPr>
            <a:spAutoFit/>
          </a:bodyPr>
          <a:lstStyle/>
          <a:p>
            <a:r>
              <a:rPr lang="en-US" altLang="zh-CN" sz="3200">
                <a:solidFill>
                  <a:srgbClr val="000000"/>
                </a:solidFill>
                <a:latin typeface="微软雅黑" panose="020B0503020204020204" pitchFamily="34" charset="-122"/>
                <a:ea typeface="微软雅黑" panose="020B0503020204020204" pitchFamily="34" charset="-122"/>
              </a:rPr>
              <a:t>18     30</a:t>
            </a:r>
          </a:p>
        </p:txBody>
      </p:sp>
      <p:grpSp>
        <p:nvGrpSpPr>
          <p:cNvPr id="31" name="组合 30"/>
          <p:cNvGrpSpPr/>
          <p:nvPr/>
        </p:nvGrpSpPr>
        <p:grpSpPr bwMode="auto">
          <a:xfrm>
            <a:off x="4311650" y="2822575"/>
            <a:ext cx="1841500" cy="471488"/>
            <a:chOff x="6680" y="3132"/>
            <a:chExt cx="2898" cy="742"/>
          </a:xfrm>
        </p:grpSpPr>
        <p:cxnSp>
          <p:nvCxnSpPr>
            <p:cNvPr id="36" name="直接连接符 35"/>
            <p:cNvCxnSpPr/>
            <p:nvPr/>
          </p:nvCxnSpPr>
          <p:spPr>
            <a:xfrm>
              <a:off x="6680" y="3132"/>
              <a:ext cx="0" cy="742"/>
            </a:xfrm>
            <a:prstGeom prst="line">
              <a:avLst/>
            </a:prstGeom>
            <a:ln w="28575"/>
          </p:spPr>
          <p:style>
            <a:lnRef idx="1">
              <a:schemeClr val="dk1"/>
            </a:lnRef>
            <a:fillRef idx="0">
              <a:schemeClr val="dk1"/>
            </a:fillRef>
            <a:effectRef idx="0">
              <a:schemeClr val="dk1"/>
            </a:effectRef>
            <a:fontRef idx="minor">
              <a:schemeClr val="tx1"/>
            </a:fontRef>
          </p:style>
        </p:cxnSp>
        <p:cxnSp>
          <p:nvCxnSpPr>
            <p:cNvPr id="37" name="直接连接符 36"/>
            <p:cNvCxnSpPr/>
            <p:nvPr/>
          </p:nvCxnSpPr>
          <p:spPr>
            <a:xfrm>
              <a:off x="6680" y="3849"/>
              <a:ext cx="2898" cy="0"/>
            </a:xfrm>
            <a:prstGeom prst="line">
              <a:avLst/>
            </a:prstGeom>
            <a:ln w="28575"/>
          </p:spPr>
          <p:style>
            <a:lnRef idx="1">
              <a:schemeClr val="dk1"/>
            </a:lnRef>
            <a:fillRef idx="0">
              <a:schemeClr val="dk1"/>
            </a:fillRef>
            <a:effectRef idx="0">
              <a:schemeClr val="dk1"/>
            </a:effectRef>
            <a:fontRef idx="minor">
              <a:schemeClr val="tx1"/>
            </a:fontRef>
          </p:style>
        </p:cxnSp>
      </p:grpSp>
      <p:sp>
        <p:nvSpPr>
          <p:cNvPr id="39" name="文本框 38"/>
          <p:cNvSpPr txBox="1">
            <a:spLocks noChangeArrowheads="1"/>
          </p:cNvSpPr>
          <p:nvPr/>
        </p:nvSpPr>
        <p:spPr bwMode="auto">
          <a:xfrm>
            <a:off x="3752850" y="2776538"/>
            <a:ext cx="800100" cy="584200"/>
          </a:xfrm>
          <a:prstGeom prst="rect">
            <a:avLst/>
          </a:prstGeom>
          <a:noFill/>
          <a:ln w="9525">
            <a:noFill/>
            <a:miter lim="800000"/>
          </a:ln>
        </p:spPr>
        <p:txBody>
          <a:bodyPr>
            <a:spAutoFit/>
          </a:bodyPr>
          <a:lstStyle/>
          <a:p>
            <a:r>
              <a:rPr lang="en-US" altLang="zh-CN" sz="3200">
                <a:solidFill>
                  <a:srgbClr val="000000"/>
                </a:solidFill>
                <a:latin typeface="微软雅黑" panose="020B0503020204020204" pitchFamily="34" charset="-122"/>
                <a:ea typeface="微软雅黑" panose="020B0503020204020204" pitchFamily="34" charset="-122"/>
              </a:rPr>
              <a:t>2</a:t>
            </a:r>
          </a:p>
        </p:txBody>
      </p:sp>
      <p:sp>
        <p:nvSpPr>
          <p:cNvPr id="43" name="文本框 42"/>
          <p:cNvSpPr txBox="1">
            <a:spLocks noChangeArrowheads="1"/>
          </p:cNvSpPr>
          <p:nvPr/>
        </p:nvSpPr>
        <p:spPr bwMode="auto">
          <a:xfrm>
            <a:off x="4486275" y="3294063"/>
            <a:ext cx="1885950" cy="582612"/>
          </a:xfrm>
          <a:prstGeom prst="rect">
            <a:avLst/>
          </a:prstGeom>
          <a:noFill/>
          <a:ln w="9525">
            <a:noFill/>
            <a:miter lim="800000"/>
          </a:ln>
        </p:spPr>
        <p:txBody>
          <a:bodyPr>
            <a:spAutoFit/>
          </a:bodyPr>
          <a:lstStyle/>
          <a:p>
            <a:r>
              <a:rPr lang="en-US" altLang="zh-CN" sz="3200">
                <a:solidFill>
                  <a:srgbClr val="000000"/>
                </a:solidFill>
                <a:latin typeface="微软雅黑" panose="020B0503020204020204" pitchFamily="34" charset="-122"/>
                <a:ea typeface="微软雅黑" panose="020B0503020204020204" pitchFamily="34" charset="-122"/>
              </a:rPr>
              <a:t>9     15         </a:t>
            </a:r>
          </a:p>
        </p:txBody>
      </p:sp>
      <p:grpSp>
        <p:nvGrpSpPr>
          <p:cNvPr id="47" name="组合 46"/>
          <p:cNvGrpSpPr/>
          <p:nvPr/>
        </p:nvGrpSpPr>
        <p:grpSpPr bwMode="auto">
          <a:xfrm>
            <a:off x="4413250" y="3279775"/>
            <a:ext cx="1739900" cy="541338"/>
            <a:chOff x="6680" y="3132"/>
            <a:chExt cx="2898" cy="742"/>
          </a:xfrm>
        </p:grpSpPr>
        <p:cxnSp>
          <p:nvCxnSpPr>
            <p:cNvPr id="48" name="直接连接符 47"/>
            <p:cNvCxnSpPr/>
            <p:nvPr/>
          </p:nvCxnSpPr>
          <p:spPr>
            <a:xfrm>
              <a:off x="6680" y="3132"/>
              <a:ext cx="0" cy="742"/>
            </a:xfrm>
            <a:prstGeom prst="line">
              <a:avLst/>
            </a:prstGeom>
            <a:ln w="28575"/>
          </p:spPr>
          <p:style>
            <a:lnRef idx="1">
              <a:schemeClr val="dk1"/>
            </a:lnRef>
            <a:fillRef idx="0">
              <a:schemeClr val="dk1"/>
            </a:fillRef>
            <a:effectRef idx="0">
              <a:schemeClr val="dk1"/>
            </a:effectRef>
            <a:fontRef idx="minor">
              <a:schemeClr val="tx1"/>
            </a:fontRef>
          </p:style>
        </p:cxnSp>
        <p:cxnSp>
          <p:nvCxnSpPr>
            <p:cNvPr id="49" name="直接连接符 48"/>
            <p:cNvCxnSpPr/>
            <p:nvPr/>
          </p:nvCxnSpPr>
          <p:spPr>
            <a:xfrm>
              <a:off x="6680" y="3848"/>
              <a:ext cx="2898" cy="0"/>
            </a:xfrm>
            <a:prstGeom prst="line">
              <a:avLst/>
            </a:prstGeom>
            <a:ln w="28575"/>
          </p:spPr>
          <p:style>
            <a:lnRef idx="1">
              <a:schemeClr val="dk1"/>
            </a:lnRef>
            <a:fillRef idx="0">
              <a:schemeClr val="dk1"/>
            </a:fillRef>
            <a:effectRef idx="0">
              <a:schemeClr val="dk1"/>
            </a:effectRef>
            <a:fontRef idx="minor">
              <a:schemeClr val="tx1"/>
            </a:fontRef>
          </p:style>
        </p:cxnSp>
      </p:grpSp>
      <p:sp>
        <p:nvSpPr>
          <p:cNvPr id="50" name="文本框 49"/>
          <p:cNvSpPr txBox="1">
            <a:spLocks noChangeArrowheads="1"/>
          </p:cNvSpPr>
          <p:nvPr/>
        </p:nvSpPr>
        <p:spPr bwMode="auto">
          <a:xfrm>
            <a:off x="3973513" y="3328988"/>
            <a:ext cx="800100" cy="584200"/>
          </a:xfrm>
          <a:prstGeom prst="rect">
            <a:avLst/>
          </a:prstGeom>
          <a:noFill/>
          <a:ln w="9525">
            <a:noFill/>
            <a:miter lim="800000"/>
          </a:ln>
        </p:spPr>
        <p:txBody>
          <a:bodyPr>
            <a:spAutoFit/>
          </a:bodyPr>
          <a:lstStyle/>
          <a:p>
            <a:r>
              <a:rPr lang="en-US" altLang="zh-CN" sz="3200">
                <a:solidFill>
                  <a:srgbClr val="000000"/>
                </a:solidFill>
                <a:latin typeface="微软雅黑" panose="020B0503020204020204" pitchFamily="34" charset="-122"/>
                <a:ea typeface="微软雅黑" panose="020B0503020204020204" pitchFamily="34" charset="-122"/>
              </a:rPr>
              <a:t>3</a:t>
            </a:r>
          </a:p>
        </p:txBody>
      </p:sp>
      <p:sp>
        <p:nvSpPr>
          <p:cNvPr id="51" name="文本框 50"/>
          <p:cNvSpPr txBox="1">
            <a:spLocks noChangeArrowheads="1"/>
          </p:cNvSpPr>
          <p:nvPr/>
        </p:nvSpPr>
        <p:spPr bwMode="auto">
          <a:xfrm>
            <a:off x="4464050" y="3860800"/>
            <a:ext cx="1885950" cy="584200"/>
          </a:xfrm>
          <a:prstGeom prst="rect">
            <a:avLst/>
          </a:prstGeom>
          <a:noFill/>
          <a:ln w="9525">
            <a:noFill/>
            <a:miter lim="800000"/>
          </a:ln>
        </p:spPr>
        <p:txBody>
          <a:bodyPr>
            <a:spAutoFit/>
          </a:bodyPr>
          <a:lstStyle/>
          <a:p>
            <a:r>
              <a:rPr lang="en-US" altLang="zh-CN" sz="3200">
                <a:solidFill>
                  <a:srgbClr val="000000"/>
                </a:solidFill>
                <a:latin typeface="微软雅黑" panose="020B0503020204020204" pitchFamily="34" charset="-122"/>
                <a:ea typeface="微软雅黑" panose="020B0503020204020204" pitchFamily="34" charset="-122"/>
              </a:rPr>
              <a:t>3       5         </a:t>
            </a:r>
          </a:p>
        </p:txBody>
      </p:sp>
      <p:sp>
        <p:nvSpPr>
          <p:cNvPr id="58" name="文本框 57"/>
          <p:cNvSpPr txBox="1">
            <a:spLocks noChangeArrowheads="1"/>
          </p:cNvSpPr>
          <p:nvPr/>
        </p:nvSpPr>
        <p:spPr bwMode="auto">
          <a:xfrm>
            <a:off x="1925638" y="4622800"/>
            <a:ext cx="7440612" cy="1076325"/>
          </a:xfrm>
          <a:prstGeom prst="rect">
            <a:avLst/>
          </a:prstGeom>
          <a:noFill/>
          <a:ln w="9525">
            <a:noFill/>
            <a:miter lim="800000"/>
          </a:ln>
        </p:spPr>
        <p:txBody>
          <a:bodyPr>
            <a:spAutoFit/>
          </a:bodyPr>
          <a:lstStyle/>
          <a:p>
            <a:r>
              <a:rPr lang="en-US" altLang="zh-CN" sz="3200" dirty="0">
                <a:solidFill>
                  <a:srgbClr val="000000"/>
                </a:solidFill>
                <a:latin typeface="微软雅黑" panose="020B0503020204020204" pitchFamily="34" charset="-122"/>
                <a:ea typeface="微软雅黑" panose="020B0503020204020204" pitchFamily="34" charset="-122"/>
                <a:sym typeface="+mn-ea"/>
              </a:rPr>
              <a:t>18</a:t>
            </a:r>
            <a:r>
              <a:rPr lang="zh-CN" altLang="en-US" sz="3200" dirty="0">
                <a:solidFill>
                  <a:srgbClr val="000000"/>
                </a:solidFill>
                <a:latin typeface="微软雅黑" panose="020B0503020204020204" pitchFamily="34" charset="-122"/>
                <a:ea typeface="微软雅黑" panose="020B0503020204020204" pitchFamily="34" charset="-122"/>
                <a:sym typeface="+mn-ea"/>
              </a:rPr>
              <a:t>和</a:t>
            </a:r>
            <a:r>
              <a:rPr lang="en-US" altLang="zh-CN" sz="3200" dirty="0">
                <a:solidFill>
                  <a:srgbClr val="000000"/>
                </a:solidFill>
                <a:latin typeface="微软雅黑" panose="020B0503020204020204" pitchFamily="34" charset="-122"/>
                <a:ea typeface="微软雅黑" panose="020B0503020204020204" pitchFamily="34" charset="-122"/>
                <a:sym typeface="+mn-ea"/>
              </a:rPr>
              <a:t>30</a:t>
            </a:r>
            <a:r>
              <a:rPr lang="zh-CN" altLang="en-US" sz="3200" dirty="0">
                <a:solidFill>
                  <a:srgbClr val="000000"/>
                </a:solidFill>
                <a:latin typeface="微软雅黑" panose="020B0503020204020204" pitchFamily="34" charset="-122"/>
                <a:ea typeface="微软雅黑" panose="020B0503020204020204" pitchFamily="34" charset="-122"/>
                <a:sym typeface="+mn-ea"/>
              </a:rPr>
              <a:t>的最大公因数是</a:t>
            </a:r>
            <a:r>
              <a:rPr lang="en-US" altLang="zh-CN" sz="3200" dirty="0">
                <a:solidFill>
                  <a:srgbClr val="000000"/>
                </a:solidFill>
                <a:latin typeface="微软雅黑" panose="020B0503020204020204" pitchFamily="34" charset="-122"/>
                <a:ea typeface="微软雅黑" panose="020B0503020204020204" pitchFamily="34" charset="-122"/>
                <a:sym typeface="+mn-ea"/>
              </a:rPr>
              <a:t>2</a:t>
            </a:r>
            <a:r>
              <a:rPr lang="en-US" altLang="zh-CN" sz="3200" dirty="0">
                <a:solidFill>
                  <a:srgbClr val="000000"/>
                </a:solidFill>
                <a:ea typeface="微软雅黑" panose="020B0503020204020204" pitchFamily="34" charset="-122"/>
                <a:sym typeface="+mn-ea"/>
              </a:rPr>
              <a:t>×3=6</a:t>
            </a:r>
            <a:r>
              <a:rPr lang="zh-CN" altLang="zh-CN" sz="3200" dirty="0">
                <a:solidFill>
                  <a:srgbClr val="000000"/>
                </a:solidFill>
                <a:ea typeface="微软雅黑" panose="020B0503020204020204" pitchFamily="34" charset="-122"/>
                <a:sym typeface="+mn-ea"/>
              </a:rPr>
              <a:t>。</a:t>
            </a:r>
            <a:endParaRPr lang="en-US" altLang="zh-CN" sz="3200" dirty="0">
              <a:solidFill>
                <a:srgbClr val="000000"/>
              </a:solidFill>
              <a:latin typeface="微软雅黑" panose="020B0503020204020204" pitchFamily="34" charset="-122"/>
              <a:ea typeface="微软雅黑" panose="020B0503020204020204" pitchFamily="34" charset="-122"/>
            </a:endParaRPr>
          </a:p>
          <a:p>
            <a:r>
              <a:rPr lang="en-US" altLang="zh-CN" sz="3200" dirty="0">
                <a:solidFill>
                  <a:srgbClr val="000000"/>
                </a:solidFill>
                <a:latin typeface="微软雅黑" panose="020B0503020204020204" pitchFamily="34" charset="-122"/>
                <a:ea typeface="微软雅黑" panose="020B0503020204020204" pitchFamily="34" charset="-122"/>
              </a:rPr>
              <a:t>12</a:t>
            </a:r>
            <a:r>
              <a:rPr lang="zh-CN" altLang="en-US" sz="3200" dirty="0">
                <a:solidFill>
                  <a:srgbClr val="000000"/>
                </a:solidFill>
                <a:latin typeface="微软雅黑" panose="020B0503020204020204" pitchFamily="34" charset="-122"/>
                <a:ea typeface="微软雅黑" panose="020B0503020204020204" pitchFamily="34" charset="-122"/>
              </a:rPr>
              <a:t>和</a:t>
            </a:r>
            <a:r>
              <a:rPr lang="en-US" altLang="zh-CN" sz="3200" dirty="0">
                <a:solidFill>
                  <a:srgbClr val="000000"/>
                </a:solidFill>
                <a:latin typeface="微软雅黑" panose="020B0503020204020204" pitchFamily="34" charset="-122"/>
                <a:ea typeface="微软雅黑" panose="020B0503020204020204" pitchFamily="34" charset="-122"/>
              </a:rPr>
              <a:t>18</a:t>
            </a:r>
            <a:r>
              <a:rPr lang="zh-CN" altLang="en-US" sz="3200" dirty="0">
                <a:solidFill>
                  <a:srgbClr val="000000"/>
                </a:solidFill>
                <a:latin typeface="微软雅黑" panose="020B0503020204020204" pitchFamily="34" charset="-122"/>
                <a:ea typeface="微软雅黑" panose="020B0503020204020204" pitchFamily="34" charset="-122"/>
              </a:rPr>
              <a:t>的最小公倍数是</a:t>
            </a:r>
            <a:r>
              <a:rPr lang="en-US" altLang="zh-CN" sz="3200" dirty="0">
                <a:solidFill>
                  <a:srgbClr val="000000"/>
                </a:solidFill>
                <a:latin typeface="微软雅黑" panose="020B0503020204020204" pitchFamily="34" charset="-122"/>
                <a:ea typeface="微软雅黑" panose="020B0503020204020204" pitchFamily="34" charset="-122"/>
              </a:rPr>
              <a:t>2</a:t>
            </a:r>
            <a:r>
              <a:rPr lang="en-US" altLang="zh-CN" sz="3200" dirty="0">
                <a:solidFill>
                  <a:srgbClr val="000000"/>
                </a:solidFill>
                <a:ea typeface="微软雅黑" panose="020B0503020204020204" pitchFamily="34" charset="-122"/>
              </a:rPr>
              <a:t>×3×3×5=90</a:t>
            </a:r>
            <a:r>
              <a:rPr lang="zh-CN" altLang="zh-CN" sz="3200" dirty="0">
                <a:solidFill>
                  <a:srgbClr val="000000"/>
                </a:solidFill>
                <a:ea typeface="微软雅黑" panose="020B0503020204020204" pitchFamily="34" charset="-122"/>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p:tgtEl>
                                          <p:spTgt spid="31"/>
                                        </p:tgtEl>
                                        <p:attrNameLst>
                                          <p:attrName>ppt_y</p:attrName>
                                        </p:attrNameLst>
                                      </p:cBhvr>
                                      <p:tavLst>
                                        <p:tav tm="0">
                                          <p:val>
                                            <p:strVal val="#ppt_y-#ppt_h*1.125000"/>
                                          </p:val>
                                        </p:tav>
                                        <p:tav tm="100000">
                                          <p:val>
                                            <p:strVal val="#ppt_y"/>
                                          </p:val>
                                        </p:tav>
                                      </p:tavLst>
                                    </p:anim>
                                    <p:animEffect transition="in" filter="wipe(down)">
                                      <p:cBhvr>
                                        <p:cTn id="8" dur="500"/>
                                        <p:tgtEl>
                                          <p:spTgt spid="31"/>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22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2" presetClass="entr" presetSubtype="1" fill="hold" grpId="0" nodeType="clickEffect">
                                  <p:stCondLst>
                                    <p:cond delay="0"/>
                                  </p:stCondLst>
                                  <p:childTnLst>
                                    <p:set>
                                      <p:cBhvr>
                                        <p:cTn id="19" dur="1000" fill="hold">
                                          <p:stCondLst>
                                            <p:cond delay="0"/>
                                          </p:stCondLst>
                                        </p:cTn>
                                        <p:tgtEl>
                                          <p:spTgt spid="43"/>
                                        </p:tgtEl>
                                        <p:attrNameLst>
                                          <p:attrName>style.visibility</p:attrName>
                                        </p:attrNameLst>
                                      </p:cBhvr>
                                      <p:to>
                                        <p:strVal val="visible"/>
                                      </p:to>
                                    </p:set>
                                    <p:anim calcmode="lin" valueType="num">
                                      <p:cBhvr additive="base">
                                        <p:cTn id="20" dur="1000"/>
                                        <p:tgtEl>
                                          <p:spTgt spid="43"/>
                                        </p:tgtEl>
                                        <p:attrNameLst>
                                          <p:attrName>ppt_y</p:attrName>
                                        </p:attrNameLst>
                                      </p:cBhvr>
                                      <p:tavLst>
                                        <p:tav tm="0">
                                          <p:val>
                                            <p:strVal val="#ppt_y-#ppt_h*1.125000"/>
                                          </p:val>
                                        </p:tav>
                                        <p:tav tm="100000">
                                          <p:val>
                                            <p:strVal val="#ppt_y"/>
                                          </p:val>
                                        </p:tav>
                                      </p:tavLst>
                                    </p:anim>
                                    <p:animEffect transition="in" filter="wipe(down)">
                                      <p:cBhvr>
                                        <p:cTn id="21" dur="1000"/>
                                        <p:tgtEl>
                                          <p:spTgt spid="43"/>
                                        </p:tgtEl>
                                      </p:cBhvr>
                                    </p:animEffect>
                                  </p:childTnLst>
                                </p:cTn>
                              </p:par>
                            </p:childTnLst>
                          </p:cTn>
                        </p:par>
                        <p:par>
                          <p:cTn id="22" fill="hold">
                            <p:stCondLst>
                              <p:cond delay="1000"/>
                            </p:stCondLst>
                            <p:childTnLst>
                              <p:par>
                                <p:cTn id="23" presetID="12" presetClass="entr" presetSubtype="1" fill="hold" nodeType="afterEffect">
                                  <p:stCondLst>
                                    <p:cond delay="0"/>
                                  </p:stCondLst>
                                  <p:childTnLst>
                                    <p:set>
                                      <p:cBhvr>
                                        <p:cTn id="24" dur="1" fill="hold">
                                          <p:stCondLst>
                                            <p:cond delay="0"/>
                                          </p:stCondLst>
                                        </p:cTn>
                                        <p:tgtEl>
                                          <p:spTgt spid="47"/>
                                        </p:tgtEl>
                                        <p:attrNameLst>
                                          <p:attrName>style.visibility</p:attrName>
                                        </p:attrNameLst>
                                      </p:cBhvr>
                                      <p:to>
                                        <p:strVal val="visible"/>
                                      </p:to>
                                    </p:set>
                                    <p:anim calcmode="lin" valueType="num">
                                      <p:cBhvr additive="base">
                                        <p:cTn id="25" dur="500"/>
                                        <p:tgtEl>
                                          <p:spTgt spid="47"/>
                                        </p:tgtEl>
                                        <p:attrNameLst>
                                          <p:attrName>ppt_y</p:attrName>
                                        </p:attrNameLst>
                                      </p:cBhvr>
                                      <p:tavLst>
                                        <p:tav tm="0">
                                          <p:val>
                                            <p:strVal val="#ppt_y-#ppt_h*1.125000"/>
                                          </p:val>
                                        </p:tav>
                                        <p:tav tm="100000">
                                          <p:val>
                                            <p:strVal val="#ppt_y"/>
                                          </p:val>
                                        </p:tav>
                                      </p:tavLst>
                                    </p:anim>
                                    <p:animEffect transition="in" filter="wipe(down)">
                                      <p:cBhvr>
                                        <p:cTn id="26" dur="500"/>
                                        <p:tgtEl>
                                          <p:spTgt spid="47"/>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childTnLst>
                          </p:cTn>
                        </p:par>
                        <p:par>
                          <p:cTn id="31" fill="hold">
                            <p:stCondLst>
                              <p:cond delay="0"/>
                            </p:stCondLst>
                            <p:childTnLst>
                              <p:par>
                                <p:cTn id="32" presetID="12" presetClass="entr" presetSubtype="1" fill="hold" grpId="0" nodeType="afterEffect">
                                  <p:stCondLst>
                                    <p:cond delay="0"/>
                                  </p:stCondLst>
                                  <p:childTnLst>
                                    <p:set>
                                      <p:cBhvr>
                                        <p:cTn id="33" dur="1" fill="hold">
                                          <p:stCondLst>
                                            <p:cond delay="0"/>
                                          </p:stCondLst>
                                        </p:cTn>
                                        <p:tgtEl>
                                          <p:spTgt spid="51"/>
                                        </p:tgtEl>
                                        <p:attrNameLst>
                                          <p:attrName>style.visibility</p:attrName>
                                        </p:attrNameLst>
                                      </p:cBhvr>
                                      <p:to>
                                        <p:strVal val="visible"/>
                                      </p:to>
                                    </p:set>
                                    <p:anim calcmode="lin" valueType="num">
                                      <p:cBhvr additive="base">
                                        <p:cTn id="34" dur="500"/>
                                        <p:tgtEl>
                                          <p:spTgt spid="51"/>
                                        </p:tgtEl>
                                        <p:attrNameLst>
                                          <p:attrName>ppt_y</p:attrName>
                                        </p:attrNameLst>
                                      </p:cBhvr>
                                      <p:tavLst>
                                        <p:tav tm="0">
                                          <p:val>
                                            <p:strVal val="#ppt_y-#ppt_h*1.125000"/>
                                          </p:val>
                                        </p:tav>
                                        <p:tav tm="100000">
                                          <p:val>
                                            <p:strVal val="#ppt_y"/>
                                          </p:val>
                                        </p:tav>
                                      </p:tavLst>
                                    </p:anim>
                                    <p:animEffect transition="in" filter="wipe(down)">
                                      <p:cBhvr>
                                        <p:cTn id="35" dur="500"/>
                                        <p:tgtEl>
                                          <p:spTgt spid="51"/>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000" fill="hold">
                                          <p:stCondLst>
                                            <p:cond delay="0"/>
                                          </p:stCondLst>
                                        </p:cTn>
                                        <p:tgtEl>
                                          <p:spTgt spid="58"/>
                                        </p:tgtEl>
                                        <p:attrNameLst>
                                          <p:attrName>style.visibility</p:attrName>
                                        </p:attrNameLst>
                                      </p:cBhvr>
                                      <p:to>
                                        <p:strVal val="visible"/>
                                      </p:to>
                                    </p:set>
                                    <p:anim calcmode="lin" valueType="num">
                                      <p:cBhvr additive="base">
                                        <p:cTn id="40" dur="1000" fill="hold"/>
                                        <p:tgtEl>
                                          <p:spTgt spid="58"/>
                                        </p:tgtEl>
                                        <p:attrNameLst>
                                          <p:attrName>ppt_x</p:attrName>
                                        </p:attrNameLst>
                                      </p:cBhvr>
                                      <p:tavLst>
                                        <p:tav tm="0">
                                          <p:val>
                                            <p:strVal val="#ppt_x"/>
                                          </p:val>
                                        </p:tav>
                                        <p:tav tm="100000">
                                          <p:val>
                                            <p:strVal val="#ppt_x"/>
                                          </p:val>
                                        </p:tav>
                                      </p:tavLst>
                                    </p:anim>
                                    <p:anim calcmode="lin" valueType="num">
                                      <p:cBhvr additive="base">
                                        <p:cTn id="41" dur="1000" fill="hold"/>
                                        <p:tgtEl>
                                          <p:spTgt spid="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 grpId="0"/>
      <p:bldP spid="39" grpId="0"/>
      <p:bldP spid="43" grpId="0"/>
      <p:bldP spid="50" grpId="0"/>
      <p:bldP spid="51" grpId="0"/>
      <p:bldP spid="5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144463"/>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rot="5400000">
            <a:off x="8690769" y="3356769"/>
            <a:ext cx="6858000" cy="144462"/>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矩形 3"/>
          <p:cNvSpPr/>
          <p:nvPr/>
        </p:nvSpPr>
        <p:spPr>
          <a:xfrm rot="5400000">
            <a:off x="-3376612" y="3375024"/>
            <a:ext cx="6858000" cy="107951"/>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p:nvSpPr>
        <p:spPr>
          <a:xfrm>
            <a:off x="0" y="6732588"/>
            <a:ext cx="12192000" cy="144462"/>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21509" name="Picture 4" descr="C:\Users\lianxiang\Desktop\解读做ppt图标\jtgj-4.tif"/>
          <p:cNvPicPr>
            <a:picLocks noChangeAspect="1" noChangeArrowheads="1"/>
          </p:cNvPicPr>
          <p:nvPr/>
        </p:nvPicPr>
        <p:blipFill>
          <a:blip r:embed="rId2" cstate="email">
            <a:clrChange>
              <a:clrFrom>
                <a:srgbClr val="FFFFFF"/>
              </a:clrFrom>
              <a:clrTo>
                <a:srgbClr val="FFFFFF">
                  <a:alpha val="0"/>
                </a:srgbClr>
              </a:clrTo>
            </a:clrChange>
          </a:blip>
          <a:srcRect t="6618"/>
          <a:stretch>
            <a:fillRect/>
          </a:stretch>
        </p:blipFill>
        <p:spPr bwMode="auto">
          <a:xfrm>
            <a:off x="854075" y="819150"/>
            <a:ext cx="5413375" cy="3238500"/>
          </a:xfrm>
          <a:prstGeom prst="rect">
            <a:avLst/>
          </a:prstGeom>
          <a:noFill/>
          <a:ln w="9525">
            <a:noFill/>
            <a:miter lim="800000"/>
            <a:headEnd/>
            <a:tailEnd/>
          </a:ln>
        </p:spPr>
      </p:pic>
      <p:sp>
        <p:nvSpPr>
          <p:cNvPr id="21510" name="文本框 104"/>
          <p:cNvSpPr txBox="1">
            <a:spLocks noChangeArrowheads="1"/>
          </p:cNvSpPr>
          <p:nvPr/>
        </p:nvSpPr>
        <p:spPr bwMode="auto">
          <a:xfrm>
            <a:off x="1603375" y="1408113"/>
            <a:ext cx="4198938" cy="2060575"/>
          </a:xfrm>
          <a:prstGeom prst="rect">
            <a:avLst/>
          </a:prstGeom>
          <a:noFill/>
          <a:ln w="9525">
            <a:noFill/>
            <a:miter lim="800000"/>
          </a:ln>
        </p:spPr>
        <p:txBody>
          <a:bodyPr>
            <a:spAutoFit/>
          </a:bodyPr>
          <a:lstStyle/>
          <a:p>
            <a:r>
              <a:rPr lang="en-US" altLang="zh-CN" sz="3200" dirty="0">
                <a:solidFill>
                  <a:srgbClr val="000000"/>
                </a:solidFill>
                <a:latin typeface="微软雅黑" panose="020B0503020204020204" pitchFamily="34" charset="-122"/>
                <a:ea typeface="微软雅黑" panose="020B0503020204020204" pitchFamily="34" charset="-122"/>
              </a:rPr>
              <a:t>       </a:t>
            </a:r>
            <a:r>
              <a:rPr lang="zh-CN" altLang="en-US" sz="3200" dirty="0">
                <a:solidFill>
                  <a:srgbClr val="000000"/>
                </a:solidFill>
                <a:latin typeface="微软雅黑" panose="020B0503020204020204" pitchFamily="34" charset="-122"/>
                <a:ea typeface="微软雅黑" panose="020B0503020204020204" pitchFamily="34" charset="-122"/>
              </a:rPr>
              <a:t>求最大公因数是把除数连乘起来</a:t>
            </a:r>
            <a:r>
              <a:rPr lang="en-US" altLang="zh-CN" sz="3200" dirty="0">
                <a:solidFill>
                  <a:srgbClr val="000000"/>
                </a:solidFill>
                <a:latin typeface="微软雅黑" panose="020B0503020204020204" pitchFamily="34" charset="-122"/>
                <a:ea typeface="微软雅黑" panose="020B0503020204020204" pitchFamily="34" charset="-122"/>
              </a:rPr>
              <a:t>,</a:t>
            </a:r>
            <a:r>
              <a:rPr lang="zh-CN" altLang="en-US" sz="3200" dirty="0">
                <a:solidFill>
                  <a:srgbClr val="000000"/>
                </a:solidFill>
                <a:latin typeface="微软雅黑" panose="020B0503020204020204" pitchFamily="34" charset="-122"/>
                <a:ea typeface="微软雅黑" panose="020B0503020204020204" pitchFamily="34" charset="-122"/>
              </a:rPr>
              <a:t>求最小公倍数是把商和除数连乘起来。</a:t>
            </a:r>
          </a:p>
        </p:txBody>
      </p:sp>
      <p:sp>
        <p:nvSpPr>
          <p:cNvPr id="21511" name="文本框 6"/>
          <p:cNvSpPr txBox="1">
            <a:spLocks noChangeArrowheads="1"/>
          </p:cNvSpPr>
          <p:nvPr/>
        </p:nvSpPr>
        <p:spPr bwMode="auto">
          <a:xfrm>
            <a:off x="2552700" y="687388"/>
            <a:ext cx="2532063" cy="584200"/>
          </a:xfrm>
          <a:prstGeom prst="rect">
            <a:avLst/>
          </a:prstGeom>
          <a:solidFill>
            <a:srgbClr val="FFFFE6"/>
          </a:solidFill>
          <a:ln w="9525">
            <a:noFill/>
            <a:miter lim="800000"/>
          </a:ln>
        </p:spPr>
        <p:txBody>
          <a:bodyPr>
            <a:spAutoFit/>
          </a:bodyPr>
          <a:lstStyle/>
          <a:p>
            <a:r>
              <a:rPr lang="en-US" altLang="zh-CN" sz="3200">
                <a:latin typeface="微软雅黑" panose="020B0503020204020204" pitchFamily="34" charset="-122"/>
                <a:ea typeface="微软雅黑" panose="020B0503020204020204" pitchFamily="34" charset="-122"/>
              </a:rPr>
              <a:t>  </a:t>
            </a:r>
            <a:r>
              <a:rPr lang="zh-CN" altLang="en-US" sz="3200">
                <a:solidFill>
                  <a:srgbClr val="FF0000"/>
                </a:solidFill>
                <a:latin typeface="微软雅黑" panose="020B0503020204020204" pitchFamily="34" charset="-122"/>
                <a:ea typeface="微软雅黑" panose="020B0503020204020204" pitchFamily="34" charset="-122"/>
              </a:rPr>
              <a:t>方法提示</a:t>
            </a:r>
          </a:p>
        </p:txBody>
      </p:sp>
      <p:pic>
        <p:nvPicPr>
          <p:cNvPr id="21512" name="Picture 4" descr="C:\Users\lianxiang\Desktop\解读做ppt图标\jtgj-4.tif"/>
          <p:cNvPicPr>
            <a:picLocks noChangeAspect="1" noChangeArrowheads="1"/>
          </p:cNvPicPr>
          <p:nvPr/>
        </p:nvPicPr>
        <p:blipFill>
          <a:blip r:embed="rId2" cstate="email">
            <a:clrChange>
              <a:clrFrom>
                <a:srgbClr val="FFFFFF"/>
              </a:clrFrom>
              <a:clrTo>
                <a:srgbClr val="FFFFFF">
                  <a:alpha val="0"/>
                </a:srgbClr>
              </a:clrTo>
            </a:clrChange>
          </a:blip>
          <a:srcRect t="6618"/>
          <a:stretch>
            <a:fillRect/>
          </a:stretch>
        </p:blipFill>
        <p:spPr bwMode="auto">
          <a:xfrm>
            <a:off x="5975350" y="2859088"/>
            <a:ext cx="5413375" cy="3236912"/>
          </a:xfrm>
          <a:prstGeom prst="rect">
            <a:avLst/>
          </a:prstGeom>
          <a:noFill/>
          <a:ln w="9525">
            <a:noFill/>
            <a:miter lim="800000"/>
            <a:headEnd/>
            <a:tailEnd/>
          </a:ln>
        </p:spPr>
      </p:pic>
      <p:sp>
        <p:nvSpPr>
          <p:cNvPr id="21513" name="文本框 7"/>
          <p:cNvSpPr txBox="1">
            <a:spLocks noChangeArrowheads="1"/>
          </p:cNvSpPr>
          <p:nvPr/>
        </p:nvSpPr>
        <p:spPr bwMode="auto">
          <a:xfrm>
            <a:off x="6535738" y="3468688"/>
            <a:ext cx="4419600" cy="2062162"/>
          </a:xfrm>
          <a:prstGeom prst="rect">
            <a:avLst/>
          </a:prstGeom>
          <a:noFill/>
          <a:ln w="9525">
            <a:noFill/>
            <a:miter lim="800000"/>
          </a:ln>
        </p:spPr>
        <p:txBody>
          <a:bodyPr>
            <a:spAutoFit/>
          </a:bodyPr>
          <a:lstStyle/>
          <a:p>
            <a:r>
              <a:rPr lang="en-US" altLang="zh-CN" sz="3200">
                <a:solidFill>
                  <a:srgbClr val="000000"/>
                </a:solidFill>
                <a:latin typeface="微软雅黑" panose="020B0503020204020204" pitchFamily="34" charset="-122"/>
                <a:ea typeface="微软雅黑" panose="020B0503020204020204" pitchFamily="34" charset="-122"/>
              </a:rPr>
              <a:t>       </a:t>
            </a:r>
            <a:r>
              <a:rPr lang="zh-CN" altLang="en-US" sz="3200">
                <a:solidFill>
                  <a:srgbClr val="000000"/>
                </a:solidFill>
                <a:latin typeface="微软雅黑" panose="020B0503020204020204" pitchFamily="34" charset="-122"/>
                <a:ea typeface="微软雅黑" panose="020B0503020204020204" pitchFamily="34" charset="-122"/>
              </a:rPr>
              <a:t>两个数公有的质因数与这两个数各自特有的质因数的乘积就是这两个数的最小公倍数。</a:t>
            </a:r>
          </a:p>
        </p:txBody>
      </p:sp>
      <p:sp>
        <p:nvSpPr>
          <p:cNvPr id="21514" name="文本框 9"/>
          <p:cNvSpPr txBox="1">
            <a:spLocks noChangeArrowheads="1"/>
          </p:cNvSpPr>
          <p:nvPr/>
        </p:nvSpPr>
        <p:spPr bwMode="auto">
          <a:xfrm>
            <a:off x="7656513" y="2686050"/>
            <a:ext cx="2533650" cy="584200"/>
          </a:xfrm>
          <a:prstGeom prst="rect">
            <a:avLst/>
          </a:prstGeom>
          <a:solidFill>
            <a:srgbClr val="FFFFE6"/>
          </a:solidFill>
          <a:ln w="9525">
            <a:noFill/>
            <a:miter lim="800000"/>
          </a:ln>
        </p:spPr>
        <p:txBody>
          <a:bodyPr>
            <a:spAutoFit/>
          </a:bodyPr>
          <a:lstStyle/>
          <a:p>
            <a:r>
              <a:rPr lang="en-US" altLang="zh-CN" sz="3200">
                <a:latin typeface="微软雅黑" panose="020B0503020204020204" pitchFamily="34" charset="-122"/>
                <a:ea typeface="微软雅黑" panose="020B0503020204020204" pitchFamily="34" charset="-122"/>
              </a:rPr>
              <a:t>  </a:t>
            </a:r>
            <a:r>
              <a:rPr lang="zh-CN" altLang="en-US" sz="3200">
                <a:solidFill>
                  <a:srgbClr val="FF0000"/>
                </a:solidFill>
                <a:latin typeface="微软雅黑" panose="020B0503020204020204" pitchFamily="34" charset="-122"/>
                <a:ea typeface="微软雅黑" panose="020B0503020204020204" pitchFamily="34" charset="-122"/>
              </a:rPr>
              <a:t>要点提示</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144463"/>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rot="5400000">
            <a:off x="8690769" y="3356769"/>
            <a:ext cx="6858000" cy="144462"/>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矩形 3"/>
          <p:cNvSpPr/>
          <p:nvPr/>
        </p:nvSpPr>
        <p:spPr>
          <a:xfrm rot="5400000">
            <a:off x="-3376612" y="3375024"/>
            <a:ext cx="6858000" cy="107951"/>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p:nvSpPr>
        <p:spPr>
          <a:xfrm>
            <a:off x="0" y="6732588"/>
            <a:ext cx="12192000" cy="144462"/>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2533" name="文本框 102"/>
          <p:cNvSpPr txBox="1">
            <a:spLocks noChangeArrowheads="1"/>
          </p:cNvSpPr>
          <p:nvPr/>
        </p:nvSpPr>
        <p:spPr bwMode="auto">
          <a:xfrm>
            <a:off x="1809750" y="863600"/>
            <a:ext cx="7848600" cy="1076325"/>
          </a:xfrm>
          <a:prstGeom prst="rect">
            <a:avLst/>
          </a:prstGeom>
          <a:noFill/>
          <a:ln w="9525">
            <a:noFill/>
            <a:miter lim="800000"/>
          </a:ln>
        </p:spPr>
        <p:txBody>
          <a:bodyPr>
            <a:spAutoFit/>
          </a:bodyPr>
          <a:lstStyle/>
          <a:p>
            <a:r>
              <a:rPr lang="zh-CN" altLang="en-US" sz="3200" dirty="0">
                <a:solidFill>
                  <a:srgbClr val="000000"/>
                </a:solidFill>
                <a:latin typeface="微软雅黑" panose="020B0503020204020204" pitchFamily="34" charset="-122"/>
                <a:ea typeface="微软雅黑" panose="020B0503020204020204" pitchFamily="34" charset="-122"/>
                <a:cs typeface="方正宋三_GBK"/>
              </a:rPr>
              <a:t>比较求两个数的最大公因数和最小公倍数的相同点与不同点</a:t>
            </a:r>
          </a:p>
        </p:txBody>
      </p:sp>
      <p:graphicFrame>
        <p:nvGraphicFramePr>
          <p:cNvPr id="22550" name="Group 22"/>
          <p:cNvGraphicFramePr>
            <a:graphicFrameLocks noGrp="1"/>
          </p:cNvGraphicFramePr>
          <p:nvPr/>
        </p:nvGraphicFramePr>
        <p:xfrm>
          <a:off x="1398588" y="2424023"/>
          <a:ext cx="9639617" cy="3860891"/>
        </p:xfrm>
        <a:graphic>
          <a:graphicData uri="http://schemas.openxmlformats.org/drawingml/2006/table">
            <a:tbl>
              <a:tblPr/>
              <a:tblGrid>
                <a:gridCol w="1366837">
                  <a:extLst>
                    <a:ext uri="{9D8B030D-6E8A-4147-A177-3AD203B41FA5}">
                      <a16:colId xmlns:a16="http://schemas.microsoft.com/office/drawing/2014/main" val="20000"/>
                    </a:ext>
                  </a:extLst>
                </a:gridCol>
                <a:gridCol w="806450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tblGrid>
              <a:tr h="1354228">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2800" b="0" i="0" u="none" strike="noStrike" cap="none" normalizeH="0" baseline="0" dirty="0" err="1" smtClean="0">
                          <a:ln>
                            <a:noFill/>
                          </a:ln>
                          <a:solidFill>
                            <a:srgbClr val="000000"/>
                          </a:solidFill>
                          <a:effectLst/>
                          <a:latin typeface="微软雅黑" panose="020B0503020204020204" pitchFamily="34" charset="-122"/>
                          <a:ea typeface="微软雅黑" panose="020B0503020204020204" pitchFamily="34" charset="-122"/>
                          <a:cs typeface="方正楷体_GBK"/>
                        </a:rPr>
                        <a:t>相同点</a:t>
                      </a:r>
                      <a:endParaRPr kumimoji="0" lang="en-US" altLang="en-US" sz="2800" b="0" i="0" u="none" strike="noStrike" cap="none" normalizeH="0" baseline="0" dirty="0" smtClean="0">
                        <a:ln>
                          <a:noFill/>
                        </a:ln>
                        <a:solidFill>
                          <a:srgbClr val="000000"/>
                        </a:solidFill>
                        <a:effectLst/>
                        <a:latin typeface="微软雅黑" panose="020B0503020204020204" pitchFamily="34" charset="-122"/>
                        <a:ea typeface="微软雅黑" panose="020B0503020204020204" pitchFamily="34" charset="-122"/>
                        <a:cs typeface="方正楷体_GBK"/>
                      </a:endParaRPr>
                    </a:p>
                  </a:txBody>
                  <a:tcPr marL="0" marR="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800" b="0" i="0" u="none" strike="noStrike" cap="none" normalizeH="0" baseline="0" dirty="0" err="1" smtClean="0">
                          <a:ln>
                            <a:noFill/>
                          </a:ln>
                          <a:solidFill>
                            <a:srgbClr val="000000"/>
                          </a:solidFill>
                          <a:effectLst/>
                          <a:latin typeface="微软雅黑" panose="020B0503020204020204" pitchFamily="34" charset="-122"/>
                          <a:ea typeface="微软雅黑" panose="020B0503020204020204" pitchFamily="34" charset="-122"/>
                        </a:rPr>
                        <a:t>都用短除法</a:t>
                      </a:r>
                      <a:r>
                        <a:rPr kumimoji="0" lang="en-US" altLang="zh-CN" sz="2800" b="0" i="0" u="none" strike="noStrike" cap="none" normalizeH="0" baseline="0" dirty="0" err="1" smtClean="0">
                          <a:ln>
                            <a:noFill/>
                          </a:ln>
                          <a:solidFill>
                            <a:srgbClr val="000000"/>
                          </a:solidFill>
                          <a:effectLst/>
                          <a:latin typeface="微软雅黑" panose="020B0503020204020204" pitchFamily="34" charset="-122"/>
                          <a:ea typeface="微软雅黑" panose="020B0503020204020204" pitchFamily="34" charset="-122"/>
                        </a:rPr>
                        <a:t>;</a:t>
                      </a:r>
                      <a:r>
                        <a:rPr kumimoji="0" lang="en-US" sz="2800" b="0" i="0" u="none" strike="noStrike" cap="none" normalizeH="0" baseline="0" dirty="0" err="1" smtClean="0">
                          <a:ln>
                            <a:noFill/>
                          </a:ln>
                          <a:solidFill>
                            <a:srgbClr val="000000"/>
                          </a:solidFill>
                          <a:effectLst/>
                          <a:latin typeface="微软雅黑" panose="020B0503020204020204" pitchFamily="34" charset="-122"/>
                          <a:ea typeface="微软雅黑" panose="020B0503020204020204" pitchFamily="34" charset="-122"/>
                        </a:rPr>
                        <a:t>都是用两个数公有的质因数去除</a:t>
                      </a:r>
                      <a:r>
                        <a:rPr kumimoji="0" lang="en-US" altLang="zh-CN" sz="2800" b="0" i="0" u="none" strike="noStrike" cap="none" normalizeH="0" baseline="0" dirty="0" err="1" smtClean="0">
                          <a:ln>
                            <a:noFill/>
                          </a:ln>
                          <a:solidFill>
                            <a:srgbClr val="000000"/>
                          </a:solidFill>
                          <a:effectLst/>
                          <a:latin typeface="微软雅黑" panose="020B0503020204020204" pitchFamily="34" charset="-122"/>
                          <a:ea typeface="微软雅黑" panose="020B0503020204020204" pitchFamily="34" charset="-122"/>
                        </a:rPr>
                        <a:t>,</a:t>
                      </a:r>
                      <a:r>
                        <a:rPr kumimoji="0" lang="en-US" sz="2800" b="0" i="0" u="none" strike="noStrike" cap="none" normalizeH="0" baseline="0" dirty="0" err="1" smtClean="0">
                          <a:ln>
                            <a:noFill/>
                          </a:ln>
                          <a:solidFill>
                            <a:srgbClr val="000000"/>
                          </a:solidFill>
                          <a:effectLst/>
                          <a:latin typeface="微软雅黑" panose="020B0503020204020204" pitchFamily="34" charset="-122"/>
                          <a:ea typeface="微软雅黑" panose="020B0503020204020204" pitchFamily="34" charset="-122"/>
                        </a:rPr>
                        <a:t>一直除到所得的商是互质数为止</a:t>
                      </a:r>
                      <a:endParaRPr kumimoji="0" lang="en-US" altLang="en-US" sz="2800" b="0" i="0" u="none" strike="noStrike" cap="none" normalizeH="0" baseline="0" dirty="0" smtClean="0">
                        <a:ln>
                          <a:noFill/>
                        </a:ln>
                        <a:solidFill>
                          <a:srgbClr val="000000"/>
                        </a:solidFill>
                        <a:effectLst/>
                        <a:latin typeface="微软雅黑" panose="020B0503020204020204" pitchFamily="34" charset="-122"/>
                        <a:ea typeface="微软雅黑" panose="020B0503020204020204" pitchFamily="34" charset="-122"/>
                      </a:endParaRPr>
                    </a:p>
                  </a:txBody>
                  <a:tcPr marL="66675" marR="66675"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p>
                  </a:txBody>
                  <a:tcPr/>
                </a:tc>
                <a:extLst>
                  <a:ext uri="{0D108BD9-81ED-4DB2-BD59-A6C34878D82A}">
                    <a16:rowId xmlns:a16="http://schemas.microsoft.com/office/drawing/2014/main" val="10000"/>
                  </a:ext>
                </a:extLst>
              </a:tr>
              <a:tr h="125095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sz="2800" b="0" i="0" u="none" strike="noStrike" cap="none" normalizeH="0" baseline="0" dirty="0" err="1" smtClean="0">
                          <a:ln>
                            <a:noFill/>
                          </a:ln>
                          <a:solidFill>
                            <a:srgbClr val="000000"/>
                          </a:solidFill>
                          <a:effectLst/>
                          <a:latin typeface="微软雅黑" panose="020B0503020204020204" pitchFamily="34" charset="-122"/>
                          <a:ea typeface="微软雅黑" panose="020B0503020204020204" pitchFamily="34" charset="-122"/>
                          <a:cs typeface="方正楷体_GBK"/>
                        </a:rPr>
                        <a:t>不同点</a:t>
                      </a:r>
                      <a:endParaRPr kumimoji="0" lang="en-US" altLang="en-US" sz="2800" b="0" i="0" u="none" strike="noStrike" cap="none" normalizeH="0" baseline="0" dirty="0" smtClean="0">
                        <a:ln>
                          <a:noFill/>
                        </a:ln>
                        <a:solidFill>
                          <a:srgbClr val="000000"/>
                        </a:solidFill>
                        <a:effectLst/>
                        <a:latin typeface="微软雅黑" panose="020B0503020204020204" pitchFamily="34" charset="-122"/>
                        <a:ea typeface="微软雅黑" panose="020B0503020204020204" pitchFamily="34" charset="-122"/>
                        <a:cs typeface="方正楷体_GBK"/>
                      </a:endParaRPr>
                    </a:p>
                  </a:txBody>
                  <a:tcPr marL="0" marR="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800" b="0" i="0" u="none" strike="noStrike" cap="none" normalizeH="0" baseline="0" dirty="0" err="1" smtClean="0">
                          <a:ln>
                            <a:noFill/>
                          </a:ln>
                          <a:solidFill>
                            <a:srgbClr val="000000"/>
                          </a:solidFill>
                          <a:effectLst/>
                          <a:latin typeface="微软雅黑" panose="020B0503020204020204" pitchFamily="34" charset="-122"/>
                          <a:ea typeface="微软雅黑" panose="020B0503020204020204" pitchFamily="34" charset="-122"/>
                        </a:rPr>
                        <a:t>最大公因数是把所有的除数连乘起来</a:t>
                      </a:r>
                      <a:r>
                        <a:rPr kumimoji="0" lang="en-US" altLang="zh-CN" sz="2800" b="0" i="0" u="none" strike="noStrike" cap="none" normalizeH="0" baseline="0" dirty="0" err="1" smtClean="0">
                          <a:ln>
                            <a:noFill/>
                          </a:ln>
                          <a:solidFill>
                            <a:srgbClr val="000000"/>
                          </a:solidFill>
                          <a:effectLst/>
                          <a:latin typeface="微软雅黑" panose="020B0503020204020204" pitchFamily="34" charset="-122"/>
                          <a:ea typeface="微软雅黑" panose="020B0503020204020204" pitchFamily="34" charset="-122"/>
                        </a:rPr>
                        <a:t>,</a:t>
                      </a:r>
                      <a:r>
                        <a:rPr kumimoji="0" lang="en-US" sz="2800" b="0" i="0" u="none" strike="noStrike" cap="none" normalizeH="0" baseline="0" dirty="0" err="1" smtClean="0">
                          <a:ln>
                            <a:noFill/>
                          </a:ln>
                          <a:solidFill>
                            <a:srgbClr val="000000"/>
                          </a:solidFill>
                          <a:effectLst/>
                          <a:latin typeface="微软雅黑" panose="020B0503020204020204" pitchFamily="34" charset="-122"/>
                          <a:ea typeface="微软雅黑" panose="020B0503020204020204" pitchFamily="34" charset="-122"/>
                        </a:rPr>
                        <a:t>而最小公倍数是把所有的除数和最后的商连乘起来</a:t>
                      </a:r>
                      <a:endParaRPr kumimoji="0" lang="en-US" altLang="en-US" sz="2800" b="0" i="0" u="none" strike="noStrike" cap="none" normalizeH="0" baseline="0" dirty="0" smtClean="0">
                        <a:ln>
                          <a:noFill/>
                        </a:ln>
                        <a:solidFill>
                          <a:srgbClr val="000000"/>
                        </a:solidFill>
                        <a:effectLst/>
                        <a:latin typeface="微软雅黑" panose="020B0503020204020204" pitchFamily="34" charset="-122"/>
                        <a:ea typeface="微软雅黑" panose="020B0503020204020204" pitchFamily="34" charset="-122"/>
                      </a:endParaRPr>
                    </a:p>
                  </a:txBody>
                  <a:tcPr marL="66675" marR="66675"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p>
                  </a:txBody>
                  <a:tcPr/>
                </a:tc>
                <a:extLst>
                  <a:ext uri="{0D108BD9-81ED-4DB2-BD59-A6C34878D82A}">
                    <a16:rowId xmlns:a16="http://schemas.microsoft.com/office/drawing/2014/main" val="10001"/>
                  </a:ext>
                </a:extLst>
              </a:tr>
              <a:tr h="579438">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en-US" sz="2800" b="0" i="0" u="none" strike="noStrike" cap="none" normalizeH="0" baseline="0" smtClean="0">
                        <a:ln>
                          <a:noFill/>
                        </a:ln>
                        <a:solidFill>
                          <a:srgbClr val="000000"/>
                        </a:solidFill>
                        <a:effectLst/>
                        <a:latin typeface="微软雅黑" panose="020B0503020204020204" pitchFamily="34" charset="-122"/>
                        <a:ea typeface="微软雅黑" panose="020B0503020204020204" pitchFamily="34" charset="-122"/>
                        <a:cs typeface="NEU-BZ-S92"/>
                      </a:endParaRPr>
                    </a:p>
                  </a:txBody>
                  <a:tcPr marL="107950" marR="10795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zh-CN"/>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extLst>
                  <a:ext uri="{0D108BD9-81ED-4DB2-BD59-A6C34878D82A}">
                    <a16:rowId xmlns:a16="http://schemas.microsoft.com/office/drawing/2014/main" val="10002"/>
                  </a:ext>
                </a:extLst>
              </a:tr>
              <a:tr h="676275">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en-US" sz="2800" b="0" i="0" u="none" strike="noStrike" cap="none" normalizeH="0" baseline="0" smtClean="0">
                        <a:ln>
                          <a:noFill/>
                        </a:ln>
                        <a:solidFill>
                          <a:srgbClr val="000000"/>
                        </a:solidFill>
                        <a:effectLst/>
                        <a:latin typeface="微软雅黑" panose="020B0503020204020204" pitchFamily="34" charset="-122"/>
                        <a:ea typeface="微软雅黑" panose="020B0503020204020204" pitchFamily="34" charset="-122"/>
                      </a:endParaRPr>
                    </a:p>
                  </a:txBody>
                  <a:tcPr marL="107950" marR="107950" marT="0" marB="0" anchor="ctr" horzOverflow="overflow">
                    <a:lnL>
                      <a:noFill/>
                    </a:lnL>
                    <a:lnR>
                      <a:noFill/>
                    </a:lnR>
                    <a:lnT>
                      <a:noFill/>
                    </a:lnT>
                    <a:lnB>
                      <a:noFill/>
                    </a:lnB>
                    <a:lnTlToBr>
                      <a:noFill/>
                    </a:lnTlToBr>
                    <a:lnBlToTr>
                      <a:noFill/>
                    </a:lnBlToTr>
                    <a:noFill/>
                  </a:tcPr>
                </a:tc>
                <a:tc hMerge="1">
                  <a:txBody>
                    <a:bodyPr/>
                    <a:lstStyle/>
                    <a:p>
                      <a:endParaRPr lang="zh-CN"/>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endParaRPr>
                    </a:p>
                  </a:txBody>
                  <a:tcPr horzOverflow="overflow">
                    <a:lnL>
                      <a:noFill/>
                    </a:lnL>
                    <a:lnR>
                      <a:noFill/>
                    </a:lnR>
                    <a:lnT>
                      <a:noFill/>
                    </a:lnT>
                    <a:lnB>
                      <a:noFill/>
                    </a:lnB>
                    <a:lnTlToBr>
                      <a:noFill/>
                    </a:lnTlToBr>
                    <a:lnBlToTr>
                      <a:noFill/>
                    </a:lnBlToTr>
                    <a:solidFill>
                      <a:srgbClr val="FFFFFF"/>
                    </a:solidFill>
                  </a:tcPr>
                </a:tc>
                <a:extLst>
                  <a:ext uri="{0D108BD9-81ED-4DB2-BD59-A6C34878D82A}">
                    <a16:rowId xmlns:a16="http://schemas.microsoft.com/office/drawing/2014/main" val="10003"/>
                  </a:ext>
                </a:extLst>
              </a:tr>
            </a:tbl>
          </a:graphicData>
        </a:graphic>
      </p:graphicFrame>
      <p:sp>
        <p:nvSpPr>
          <p:cNvPr id="12" name="矩形 11"/>
          <p:cNvSpPr/>
          <p:nvPr/>
        </p:nvSpPr>
        <p:spPr>
          <a:xfrm>
            <a:off x="1213268" y="5457826"/>
            <a:ext cx="10666413" cy="1274762"/>
          </a:xfrm>
          <a:prstGeom prst="rect">
            <a:avLst/>
          </a:prstGeom>
          <a:solidFill>
            <a:srgbClr val="FFFF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图片 6" descr="865-16100G55026"/>
          <p:cNvPicPr>
            <a:picLocks noChangeAspect="1"/>
          </p:cNvPicPr>
          <p:nvPr/>
        </p:nvPicPr>
        <p:blipFill>
          <a:blip r:embed="rId2">
            <a:clrChange>
              <a:clrFrom>
                <a:srgbClr val="FFFFFF"/>
              </a:clrFrom>
              <a:clrTo>
                <a:srgbClr val="FFFFFF">
                  <a:alpha val="0"/>
                </a:srgbClr>
              </a:clrTo>
            </a:clrChange>
          </a:blip>
          <a:srcRect/>
          <a:stretch>
            <a:fillRect/>
          </a:stretch>
        </p:blipFill>
        <p:spPr bwMode="auto">
          <a:xfrm>
            <a:off x="1563688" y="1138238"/>
            <a:ext cx="8685212" cy="4989512"/>
          </a:xfrm>
          <a:prstGeom prst="rect">
            <a:avLst/>
          </a:prstGeom>
          <a:noFill/>
          <a:ln w="9525">
            <a:noFill/>
            <a:miter lim="800000"/>
            <a:headEnd/>
            <a:tailEnd/>
          </a:ln>
        </p:spPr>
      </p:pic>
      <p:pic>
        <p:nvPicPr>
          <p:cNvPr id="23554" name="Picture 2"/>
          <p:cNvPicPr>
            <a:picLocks noChangeAspect="1" noChangeArrowheads="1"/>
          </p:cNvPicPr>
          <p:nvPr/>
        </p:nvPicPr>
        <p:blipFill>
          <a:blip r:embed="rId3"/>
          <a:srcRect/>
          <a:stretch>
            <a:fillRect/>
          </a:stretch>
        </p:blipFill>
        <p:spPr bwMode="auto">
          <a:xfrm>
            <a:off x="398463" y="384175"/>
            <a:ext cx="3388533" cy="976313"/>
          </a:xfrm>
          <a:prstGeom prst="rect">
            <a:avLst/>
          </a:prstGeom>
          <a:noFill/>
          <a:ln w="9525">
            <a:noFill/>
            <a:miter lim="800000"/>
            <a:headEnd/>
            <a:tailEnd/>
          </a:ln>
        </p:spPr>
      </p:pic>
      <p:sp>
        <p:nvSpPr>
          <p:cNvPr id="2" name="矩形 1"/>
          <p:cNvSpPr/>
          <p:nvPr/>
        </p:nvSpPr>
        <p:spPr>
          <a:xfrm>
            <a:off x="0" y="0"/>
            <a:ext cx="12192000" cy="144463"/>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rot="5400000">
            <a:off x="8690769" y="3356769"/>
            <a:ext cx="6858000" cy="144462"/>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矩形 3"/>
          <p:cNvSpPr/>
          <p:nvPr/>
        </p:nvSpPr>
        <p:spPr>
          <a:xfrm rot="5400000">
            <a:off x="-3376612" y="3375024"/>
            <a:ext cx="6858000" cy="107951"/>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p:nvSpPr>
        <p:spPr>
          <a:xfrm>
            <a:off x="0" y="6732588"/>
            <a:ext cx="12192000" cy="144462"/>
          </a:xfrm>
          <a:prstGeom prst="rect">
            <a:avLst/>
          </a:prstGeom>
          <a:solidFill>
            <a:srgbClr val="60DA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3559" name="文本框 102"/>
          <p:cNvSpPr txBox="1">
            <a:spLocks noChangeArrowheads="1"/>
          </p:cNvSpPr>
          <p:nvPr/>
        </p:nvSpPr>
        <p:spPr bwMode="auto">
          <a:xfrm>
            <a:off x="3492500" y="2601913"/>
            <a:ext cx="5537200" cy="2062162"/>
          </a:xfrm>
          <a:prstGeom prst="rect">
            <a:avLst/>
          </a:prstGeom>
          <a:noFill/>
          <a:ln w="9525">
            <a:noFill/>
            <a:miter lim="800000"/>
          </a:ln>
        </p:spPr>
        <p:txBody>
          <a:bodyPr>
            <a:spAutoFit/>
          </a:bodyPr>
          <a:lstStyle/>
          <a:p>
            <a:r>
              <a:rPr lang="en-US" altLang="zh-CN" sz="3200" dirty="0">
                <a:solidFill>
                  <a:srgbClr val="000000"/>
                </a:solidFill>
                <a:latin typeface="微软雅黑" panose="020B0503020204020204" pitchFamily="34" charset="-122"/>
                <a:ea typeface="微软雅黑" panose="020B0503020204020204" pitchFamily="34" charset="-122"/>
              </a:rPr>
              <a:t>       </a:t>
            </a:r>
            <a:r>
              <a:rPr lang="zh-CN" altLang="en-US" sz="3200" dirty="0">
                <a:solidFill>
                  <a:srgbClr val="000000"/>
                </a:solidFill>
                <a:latin typeface="微软雅黑" panose="020B0503020204020204" pitchFamily="34" charset="-122"/>
                <a:ea typeface="微软雅黑" panose="020B0503020204020204" pitchFamily="34" charset="-122"/>
              </a:rPr>
              <a:t>求两个数的最大公因数是“乘半边”</a:t>
            </a:r>
            <a:r>
              <a:rPr lang="en-US" altLang="zh-CN" sz="3200" dirty="0">
                <a:solidFill>
                  <a:srgbClr val="000000"/>
                </a:solidFill>
                <a:latin typeface="微软雅黑" panose="020B0503020204020204" pitchFamily="34" charset="-122"/>
                <a:ea typeface="微软雅黑" panose="020B0503020204020204" pitchFamily="34" charset="-122"/>
              </a:rPr>
              <a:t>,</a:t>
            </a:r>
            <a:r>
              <a:rPr lang="zh-CN" altLang="en-US" sz="3200" dirty="0">
                <a:solidFill>
                  <a:srgbClr val="000000"/>
                </a:solidFill>
                <a:latin typeface="微软雅黑" panose="020B0503020204020204" pitchFamily="34" charset="-122"/>
                <a:ea typeface="微软雅黑" panose="020B0503020204020204" pitchFamily="34" charset="-122"/>
              </a:rPr>
              <a:t>求最小公倍数是“乘半圈”。两种方法既有区别又有联系</a:t>
            </a:r>
            <a:r>
              <a:rPr lang="en-US" altLang="zh-CN" sz="3200" dirty="0">
                <a:solidFill>
                  <a:srgbClr val="000000"/>
                </a:solidFill>
                <a:latin typeface="微软雅黑" panose="020B0503020204020204" pitchFamily="34" charset="-122"/>
                <a:ea typeface="微软雅黑" panose="020B0503020204020204" pitchFamily="34" charset="-122"/>
              </a:rPr>
              <a:t>,</a:t>
            </a:r>
            <a:r>
              <a:rPr lang="zh-CN" altLang="en-US" sz="3200" dirty="0">
                <a:solidFill>
                  <a:srgbClr val="000000"/>
                </a:solidFill>
                <a:latin typeface="微软雅黑" panose="020B0503020204020204" pitchFamily="34" charset="-122"/>
                <a:ea typeface="微软雅黑" panose="020B0503020204020204" pitchFamily="34" charset="-122"/>
              </a:rPr>
              <a:t>要注意区分。</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pic>
        <p:nvPicPr>
          <p:cNvPr id="24578" name="Picture 4" descr="C:\Users\lianxiang\Desktop\花.png"/>
          <p:cNvPicPr>
            <a:picLocks noChangeAspect="1" noChangeArrowheads="1"/>
          </p:cNvPicPr>
          <p:nvPr/>
        </p:nvPicPr>
        <p:blipFill>
          <a:blip r:embed="rId3" cstate="email"/>
          <a:srcRect/>
          <a:stretch>
            <a:fillRect/>
          </a:stretch>
        </p:blipFill>
        <p:spPr bwMode="auto">
          <a:xfrm>
            <a:off x="-493713" y="-182563"/>
            <a:ext cx="4956176" cy="2109788"/>
          </a:xfrm>
          <a:prstGeom prst="rect">
            <a:avLst/>
          </a:prstGeom>
          <a:noFill/>
          <a:ln w="9525">
            <a:noFill/>
            <a:miter lim="800000"/>
            <a:headEnd/>
            <a:tailEnd/>
          </a:ln>
        </p:spPr>
      </p:pic>
      <p:pic>
        <p:nvPicPr>
          <p:cNvPr id="6" name="Picture 3" descr="C:\Users\lianxiang\Desktop\课件用图\3.tif"/>
          <p:cNvPicPr>
            <a:picLocks noChangeAspect="1" noChangeArrowheads="1"/>
          </p:cNvPicPr>
          <p:nvPr/>
        </p:nvPicPr>
        <p:blipFill>
          <a:blip r:embed="rId4" cstate="email"/>
          <a:srcRect/>
          <a:stretch>
            <a:fillRect/>
          </a:stretch>
        </p:blipFill>
        <p:spPr bwMode="auto">
          <a:xfrm>
            <a:off x="7793038" y="4159250"/>
            <a:ext cx="3171825" cy="2578100"/>
          </a:xfrm>
          <a:prstGeom prst="rect">
            <a:avLst/>
          </a:prstGeom>
          <a:noFill/>
          <a:ln w="9525">
            <a:noFill/>
            <a:miter lim="800000"/>
            <a:headEnd/>
            <a:tailEnd/>
          </a:ln>
        </p:spPr>
      </p:pic>
      <p:pic>
        <p:nvPicPr>
          <p:cNvPr id="7" name="Picture 4" descr="C:\Users\lianxiang\Desktop\课件用图\2.tif"/>
          <p:cNvPicPr>
            <a:picLocks noChangeAspect="1" noChangeArrowheads="1"/>
          </p:cNvPicPr>
          <p:nvPr/>
        </p:nvPicPr>
        <p:blipFill>
          <a:blip r:embed="rId5" cstate="email"/>
          <a:srcRect/>
          <a:stretch>
            <a:fillRect/>
          </a:stretch>
        </p:blipFill>
        <p:spPr bwMode="auto">
          <a:xfrm>
            <a:off x="10083800" y="4559300"/>
            <a:ext cx="2295525" cy="1966913"/>
          </a:xfrm>
          <a:prstGeom prst="rect">
            <a:avLst/>
          </a:prstGeom>
          <a:noFill/>
          <a:ln w="9525">
            <a:noFill/>
            <a:miter lim="800000"/>
            <a:headEnd/>
            <a:tailEnd/>
          </a:ln>
        </p:spPr>
      </p:pic>
      <p:pic>
        <p:nvPicPr>
          <p:cNvPr id="12" name="Picture 9" descr="C:\Users\lianxiang\Desktop\课件用图\4.tif"/>
          <p:cNvPicPr>
            <a:picLocks noChangeAspect="1" noChangeArrowheads="1"/>
          </p:cNvPicPr>
          <p:nvPr/>
        </p:nvPicPr>
        <p:blipFill>
          <a:blip r:embed="rId6" cstate="email"/>
          <a:srcRect/>
          <a:stretch>
            <a:fillRect/>
          </a:stretch>
        </p:blipFill>
        <p:spPr bwMode="auto">
          <a:xfrm>
            <a:off x="9561513" y="3494088"/>
            <a:ext cx="1906587" cy="1749425"/>
          </a:xfrm>
          <a:prstGeom prst="rect">
            <a:avLst/>
          </a:prstGeom>
          <a:noFill/>
          <a:ln w="9525">
            <a:noFill/>
            <a:miter lim="800000"/>
            <a:headEnd/>
            <a:tailEnd/>
          </a:ln>
        </p:spPr>
      </p:pic>
      <p:sp>
        <p:nvSpPr>
          <p:cNvPr id="3" name="文本框 2"/>
          <p:cNvSpPr txBox="1"/>
          <p:nvPr/>
        </p:nvSpPr>
        <p:spPr>
          <a:xfrm>
            <a:off x="4288790" y="3498215"/>
            <a:ext cx="1343660" cy="1198880"/>
          </a:xfrm>
          <a:prstGeom prst="rect">
            <a:avLst/>
          </a:prstGeom>
          <a:noFill/>
        </p:spPr>
        <p:txBody>
          <a:bodyPr>
            <a:spAutoFit/>
          </a:bodyPr>
          <a:lstStyle/>
          <a:p>
            <a:pPr fontAlgn="auto">
              <a:spcBef>
                <a:spcPts val="0"/>
              </a:spcBef>
              <a:spcAft>
                <a:spcPts val="0"/>
              </a:spcAft>
              <a:defRPr/>
            </a:pPr>
            <a:r>
              <a:rPr lang="zh-CN" altLang="en-US" sz="7200" b="1">
                <a:ln w="9525">
                  <a:solidFill>
                    <a:schemeClr val="bg1"/>
                  </a:solidFill>
                  <a:prstDash val="solid"/>
                </a:ln>
                <a:solidFill>
                  <a:schemeClr val="tx1">
                    <a:lumMod val="75000"/>
                    <a:lumOff val="25000"/>
                  </a:schemeClr>
                </a:solidFill>
                <a:effectLst>
                  <a:glow rad="228600">
                    <a:schemeClr val="accent6">
                      <a:satMod val="175000"/>
                      <a:alpha val="40000"/>
                    </a:schemeClr>
                  </a:glow>
                  <a:outerShdw blurRad="38100" dist="38100" dir="2700000" algn="tl">
                    <a:srgbClr val="000000">
                      <a:alpha val="43137"/>
                    </a:srgbClr>
                  </a:outerShdw>
                </a:effectLst>
                <a:latin typeface="华文隶书" panose="02010800040101010101" charset="-122"/>
                <a:ea typeface="华文隶书" panose="02010800040101010101" charset="-122"/>
              </a:rPr>
              <a:t>再</a:t>
            </a:r>
            <a:r>
              <a:rPr lang="zh-CN" altLang="en-US" sz="7200" b="1">
                <a:ln w="9525">
                  <a:solidFill>
                    <a:schemeClr val="bg1"/>
                  </a:solidFill>
                  <a:prstDash val="solid"/>
                </a:ln>
                <a:solidFill>
                  <a:schemeClr val="tx1">
                    <a:lumMod val="75000"/>
                    <a:lumOff val="25000"/>
                  </a:schemeClr>
                </a:solidFill>
                <a:effectLst>
                  <a:glow rad="228600">
                    <a:schemeClr val="accent6">
                      <a:satMod val="175000"/>
                      <a:alpha val="40000"/>
                    </a:schemeClr>
                  </a:glow>
                  <a:outerShdw blurRad="12700" dist="38100" dir="2700000" algn="tl" rotWithShape="0">
                    <a:schemeClr val="accent5">
                      <a:lumMod val="60000"/>
                      <a:lumOff val="40000"/>
                    </a:schemeClr>
                  </a:outerShdw>
                </a:effectLst>
                <a:latin typeface="+mn-lt"/>
                <a:ea typeface="+mn-ea"/>
              </a:rPr>
              <a:t>   </a:t>
            </a:r>
          </a:p>
        </p:txBody>
      </p:sp>
      <p:sp>
        <p:nvSpPr>
          <p:cNvPr id="4" name="文本框 3"/>
          <p:cNvSpPr txBox="1"/>
          <p:nvPr/>
        </p:nvSpPr>
        <p:spPr>
          <a:xfrm>
            <a:off x="6036945" y="3493770"/>
            <a:ext cx="1343660" cy="1198880"/>
          </a:xfrm>
          <a:prstGeom prst="rect">
            <a:avLst/>
          </a:prstGeom>
          <a:noFill/>
        </p:spPr>
        <p:txBody>
          <a:bodyPr>
            <a:spAutoFit/>
          </a:bodyPr>
          <a:lstStyle/>
          <a:p>
            <a:pPr fontAlgn="auto">
              <a:spcBef>
                <a:spcPts val="0"/>
              </a:spcBef>
              <a:spcAft>
                <a:spcPts val="0"/>
              </a:spcAft>
              <a:defRPr/>
            </a:pPr>
            <a:r>
              <a:rPr lang="zh-CN" altLang="en-US" sz="7200" b="1">
                <a:ln w="9525">
                  <a:solidFill>
                    <a:schemeClr val="bg1"/>
                  </a:solidFill>
                  <a:prstDash val="solid"/>
                </a:ln>
                <a:solidFill>
                  <a:schemeClr val="tx1">
                    <a:lumMod val="75000"/>
                    <a:lumOff val="25000"/>
                  </a:schemeClr>
                </a:solidFill>
                <a:effectLst>
                  <a:glow rad="228600">
                    <a:schemeClr val="accent6">
                      <a:satMod val="175000"/>
                      <a:alpha val="40000"/>
                    </a:schemeClr>
                  </a:glow>
                  <a:outerShdw blurRad="12700" dist="38100" dir="2700000" algn="tl" rotWithShape="0">
                    <a:schemeClr val="accent5">
                      <a:lumMod val="60000"/>
                      <a:lumOff val="40000"/>
                    </a:schemeClr>
                  </a:outerShdw>
                </a:effectLst>
                <a:latin typeface="华文隶书" panose="02010800040101010101" charset="-122"/>
                <a:ea typeface="华文隶书" panose="02010800040101010101" charset="-122"/>
              </a:rPr>
              <a:t>见</a:t>
            </a:r>
            <a:r>
              <a:rPr lang="zh-CN" altLang="en-US" sz="7200" b="1">
                <a:ln w="9525">
                  <a:solidFill>
                    <a:schemeClr val="bg1"/>
                  </a:solidFill>
                  <a:prstDash val="solid"/>
                </a:ln>
                <a:solidFill>
                  <a:schemeClr val="tx1">
                    <a:lumMod val="75000"/>
                    <a:lumOff val="25000"/>
                  </a:schemeClr>
                </a:solidFill>
                <a:effectLst>
                  <a:glow rad="228600">
                    <a:schemeClr val="accent6">
                      <a:satMod val="175000"/>
                      <a:alpha val="40000"/>
                    </a:schemeClr>
                  </a:glow>
                  <a:outerShdw blurRad="12700" dist="38100" dir="2700000" algn="tl" rotWithShape="0">
                    <a:schemeClr val="accent5">
                      <a:lumMod val="60000"/>
                      <a:lumOff val="40000"/>
                    </a:schemeClr>
                  </a:outerShdw>
                </a:effectLst>
                <a:latin typeface="+mn-lt"/>
                <a:ea typeface="+mn-ea"/>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 calcmode="lin" valueType="num">
                                      <p:cBhvr>
                                        <p:cTn id="9" dur="2000" fill="hold"/>
                                        <p:tgtEl>
                                          <p:spTgt spid="3"/>
                                        </p:tgtEl>
                                        <p:attrNameLst>
                                          <p:attrName>style.rotation</p:attrName>
                                        </p:attrNameLst>
                                      </p:cBhvr>
                                      <p:tavLst>
                                        <p:tav tm="0">
                                          <p:val>
                                            <p:fltVal val="90"/>
                                          </p:val>
                                        </p:tav>
                                        <p:tav tm="100000">
                                          <p:val>
                                            <p:fltVal val="0"/>
                                          </p:val>
                                        </p:tav>
                                      </p:tavLst>
                                    </p:anim>
                                    <p:animEffect transition="in" filter="fade">
                                      <p:cBhvr>
                                        <p:cTn id="10" dur="2000"/>
                                        <p:tgtEl>
                                          <p:spTgt spid="3"/>
                                        </p:tgtEl>
                                      </p:cBhvr>
                                    </p:animEffect>
                                  </p:childTnLst>
                                </p:cTn>
                              </p:par>
                            </p:childTnLst>
                          </p:cTn>
                        </p:par>
                        <p:par>
                          <p:cTn id="11" fill="hold">
                            <p:stCondLst>
                              <p:cond delay="2000"/>
                            </p:stCondLst>
                            <p:childTnLst>
                              <p:par>
                                <p:cTn id="12" presetID="31"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2000" fill="hold"/>
                                        <p:tgtEl>
                                          <p:spTgt spid="4"/>
                                        </p:tgtEl>
                                        <p:attrNameLst>
                                          <p:attrName>ppt_w</p:attrName>
                                        </p:attrNameLst>
                                      </p:cBhvr>
                                      <p:tavLst>
                                        <p:tav tm="0">
                                          <p:val>
                                            <p:fltVal val="0"/>
                                          </p:val>
                                        </p:tav>
                                        <p:tav tm="100000">
                                          <p:val>
                                            <p:strVal val="#ppt_w"/>
                                          </p:val>
                                        </p:tav>
                                      </p:tavLst>
                                    </p:anim>
                                    <p:anim calcmode="lin" valueType="num">
                                      <p:cBhvr>
                                        <p:cTn id="15" dur="2000" fill="hold"/>
                                        <p:tgtEl>
                                          <p:spTgt spid="4"/>
                                        </p:tgtEl>
                                        <p:attrNameLst>
                                          <p:attrName>ppt_h</p:attrName>
                                        </p:attrNameLst>
                                      </p:cBhvr>
                                      <p:tavLst>
                                        <p:tav tm="0">
                                          <p:val>
                                            <p:fltVal val="0"/>
                                          </p:val>
                                        </p:tav>
                                        <p:tav tm="100000">
                                          <p:val>
                                            <p:strVal val="#ppt_h"/>
                                          </p:val>
                                        </p:tav>
                                      </p:tavLst>
                                    </p:anim>
                                    <p:anim calcmode="lin" valueType="num">
                                      <p:cBhvr>
                                        <p:cTn id="16" dur="2000" fill="hold"/>
                                        <p:tgtEl>
                                          <p:spTgt spid="4"/>
                                        </p:tgtEl>
                                        <p:attrNameLst>
                                          <p:attrName>style.rotation</p:attrName>
                                        </p:attrNameLst>
                                      </p:cBhvr>
                                      <p:tavLst>
                                        <p:tav tm="0">
                                          <p:val>
                                            <p:fltVal val="90"/>
                                          </p:val>
                                        </p:tav>
                                        <p:tav tm="100000">
                                          <p:val>
                                            <p:fltVal val="0"/>
                                          </p:val>
                                        </p:tav>
                                      </p:tavLst>
                                    </p:anim>
                                    <p:animEffect transition="in" filter="fade">
                                      <p:cBhvr>
                                        <p:cTn id="17" dur="2000"/>
                                        <p:tgtEl>
                                          <p:spTgt spid="4"/>
                                        </p:tgtEl>
                                      </p:cBhvr>
                                    </p:animEffect>
                                  </p:childTnLst>
                                </p:cTn>
                              </p:par>
                            </p:childTnLst>
                          </p:cTn>
                        </p:par>
                        <p:par>
                          <p:cTn id="18" fill="hold">
                            <p:stCondLst>
                              <p:cond delay="4000"/>
                            </p:stCondLst>
                            <p:childTnLst>
                              <p:par>
                                <p:cTn id="19" presetID="31" presetClass="exit" presetSubtype="0" fill="hold" nodeType="afterEffect">
                                  <p:stCondLst>
                                    <p:cond delay="0"/>
                                  </p:stCondLst>
                                  <p:childTnLst>
                                    <p:anim calcmode="lin" valueType="num">
                                      <p:cBhvr>
                                        <p:cTn id="20" dur="1000"/>
                                        <p:tgtEl>
                                          <p:spTgt spid="12"/>
                                        </p:tgtEl>
                                        <p:attrNameLst>
                                          <p:attrName>ppt_w</p:attrName>
                                        </p:attrNameLst>
                                      </p:cBhvr>
                                      <p:tavLst>
                                        <p:tav tm="0">
                                          <p:val>
                                            <p:strVal val="ppt_w"/>
                                          </p:val>
                                        </p:tav>
                                        <p:tav tm="100000">
                                          <p:val>
                                            <p:fltVal val="0"/>
                                          </p:val>
                                        </p:tav>
                                      </p:tavLst>
                                    </p:anim>
                                    <p:anim calcmode="lin" valueType="num">
                                      <p:cBhvr>
                                        <p:cTn id="21" dur="1000"/>
                                        <p:tgtEl>
                                          <p:spTgt spid="12"/>
                                        </p:tgtEl>
                                        <p:attrNameLst>
                                          <p:attrName>ppt_h</p:attrName>
                                        </p:attrNameLst>
                                      </p:cBhvr>
                                      <p:tavLst>
                                        <p:tav tm="0">
                                          <p:val>
                                            <p:strVal val="ppt_h"/>
                                          </p:val>
                                        </p:tav>
                                        <p:tav tm="100000">
                                          <p:val>
                                            <p:fltVal val="0"/>
                                          </p:val>
                                        </p:tav>
                                      </p:tavLst>
                                    </p:anim>
                                    <p:anim calcmode="lin" valueType="num">
                                      <p:cBhvr>
                                        <p:cTn id="22" dur="1000"/>
                                        <p:tgtEl>
                                          <p:spTgt spid="12"/>
                                        </p:tgtEl>
                                        <p:attrNameLst>
                                          <p:attrName>style.rotation</p:attrName>
                                        </p:attrNameLst>
                                      </p:cBhvr>
                                      <p:tavLst>
                                        <p:tav tm="0">
                                          <p:val>
                                            <p:fltVal val="0"/>
                                          </p:val>
                                        </p:tav>
                                        <p:tav tm="100000">
                                          <p:val>
                                            <p:fltVal val="90"/>
                                          </p:val>
                                        </p:tav>
                                      </p:tavLst>
                                    </p:anim>
                                    <p:animEffect transition="out" filter="fade">
                                      <p:cBhvr>
                                        <p:cTn id="23" dur="1000"/>
                                        <p:tgtEl>
                                          <p:spTgt spid="12"/>
                                        </p:tgtEl>
                                      </p:cBhvr>
                                    </p:animEffect>
                                    <p:set>
                                      <p:cBhvr>
                                        <p:cTn id="24" dur="1" fill="hold">
                                          <p:stCondLst>
                                            <p:cond delay="999"/>
                                          </p:stCondLst>
                                        </p:cTn>
                                        <p:tgtEl>
                                          <p:spTgt spid="12"/>
                                        </p:tgtEl>
                                        <p:attrNameLst>
                                          <p:attrName>style.visibility</p:attrName>
                                        </p:attrNameLst>
                                      </p:cBhvr>
                                      <p:to>
                                        <p:strVal val="hidden"/>
                                      </p:to>
                                    </p:set>
                                  </p:childTnLst>
                                </p:cTn>
                              </p:par>
                              <p:par>
                                <p:cTn id="25" presetID="31" presetClass="exit" presetSubtype="0" fill="hold" nodeType="withEffect">
                                  <p:stCondLst>
                                    <p:cond delay="0"/>
                                  </p:stCondLst>
                                  <p:childTnLst>
                                    <p:anim calcmode="lin" valueType="num">
                                      <p:cBhvr>
                                        <p:cTn id="26" dur="1000"/>
                                        <p:tgtEl>
                                          <p:spTgt spid="6"/>
                                        </p:tgtEl>
                                        <p:attrNameLst>
                                          <p:attrName>ppt_w</p:attrName>
                                        </p:attrNameLst>
                                      </p:cBhvr>
                                      <p:tavLst>
                                        <p:tav tm="0">
                                          <p:val>
                                            <p:strVal val="ppt_w"/>
                                          </p:val>
                                        </p:tav>
                                        <p:tav tm="100000">
                                          <p:val>
                                            <p:fltVal val="0"/>
                                          </p:val>
                                        </p:tav>
                                      </p:tavLst>
                                    </p:anim>
                                    <p:anim calcmode="lin" valueType="num">
                                      <p:cBhvr>
                                        <p:cTn id="27" dur="1000"/>
                                        <p:tgtEl>
                                          <p:spTgt spid="6"/>
                                        </p:tgtEl>
                                        <p:attrNameLst>
                                          <p:attrName>ppt_h</p:attrName>
                                        </p:attrNameLst>
                                      </p:cBhvr>
                                      <p:tavLst>
                                        <p:tav tm="0">
                                          <p:val>
                                            <p:strVal val="ppt_h"/>
                                          </p:val>
                                        </p:tav>
                                        <p:tav tm="100000">
                                          <p:val>
                                            <p:fltVal val="0"/>
                                          </p:val>
                                        </p:tav>
                                      </p:tavLst>
                                    </p:anim>
                                    <p:anim calcmode="lin" valueType="num">
                                      <p:cBhvr>
                                        <p:cTn id="28" dur="1000"/>
                                        <p:tgtEl>
                                          <p:spTgt spid="6"/>
                                        </p:tgtEl>
                                        <p:attrNameLst>
                                          <p:attrName>style.rotation</p:attrName>
                                        </p:attrNameLst>
                                      </p:cBhvr>
                                      <p:tavLst>
                                        <p:tav tm="0">
                                          <p:val>
                                            <p:fltVal val="0"/>
                                          </p:val>
                                        </p:tav>
                                        <p:tav tm="100000">
                                          <p:val>
                                            <p:fltVal val="90"/>
                                          </p:val>
                                        </p:tav>
                                      </p:tavLst>
                                    </p:anim>
                                    <p:animEffect transition="out" filter="fade">
                                      <p:cBhvr>
                                        <p:cTn id="29" dur="1000"/>
                                        <p:tgtEl>
                                          <p:spTgt spid="6"/>
                                        </p:tgtEl>
                                      </p:cBhvr>
                                    </p:animEffect>
                                    <p:set>
                                      <p:cBhvr>
                                        <p:cTn id="30" dur="1" fill="hold">
                                          <p:stCondLst>
                                            <p:cond delay="999"/>
                                          </p:stCondLst>
                                        </p:cTn>
                                        <p:tgtEl>
                                          <p:spTgt spid="6"/>
                                        </p:tgtEl>
                                        <p:attrNameLst>
                                          <p:attrName>style.visibility</p:attrName>
                                        </p:attrNameLst>
                                      </p:cBhvr>
                                      <p:to>
                                        <p:strVal val="hidden"/>
                                      </p:to>
                                    </p:set>
                                  </p:childTnLst>
                                </p:cTn>
                              </p:par>
                              <p:par>
                                <p:cTn id="31" presetID="31" presetClass="exit" presetSubtype="0" fill="hold" nodeType="withEffect">
                                  <p:stCondLst>
                                    <p:cond delay="0"/>
                                  </p:stCondLst>
                                  <p:childTnLst>
                                    <p:anim calcmode="lin" valueType="num">
                                      <p:cBhvr>
                                        <p:cTn id="32" dur="1000"/>
                                        <p:tgtEl>
                                          <p:spTgt spid="7"/>
                                        </p:tgtEl>
                                        <p:attrNameLst>
                                          <p:attrName>ppt_w</p:attrName>
                                        </p:attrNameLst>
                                      </p:cBhvr>
                                      <p:tavLst>
                                        <p:tav tm="0">
                                          <p:val>
                                            <p:strVal val="ppt_w"/>
                                          </p:val>
                                        </p:tav>
                                        <p:tav tm="100000">
                                          <p:val>
                                            <p:fltVal val="0"/>
                                          </p:val>
                                        </p:tav>
                                      </p:tavLst>
                                    </p:anim>
                                    <p:anim calcmode="lin" valueType="num">
                                      <p:cBhvr>
                                        <p:cTn id="33" dur="1000"/>
                                        <p:tgtEl>
                                          <p:spTgt spid="7"/>
                                        </p:tgtEl>
                                        <p:attrNameLst>
                                          <p:attrName>ppt_h</p:attrName>
                                        </p:attrNameLst>
                                      </p:cBhvr>
                                      <p:tavLst>
                                        <p:tav tm="0">
                                          <p:val>
                                            <p:strVal val="ppt_h"/>
                                          </p:val>
                                        </p:tav>
                                        <p:tav tm="100000">
                                          <p:val>
                                            <p:fltVal val="0"/>
                                          </p:val>
                                        </p:tav>
                                      </p:tavLst>
                                    </p:anim>
                                    <p:anim calcmode="lin" valueType="num">
                                      <p:cBhvr>
                                        <p:cTn id="34" dur="1000"/>
                                        <p:tgtEl>
                                          <p:spTgt spid="7"/>
                                        </p:tgtEl>
                                        <p:attrNameLst>
                                          <p:attrName>style.rotation</p:attrName>
                                        </p:attrNameLst>
                                      </p:cBhvr>
                                      <p:tavLst>
                                        <p:tav tm="0">
                                          <p:val>
                                            <p:fltVal val="0"/>
                                          </p:val>
                                        </p:tav>
                                        <p:tav tm="100000">
                                          <p:val>
                                            <p:fltVal val="90"/>
                                          </p:val>
                                        </p:tav>
                                      </p:tavLst>
                                    </p:anim>
                                    <p:animEffect transition="out" filter="fade">
                                      <p:cBhvr>
                                        <p:cTn id="35" dur="1000"/>
                                        <p:tgtEl>
                                          <p:spTgt spid="7"/>
                                        </p:tgtEl>
                                      </p:cBhvr>
                                    </p:animEffect>
                                    <p:set>
                                      <p:cBhvr>
                                        <p:cTn id="36"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3" grpId="2"/>
      <p:bldP spid="3" grpId="3"/>
      <p:bldP spid="3" grpId="4"/>
      <p:bldP spid="3" grpId="5"/>
      <p:bldP spid="3" grpId="6"/>
      <p:bldP spid="3" grpId="7"/>
      <p:bldP spid="3" grpId="8"/>
      <p:bldP spid="3" grpId="9"/>
      <p:bldP spid="3" grpId="10"/>
      <p:bldP spid="3" grpId="11"/>
      <p:bldP spid="3" grpId="12"/>
      <p:bldP spid="3" grpId="13"/>
      <p:bldP spid="3" grpId="14"/>
      <p:bldP spid="3" grpId="15"/>
      <p:bldP spid="3" grpId="16"/>
      <p:bldP spid="3" grpId="17"/>
      <p:bldP spid="3" grpId="18"/>
      <p:bldP spid="3" grpId="19"/>
      <p:bldP spid="3" grpId="20"/>
      <p:bldP spid="3" grpId="21"/>
      <p:bldP spid="3" grpId="22"/>
      <p:bldP spid="3" grpId="23"/>
      <p:bldP spid="3" grpId="24"/>
      <p:bldP spid="3" grpId="25"/>
      <p:bldP spid="3" grpId="26"/>
      <p:bldP spid="3" grpId="27"/>
      <p:bldP spid="3" grpId="28"/>
      <p:bldP spid="3" grpId="29"/>
      <p:bldP spid="3" grpId="30"/>
      <p:bldP spid="3" grpId="31"/>
      <p:bldP spid="3" grpId="32"/>
      <p:bldP spid="3" grpId="33"/>
      <p:bldP spid="3" grpId="34"/>
      <p:bldP spid="3" grpId="35"/>
      <p:bldP spid="3" grpId="36"/>
      <p:bldP spid="3" grpId="37"/>
      <p:bldP spid="3" grpId="38"/>
      <p:bldP spid="3" grpId="39"/>
      <p:bldP spid="3" grpId="40"/>
      <p:bldP spid="3" grpId="41"/>
      <p:bldP spid="3" grpId="42"/>
      <p:bldP spid="3" grpId="43"/>
      <p:bldP spid="3" grpId="44"/>
      <p:bldP spid="3" grpId="45"/>
      <p:bldP spid="3" grpId="46"/>
      <p:bldP spid="3" grpId="47"/>
      <p:bldP spid="3" grpId="48"/>
    </p:bldLst>
  </p:timing>
</p:sld>
</file>

<file path=ppt/theme/theme1.xml><?xml version="1.0" encoding="utf-8"?>
<a:theme xmlns:a="http://schemas.openxmlformats.org/drawingml/2006/main" name="WWW.2PPT.COM&#10;">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293</Words>
  <Application>Microsoft Office PowerPoint</Application>
  <PresentationFormat>宽屏</PresentationFormat>
  <Paragraphs>50</Paragraphs>
  <Slides>9</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9</vt:i4>
      </vt:variant>
    </vt:vector>
  </HeadingPairs>
  <TitlesOfParts>
    <vt:vector size="21" baseType="lpstr">
      <vt:lpstr>NEU-BZ-S92</vt:lpstr>
      <vt:lpstr>方正楷体_GBK</vt:lpstr>
      <vt:lpstr>方正宋三_GBK</vt:lpstr>
      <vt:lpstr>华文楷体</vt:lpstr>
      <vt:lpstr>华文隶书</vt:lpstr>
      <vt:lpstr>楷体</vt:lpstr>
      <vt:lpstr>楷体_GB2312</vt:lpstr>
      <vt:lpstr>宋体</vt:lpstr>
      <vt:lpstr>微软雅黑</vt:lpstr>
      <vt:lpstr>Arial</vt:lpstr>
      <vt:lpstr>Calibri</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《分数的大小比较》异分母分数加减法PPT课件(第3课时)</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238</cp:revision>
  <dcterms:created xsi:type="dcterms:W3CDTF">2015-06-27T04:22:00Z</dcterms:created>
  <dcterms:modified xsi:type="dcterms:W3CDTF">2023-01-16T15:19:08Z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2B06591C131742718EC194579785E30F</vt:lpwstr>
  </property>
  <property fmtid="{A09F084E-AD41-489F-8076-AA5BE3082BCA}" pid="100">
    <vt:ui4>5</vt:ui4>
  </property>
  <property fmtid="{64440492-4C8B-11D1-8B70-080036B11A03}" pid="11">
    <vt:lpwstr>www.2ppt.com-爱PPT提供资源下载</vt:lpwstr>
  </property>
</Properties>
</file>