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>
        <p:scale>
          <a:sx n="100" d="100"/>
          <a:sy n="100" d="100"/>
        </p:scale>
        <p:origin x="-1170" y="-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9D725E2-E882-4F4A-8AA5-04479AA9F420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36D4613-57EE-4CD3-9EC1-D0B57BB9B17B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85365-283B-474A-9B1E-EC7526A2A853}" type="datetimeFigureOut">
              <a:rPr lang="zh-CN" altLang="en-US"/>
              <a:t>2023-01-16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51863-4D0E-401A-84BF-160E88B949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4E9B-02FD-4A9D-B18D-0C3368C503D0}" type="datetimeFigureOut">
              <a:rPr lang="zh-CN" altLang="en-US"/>
              <a:t>2023-01-16</a:t>
            </a:fld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35D5C-A067-438F-8183-683A0E0ACE1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92A14-113A-459E-9AA9-B9E9F1CF23D9}" type="datetimeFigureOut">
              <a:rPr lang="zh-CN" altLang="en-US"/>
              <a:t>2023-01-16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D4BFC-28F5-420E-80E2-F4E0B9363AB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838200" y="2187443"/>
            <a:ext cx="10515600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AC25C-AFA7-430D-A88B-587034DFD904}" type="datetimeFigureOut">
              <a:rPr lang="zh-CN" altLang="en-US"/>
              <a:t>2023-01-16</a:t>
            </a:fld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B3555-0241-4802-AD18-A7D1EF90E01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B216F-A06E-4FB3-B1CA-35BA4A1DC7AD}" type="datetimeFigureOut">
              <a:rPr lang="zh-CN" altLang="en-US"/>
              <a:t>2023-01-16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3DA67-49B2-4F6E-B225-277C1CB35A4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88E18-D077-4607-BAC0-25DD4E89A4E9}" type="datetimeFigureOut">
              <a:rPr lang="zh-CN" altLang="en-US"/>
              <a:t>2023-01-16</a:t>
            </a:fld>
            <a:endParaRPr lang="zh-CN" altLang="en-US" dirty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D54B5-153F-4A4D-8B4A-76A5F62D0BC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8500" y="2159000"/>
            <a:ext cx="5715000" cy="1382450"/>
          </a:xfrm>
        </p:spPr>
        <p:txBody>
          <a:bodyPr anchor="b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/>
          </p:nvPr>
        </p:nvSpPr>
        <p:spPr>
          <a:xfrm>
            <a:off x="3238500" y="3733201"/>
            <a:ext cx="5715000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B866F-D279-414F-B2B9-030592EBB38B}" type="datetimeFigureOut">
              <a:rPr lang="zh-CN" altLang="en-US"/>
              <a:t>2023-01-16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A3F68-20E5-439D-BC2F-A9F71931946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332A2-234B-45A2-841F-29ECD1848209}" type="datetimeFigureOut">
              <a:rPr lang="zh-CN" altLang="en-US"/>
              <a:t>2023-01-16</a:t>
            </a:fld>
            <a:endParaRPr lang="zh-CN" altLang="en-US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145DC-662F-4784-B493-41FAFB5CE9C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713673"/>
            <a:ext cx="4681654" cy="1428161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2" cy="540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2313873"/>
            <a:ext cx="4681654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4C84A-2ED1-4BFA-B9E4-FBD15B0E66C2}" type="datetimeFigureOut">
              <a:rPr lang="zh-CN" altLang="en-US"/>
              <a:t>2023-01-16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EB14C-0013-4888-A2D1-526238597C1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444898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8E50F-919F-4E28-9253-12D1250896A3}" type="datetimeFigureOut">
              <a:rPr lang="zh-CN" altLang="en-US"/>
              <a:t>2023-01-16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A7E05-11DC-4CFB-8BEA-C73769275A7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273764B0-F4ED-425E-83BB-D68F5031E479}" type="datetimeFigureOut">
              <a:rPr lang="zh-CN" altLang="en-US"/>
              <a:t>2023-01-16</a:t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EFB66095-0CC2-4404-9E6F-F108FAD2B7BE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595813" y="1016000"/>
            <a:ext cx="2784475" cy="55245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经典粗圆简" panose="02010609000101010101" charset="-122"/>
                <a:ea typeface="经典粗圆简" panose="02010609000101010101" charset="-122"/>
                <a:cs typeface="经典粗圆简" panose="02010609000101010101" charset="-122"/>
              </a:rPr>
              <a:t>数学一年级 </a:t>
            </a:r>
            <a:endParaRPr lang="zh-CN" altLang="en-US" sz="3000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经典粗圆简" panose="02010609000101010101" charset="-122"/>
              <a:ea typeface="经典粗圆简" panose="02010609000101010101" charset="-122"/>
              <a:cs typeface="经典粗圆简" panose="02010609000101010101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673975" y="1108075"/>
            <a:ext cx="646113" cy="369888"/>
          </a:xfrm>
          <a:prstGeom prst="rect">
            <a:avLst/>
          </a:prstGeom>
          <a:solidFill>
            <a:srgbClr val="4F80BD"/>
          </a:solidFill>
          <a:ln w="28575" cap="rnd" cmpd="sng">
            <a:noFill/>
            <a:prstDash val="solid"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思源宋体 CN Heavy" panose="02020900000000000000" charset="-122"/>
                <a:ea typeface="思源宋体 CN Heavy" panose="02020900000000000000" charset="-122"/>
              </a:rPr>
              <a:t>上册</a:t>
            </a:r>
          </a:p>
        </p:txBody>
      </p:sp>
      <p:sp>
        <p:nvSpPr>
          <p:cNvPr id="9" name="流程图: 卡片 8"/>
          <p:cNvSpPr/>
          <p:nvPr/>
        </p:nvSpPr>
        <p:spPr>
          <a:xfrm>
            <a:off x="2259469" y="1920873"/>
            <a:ext cx="7789863" cy="3216275"/>
          </a:xfrm>
          <a:prstGeom prst="flowChartPunchedCard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3677108" y="2280663"/>
            <a:ext cx="512512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2800" dirty="0">
                <a:solidFill>
                  <a:srgbClr val="4F80BD"/>
                </a:solidFill>
                <a:latin typeface="+mn-ea"/>
                <a:ea typeface="+mn-ea"/>
              </a:rPr>
              <a:t>第八单</a:t>
            </a:r>
            <a:r>
              <a:rPr lang="zh-CN" altLang="en-US" sz="2800" dirty="0" smtClean="0">
                <a:solidFill>
                  <a:srgbClr val="4F80BD"/>
                </a:solidFill>
                <a:latin typeface="+mn-ea"/>
                <a:ea typeface="+mn-ea"/>
              </a:rPr>
              <a:t>元  </a:t>
            </a:r>
            <a:r>
              <a:rPr lang="zh-CN" altLang="zh-CN" sz="2800" dirty="0" smtClean="0">
                <a:solidFill>
                  <a:srgbClr val="4F80BD"/>
                </a:solidFill>
                <a:latin typeface="+mn-ea"/>
                <a:ea typeface="+mn-ea"/>
                <a:cs typeface="思源宋体 CN Heavy"/>
              </a:rPr>
              <a:t>10以内的加法和减法</a:t>
            </a:r>
          </a:p>
        </p:txBody>
      </p:sp>
      <p:grpSp>
        <p:nvGrpSpPr>
          <p:cNvPr id="19" name="组合 18"/>
          <p:cNvGrpSpPr/>
          <p:nvPr/>
        </p:nvGrpSpPr>
        <p:grpSpPr bwMode="auto">
          <a:xfrm>
            <a:off x="4234321" y="4148138"/>
            <a:ext cx="3840162" cy="36512"/>
            <a:chOff x="5045" y="5946"/>
            <a:chExt cx="4536" cy="56"/>
          </a:xfrm>
        </p:grpSpPr>
        <p:sp>
          <p:nvSpPr>
            <p:cNvPr id="2058" name="矩形 16"/>
            <p:cNvSpPr>
              <a:spLocks noChangeArrowheads="1"/>
            </p:cNvSpPr>
            <p:nvPr/>
          </p:nvSpPr>
          <p:spPr bwMode="auto">
            <a:xfrm>
              <a:off x="5045" y="5961"/>
              <a:ext cx="4536" cy="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059" name="矩形 17"/>
            <p:cNvSpPr>
              <a:spLocks noChangeArrowheads="1"/>
            </p:cNvSpPr>
            <p:nvPr/>
          </p:nvSpPr>
          <p:spPr bwMode="auto">
            <a:xfrm>
              <a:off x="6888" y="5946"/>
              <a:ext cx="850" cy="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</p:grpSp>
      <p:pic>
        <p:nvPicPr>
          <p:cNvPr id="8" name="图片 7" descr="C:\Users\Diy\Desktop\课件.png课件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9642475" y="3922713"/>
            <a:ext cx="2549525" cy="2935287"/>
          </a:xfrm>
          <a:prstGeom prst="rect">
            <a:avLst/>
          </a:prstGeom>
          <a:effectLst>
            <a:outerShdw blurRad="50800" dist="38100" dir="2700000" algn="tl" rotWithShape="0">
              <a:srgbClr val="4F80BD">
                <a:alpha val="50000"/>
              </a:srgbClr>
            </a:outerShdw>
          </a:effectLst>
        </p:spPr>
      </p:pic>
      <p:sp>
        <p:nvSpPr>
          <p:cNvPr id="14" name="文本框 10"/>
          <p:cNvSpPr txBox="1">
            <a:spLocks noChangeArrowheads="1"/>
          </p:cNvSpPr>
          <p:nvPr/>
        </p:nvSpPr>
        <p:spPr bwMode="auto">
          <a:xfrm>
            <a:off x="3677108" y="3292257"/>
            <a:ext cx="49720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/>
            <a:r>
              <a:rPr lang="zh-CN" altLang="en-US" sz="4400" b="1" dirty="0">
                <a:solidFill>
                  <a:schemeClr val="accent1">
                    <a:lumMod val="75000"/>
                  </a:schemeClr>
                </a:solidFill>
              </a:rPr>
              <a:t>得数是</a:t>
            </a:r>
            <a:r>
              <a:rPr lang="en-US" altLang="zh-CN" sz="4400" b="1" dirty="0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zh-CN" altLang="en-US" sz="4400" b="1" dirty="0">
                <a:solidFill>
                  <a:schemeClr val="accent1">
                    <a:lumMod val="75000"/>
                  </a:schemeClr>
                </a:solidFill>
              </a:rPr>
              <a:t>、</a:t>
            </a:r>
            <a:r>
              <a:rPr lang="en-US" altLang="zh-CN" sz="4400" b="1" dirty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zh-CN" altLang="en-US" sz="4400" b="1" dirty="0">
                <a:solidFill>
                  <a:schemeClr val="accent1">
                    <a:lumMod val="75000"/>
                  </a:schemeClr>
                </a:solidFill>
              </a:rPr>
              <a:t>的加法</a:t>
            </a:r>
          </a:p>
        </p:txBody>
      </p:sp>
      <p:sp>
        <p:nvSpPr>
          <p:cNvPr id="13" name="矩形 12"/>
          <p:cNvSpPr/>
          <p:nvPr/>
        </p:nvSpPr>
        <p:spPr>
          <a:xfrm>
            <a:off x="0" y="5916270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0086 0.095932 C -0.336086 0.057544 -0.458495 -0.055218 -0.598024 -0.098114 C -0.737554 -0.141011 -0.908063 -0.118382 -0.977671 -0.118635 " pathEditMode="relative" rAng="-1113980820" ptsTypes="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400" y="-10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ldLvl="0" animBg="1"/>
      <p:bldP spid="9" grpId="0" bldLvl="0" animBg="1"/>
      <p:bldP spid="11" grpId="0" bldLvl="0" animBg="1"/>
      <p:bldP spid="14" grpId="0" bldLvl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7" name="组合 23"/>
          <p:cNvGrpSpPr/>
          <p:nvPr/>
        </p:nvGrpSpPr>
        <p:grpSpPr bwMode="auto">
          <a:xfrm>
            <a:off x="2851150" y="2305050"/>
            <a:ext cx="4006850" cy="769938"/>
            <a:chOff x="2143108" y="1714488"/>
            <a:chExt cx="3005640" cy="768944"/>
          </a:xfrm>
        </p:grpSpPr>
        <p:sp>
          <p:nvSpPr>
            <p:cNvPr id="11277" name="Text Box 5"/>
            <p:cNvSpPr txBox="1">
              <a:spLocks noChangeArrowheads="1"/>
            </p:cNvSpPr>
            <p:nvPr/>
          </p:nvSpPr>
          <p:spPr bwMode="auto">
            <a:xfrm>
              <a:off x="2143108" y="1714488"/>
              <a:ext cx="1809933" cy="768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4400"/>
                <a:t>6 </a:t>
              </a:r>
              <a:r>
                <a:rPr lang="zh-CN" altLang="en-US" sz="4400"/>
                <a:t>＋</a:t>
              </a:r>
              <a:r>
                <a:rPr lang="en-US" altLang="zh-CN" sz="4400"/>
                <a:t> 1 </a:t>
              </a:r>
              <a:r>
                <a:rPr lang="zh-CN" altLang="en-US" sz="4400"/>
                <a:t>＝</a:t>
              </a:r>
              <a:endParaRPr lang="en-US" altLang="zh-CN" sz="4400"/>
            </a:p>
          </p:txBody>
        </p:sp>
        <p:sp>
          <p:nvSpPr>
            <p:cNvPr id="11278" name="Rectangle 6"/>
            <p:cNvSpPr>
              <a:spLocks noChangeArrowheads="1"/>
            </p:cNvSpPr>
            <p:nvPr/>
          </p:nvSpPr>
          <p:spPr bwMode="auto">
            <a:xfrm>
              <a:off x="4464748" y="1761988"/>
              <a:ext cx="684000" cy="684000"/>
            </a:xfrm>
            <a:prstGeom prst="rect">
              <a:avLst/>
            </a:prstGeom>
            <a:noFill/>
            <a:ln w="28575">
              <a:solidFill>
                <a:srgbClr val="FF0066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400"/>
            </a:p>
          </p:txBody>
        </p:sp>
      </p:grpSp>
      <p:grpSp>
        <p:nvGrpSpPr>
          <p:cNvPr id="11268" name="组合 24"/>
          <p:cNvGrpSpPr/>
          <p:nvPr/>
        </p:nvGrpSpPr>
        <p:grpSpPr bwMode="auto">
          <a:xfrm>
            <a:off x="2868613" y="3478213"/>
            <a:ext cx="3990975" cy="769937"/>
            <a:chOff x="2166670" y="3321937"/>
            <a:chExt cx="2993953" cy="768945"/>
          </a:xfrm>
        </p:grpSpPr>
        <p:sp>
          <p:nvSpPr>
            <p:cNvPr id="11275" name="Text Box 7"/>
            <p:cNvSpPr txBox="1">
              <a:spLocks noChangeArrowheads="1"/>
            </p:cNvSpPr>
            <p:nvPr/>
          </p:nvSpPr>
          <p:spPr bwMode="auto">
            <a:xfrm>
              <a:off x="2166670" y="3321937"/>
              <a:ext cx="1809587" cy="7689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4400"/>
                <a:t>1 </a:t>
              </a:r>
              <a:r>
                <a:rPr lang="zh-CN" altLang="en-US" sz="4400"/>
                <a:t>＋</a:t>
              </a:r>
              <a:r>
                <a:rPr lang="en-US" altLang="zh-CN" sz="4400"/>
                <a:t> 6</a:t>
              </a:r>
              <a:r>
                <a:rPr lang="zh-CN" altLang="en-US" sz="4400"/>
                <a:t> ＝</a:t>
              </a:r>
              <a:endParaRPr lang="en-US" altLang="zh-CN" sz="4400"/>
            </a:p>
          </p:txBody>
        </p:sp>
        <p:sp>
          <p:nvSpPr>
            <p:cNvPr id="11276" name="Rectangle 8"/>
            <p:cNvSpPr>
              <a:spLocks noChangeArrowheads="1"/>
            </p:cNvSpPr>
            <p:nvPr/>
          </p:nvSpPr>
          <p:spPr bwMode="auto">
            <a:xfrm>
              <a:off x="4476623" y="3369436"/>
              <a:ext cx="684000" cy="684000"/>
            </a:xfrm>
            <a:prstGeom prst="rect">
              <a:avLst/>
            </a:prstGeom>
            <a:noFill/>
            <a:ln w="28575">
              <a:solidFill>
                <a:srgbClr val="FF0066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400"/>
            </a:p>
          </p:txBody>
        </p:sp>
      </p:grpSp>
      <p:grpSp>
        <p:nvGrpSpPr>
          <p:cNvPr id="11269" name="组合 25"/>
          <p:cNvGrpSpPr/>
          <p:nvPr/>
        </p:nvGrpSpPr>
        <p:grpSpPr bwMode="auto">
          <a:xfrm>
            <a:off x="2959100" y="4641850"/>
            <a:ext cx="4014788" cy="769938"/>
            <a:chOff x="2173396" y="4733088"/>
            <a:chExt cx="3011166" cy="768944"/>
          </a:xfrm>
        </p:grpSpPr>
        <p:sp>
          <p:nvSpPr>
            <p:cNvPr id="11273" name="Text Box 9"/>
            <p:cNvSpPr txBox="1">
              <a:spLocks noChangeArrowheads="1"/>
            </p:cNvSpPr>
            <p:nvPr/>
          </p:nvSpPr>
          <p:spPr bwMode="auto">
            <a:xfrm>
              <a:off x="2173396" y="4733088"/>
              <a:ext cx="1809437" cy="768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sz="4400"/>
                <a:t>3 </a:t>
              </a:r>
              <a:r>
                <a:rPr lang="zh-CN" altLang="en-US" sz="4400"/>
                <a:t>＋</a:t>
              </a:r>
              <a:r>
                <a:rPr lang="en-US" altLang="zh-CN" sz="4400"/>
                <a:t> 3</a:t>
              </a:r>
              <a:r>
                <a:rPr lang="zh-CN" altLang="en-US" sz="4400"/>
                <a:t> ＝</a:t>
              </a:r>
              <a:endParaRPr lang="en-US" altLang="zh-CN" sz="4400"/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4500562" y="4786322"/>
              <a:ext cx="684000" cy="684000"/>
            </a:xfrm>
            <a:prstGeom prst="rect">
              <a:avLst/>
            </a:prstGeom>
            <a:noFill/>
            <a:ln w="28575">
              <a:solidFill>
                <a:srgbClr val="FF0066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400"/>
            </a:p>
          </p:txBody>
        </p:sp>
      </p:grpSp>
      <p:sp>
        <p:nvSpPr>
          <p:cNvPr id="16" name="Text Box 24"/>
          <p:cNvSpPr txBox="1">
            <a:spLocks noChangeArrowheads="1"/>
          </p:cNvSpPr>
          <p:nvPr/>
        </p:nvSpPr>
        <p:spPr bwMode="auto">
          <a:xfrm>
            <a:off x="6084888" y="2352675"/>
            <a:ext cx="773112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4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</a:p>
        </p:txBody>
      </p:sp>
      <p:sp>
        <p:nvSpPr>
          <p:cNvPr id="17" name="Text Box 25"/>
          <p:cNvSpPr txBox="1">
            <a:spLocks noChangeArrowheads="1"/>
          </p:cNvSpPr>
          <p:nvPr/>
        </p:nvSpPr>
        <p:spPr bwMode="auto">
          <a:xfrm>
            <a:off x="6016625" y="3578225"/>
            <a:ext cx="77311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4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</a:p>
        </p:txBody>
      </p:sp>
      <p:sp>
        <p:nvSpPr>
          <p:cNvPr id="18" name="Text Box 26"/>
          <p:cNvSpPr txBox="1">
            <a:spLocks noChangeArrowheads="1"/>
          </p:cNvSpPr>
          <p:nvPr/>
        </p:nvSpPr>
        <p:spPr bwMode="auto">
          <a:xfrm>
            <a:off x="6130925" y="4695825"/>
            <a:ext cx="77311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4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</a:p>
        </p:txBody>
      </p:sp>
      <p:sp>
        <p:nvSpPr>
          <p:cNvPr id="11272" name="文本框 1"/>
          <p:cNvSpPr txBox="1">
            <a:spLocks noChangeArrowheads="1"/>
          </p:cNvSpPr>
          <p:nvPr/>
        </p:nvSpPr>
        <p:spPr bwMode="auto">
          <a:xfrm>
            <a:off x="603250" y="1073150"/>
            <a:ext cx="38782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2.</a:t>
            </a:r>
            <a:r>
              <a:rPr lang="zh-CN" sz="320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想一想，填一填。</a:t>
            </a:r>
            <a:endParaRPr lang="zh-CN" altLang="en-US" sz="32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图片 35" descr="6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84238" y="1270000"/>
            <a:ext cx="8816975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直接连接符 8"/>
          <p:cNvCxnSpPr/>
          <p:nvPr/>
        </p:nvCxnSpPr>
        <p:spPr>
          <a:xfrm>
            <a:off x="3448050" y="3224213"/>
            <a:ext cx="2921000" cy="111601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4991100" y="3082925"/>
            <a:ext cx="1897063" cy="12573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" name="直接连接符 1"/>
          <p:cNvCxnSpPr/>
          <p:nvPr/>
        </p:nvCxnSpPr>
        <p:spPr>
          <a:xfrm flipH="1">
            <a:off x="3311525" y="3398838"/>
            <a:ext cx="2570163" cy="110966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7945438" y="4171950"/>
            <a:ext cx="71437" cy="4095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H="1">
            <a:off x="3503613" y="2751138"/>
            <a:ext cx="3724275" cy="20462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H="1">
            <a:off x="8112125" y="3608388"/>
            <a:ext cx="709613" cy="97313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图片 32" descr="7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0" y="2286000"/>
            <a:ext cx="11272838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968625" y="2466975"/>
            <a:ext cx="6302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968625" y="3060700"/>
            <a:ext cx="6302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968625" y="3660775"/>
            <a:ext cx="6302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6881813" y="2466975"/>
            <a:ext cx="63023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6881813" y="3060700"/>
            <a:ext cx="6302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6881813" y="3660775"/>
            <a:ext cx="63023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10783888" y="2466975"/>
            <a:ext cx="63023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10783888" y="3060700"/>
            <a:ext cx="6302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10783888" y="3660775"/>
            <a:ext cx="63023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6" grpId="0"/>
      <p:bldP spid="6" grpId="1"/>
      <p:bldP spid="7" grpId="0"/>
      <p:bldP spid="7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剪去单角的矩形 7"/>
          <p:cNvSpPr/>
          <p:nvPr/>
        </p:nvSpPr>
        <p:spPr>
          <a:xfrm>
            <a:off x="-239713" y="692150"/>
            <a:ext cx="4281488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文本框 10"/>
          <p:cNvSpPr txBox="1">
            <a:spLocks noChangeArrowheads="1"/>
          </p:cNvSpPr>
          <p:nvPr/>
        </p:nvSpPr>
        <p:spPr bwMode="auto">
          <a:xfrm>
            <a:off x="334963" y="723900"/>
            <a:ext cx="26479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四、课堂小结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673225" y="2659063"/>
            <a:ext cx="8555038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600">
                <a:latin typeface="楷体" panose="02010609060101010101" pitchFamily="49" charset="-122"/>
                <a:ea typeface="楷体" panose="02010609060101010101" pitchFamily="49" charset="-122"/>
              </a:rPr>
              <a:t>通过这节课，你有什么收获？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239713" y="692150"/>
            <a:ext cx="4852988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32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34963" y="723900"/>
            <a:ext cx="4114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一、知识回顾</a:t>
            </a:r>
            <a:endParaRPr lang="en-US" altLang="zh-CN" sz="32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733425" y="2278063"/>
            <a:ext cx="2905125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2 - 0 =</a:t>
            </a:r>
          </a:p>
          <a:p>
            <a:pPr>
              <a:lnSpc>
                <a:spcPct val="160000"/>
              </a:lnSpc>
            </a:pP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5 - 2 =</a:t>
            </a:r>
          </a:p>
          <a:p>
            <a:pPr>
              <a:lnSpc>
                <a:spcPct val="160000"/>
              </a:lnSpc>
            </a:pP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3 + 1 =</a:t>
            </a:r>
          </a:p>
          <a:p>
            <a:pPr>
              <a:lnSpc>
                <a:spcPct val="160000"/>
              </a:lnSpc>
            </a:pP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5 - 4 =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2730500" y="2278063"/>
            <a:ext cx="765175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3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</a:p>
          <a:p>
            <a:pPr>
              <a:lnSpc>
                <a:spcPct val="160000"/>
              </a:lnSpc>
            </a:pPr>
            <a:r>
              <a:rPr lang="en-US" altLang="zh-CN" sz="3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</a:p>
          <a:p>
            <a:pPr>
              <a:lnSpc>
                <a:spcPct val="160000"/>
              </a:lnSpc>
            </a:pPr>
            <a:r>
              <a:rPr lang="en-US" altLang="zh-CN" sz="3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</a:p>
          <a:p>
            <a:pPr>
              <a:lnSpc>
                <a:spcPct val="160000"/>
              </a:lnSpc>
            </a:pPr>
            <a:r>
              <a:rPr lang="en-US" altLang="zh-CN" sz="3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4294188" y="2209800"/>
            <a:ext cx="2552700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3 + 0 =</a:t>
            </a:r>
          </a:p>
          <a:p>
            <a:pPr>
              <a:lnSpc>
                <a:spcPct val="160000"/>
              </a:lnSpc>
            </a:pP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4 - 4 =</a:t>
            </a:r>
          </a:p>
          <a:p>
            <a:pPr>
              <a:lnSpc>
                <a:spcPct val="160000"/>
              </a:lnSpc>
            </a:pP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5 - 3 =</a:t>
            </a:r>
          </a:p>
          <a:p>
            <a:pPr>
              <a:lnSpc>
                <a:spcPct val="160000"/>
              </a:lnSpc>
            </a:pP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2 + 3 =</a:t>
            </a: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6303963" y="2209800"/>
            <a:ext cx="766762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3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</a:p>
          <a:p>
            <a:pPr>
              <a:lnSpc>
                <a:spcPct val="160000"/>
              </a:lnSpc>
            </a:pPr>
            <a:r>
              <a:rPr lang="en-US" altLang="zh-CN" sz="3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</a:p>
          <a:p>
            <a:pPr>
              <a:lnSpc>
                <a:spcPct val="160000"/>
              </a:lnSpc>
            </a:pPr>
            <a:r>
              <a:rPr lang="en-US" altLang="zh-CN" sz="3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</a:p>
          <a:p>
            <a:pPr>
              <a:lnSpc>
                <a:spcPct val="160000"/>
              </a:lnSpc>
            </a:pPr>
            <a:r>
              <a:rPr lang="en-US" altLang="zh-CN" sz="3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7864475" y="2117725"/>
            <a:ext cx="2894013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0 + 5 =</a:t>
            </a:r>
          </a:p>
          <a:p>
            <a:pPr>
              <a:lnSpc>
                <a:spcPct val="160000"/>
              </a:lnSpc>
            </a:pP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4 + 1 =</a:t>
            </a:r>
          </a:p>
          <a:p>
            <a:pPr>
              <a:lnSpc>
                <a:spcPct val="160000"/>
              </a:lnSpc>
            </a:pP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4 - 2 =</a:t>
            </a:r>
          </a:p>
          <a:p>
            <a:pPr>
              <a:lnSpc>
                <a:spcPct val="160000"/>
              </a:lnSpc>
            </a:pP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4 - 3 =</a:t>
            </a:r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9991725" y="2117725"/>
            <a:ext cx="766763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3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</a:p>
          <a:p>
            <a:pPr>
              <a:lnSpc>
                <a:spcPct val="160000"/>
              </a:lnSpc>
            </a:pPr>
            <a:r>
              <a:rPr lang="en-US" altLang="zh-CN" sz="3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</a:p>
          <a:p>
            <a:pPr>
              <a:lnSpc>
                <a:spcPct val="160000"/>
              </a:lnSpc>
            </a:pPr>
            <a:r>
              <a:rPr lang="en-US" altLang="zh-CN" sz="3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</a:p>
          <a:p>
            <a:pPr>
              <a:lnSpc>
                <a:spcPct val="160000"/>
              </a:lnSpc>
            </a:pPr>
            <a:r>
              <a:rPr lang="en-US" altLang="zh-CN" sz="3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14363" y="1695450"/>
            <a:ext cx="302418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>
                <a:latin typeface="黑体" panose="02010609060101010101" pitchFamily="49" charset="-122"/>
                <a:ea typeface="黑体" panose="02010609060101010101" pitchFamily="49" charset="-122"/>
              </a:rPr>
              <a:t>算一算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4" grpId="0"/>
      <p:bldP spid="10" grpId="0"/>
      <p:bldP spid="12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239713" y="692150"/>
            <a:ext cx="4852988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32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34963" y="723900"/>
            <a:ext cx="4114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二、情景导入</a:t>
            </a:r>
            <a:endParaRPr lang="en-US" altLang="zh-CN" sz="32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5122" name="图片 4" descr="2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52838" y="3295649"/>
            <a:ext cx="6338887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03238" y="1466850"/>
            <a:ext cx="1092517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sz="32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同学们，每年的</a:t>
            </a:r>
            <a:r>
              <a:rPr lang="zh-CN" altLang="zh-CN" sz="32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3</a:t>
            </a:r>
            <a:r>
              <a:rPr lang="zh-CN" sz="32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月</a:t>
            </a:r>
            <a:r>
              <a:rPr lang="zh-CN" altLang="zh-CN" sz="32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12</a:t>
            </a:r>
            <a:r>
              <a:rPr lang="zh-CN" sz="32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日是植树节。今天，同学们正在植树造林，美化我们的生活环境呢！</a:t>
            </a:r>
            <a:endParaRPr lang="zh-CN" alt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标注 1"/>
          <p:cNvSpPr/>
          <p:nvPr/>
        </p:nvSpPr>
        <p:spPr>
          <a:xfrm>
            <a:off x="7498927" y="1392555"/>
            <a:ext cx="3229187" cy="1245870"/>
          </a:xfrm>
          <a:prstGeom prst="wedgeRoundRectCallout">
            <a:avLst>
              <a:gd name="adj1" fmla="val -64552"/>
              <a:gd name="adj2" fmla="val 30387"/>
              <a:gd name="adj3" fmla="val 16667"/>
            </a:avLst>
          </a:prstGeom>
          <a:ln>
            <a:solidFill>
              <a:schemeClr val="accent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2" tIns="45705" rIns="91412" bIns="45705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sz="280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一共来了多少人植树？</a:t>
            </a:r>
          </a:p>
        </p:txBody>
      </p:sp>
      <p:pic>
        <p:nvPicPr>
          <p:cNvPr id="5125" name="图片 4" descr="2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1813" y="1528763"/>
            <a:ext cx="6237287" cy="276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圆角矩形标注 2"/>
          <p:cNvSpPr/>
          <p:nvPr/>
        </p:nvSpPr>
        <p:spPr>
          <a:xfrm>
            <a:off x="7987453" y="5306695"/>
            <a:ext cx="1686560" cy="539750"/>
          </a:xfrm>
          <a:prstGeom prst="wedgeRoundRectCallout">
            <a:avLst>
              <a:gd name="adj1" fmla="val 60993"/>
              <a:gd name="adj2" fmla="val 29956"/>
              <a:gd name="adj3" fmla="val 16667"/>
            </a:avLst>
          </a:prstGeom>
          <a:ln>
            <a:solidFill>
              <a:schemeClr val="accent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2" tIns="45705" rIns="91412" bIns="45705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6</a:t>
            </a:r>
            <a:r>
              <a:rPr lang="zh-CN" altLang="en-US" sz="280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个人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55063" y="542925"/>
            <a:ext cx="2236787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圆角矩形标注 1"/>
          <p:cNvSpPr/>
          <p:nvPr/>
        </p:nvSpPr>
        <p:spPr>
          <a:xfrm>
            <a:off x="1926167" y="739775"/>
            <a:ext cx="6828367" cy="1182370"/>
          </a:xfrm>
          <a:prstGeom prst="wedgeRoundRectCallout">
            <a:avLst>
              <a:gd name="adj1" fmla="val 60141"/>
              <a:gd name="adj2" fmla="val 483"/>
              <a:gd name="adj3" fmla="val 16667"/>
            </a:avLst>
          </a:prstGeom>
          <a:ln>
            <a:solidFill>
              <a:schemeClr val="accent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2" tIns="45705" rIns="91412" bIns="45705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sz="280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求一共来了多少人植树，可以怎样列式呢？</a:t>
            </a:r>
          </a:p>
        </p:txBody>
      </p:sp>
      <p:pic>
        <p:nvPicPr>
          <p:cNvPr id="6150" name="图片 4" descr="2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25638" y="2254250"/>
            <a:ext cx="7221537" cy="292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194050" y="5345907"/>
            <a:ext cx="14160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sz="3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5</a:t>
            </a:r>
            <a:r>
              <a:rPr lang="zh-CN" sz="3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＋</a:t>
            </a:r>
            <a:r>
              <a:rPr lang="zh-CN" altLang="zh-CN" sz="3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1</a:t>
            </a:r>
            <a:r>
              <a:rPr lang="zh-CN" sz="3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＝</a:t>
            </a:r>
            <a:endParaRPr lang="zh-CN" altLang="en-US" sz="32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641056" y="5468938"/>
            <a:ext cx="38893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6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标注 1"/>
          <p:cNvSpPr/>
          <p:nvPr/>
        </p:nvSpPr>
        <p:spPr>
          <a:xfrm>
            <a:off x="7553114" y="1177291"/>
            <a:ext cx="4405207" cy="1847215"/>
          </a:xfrm>
          <a:prstGeom prst="wedgeRoundRectCallout">
            <a:avLst>
              <a:gd name="adj1" fmla="val -59436"/>
              <a:gd name="adj2" fmla="val 29546"/>
              <a:gd name="adj3" fmla="val 16667"/>
            </a:avLst>
          </a:prstGeom>
          <a:ln>
            <a:solidFill>
              <a:schemeClr val="accent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2" tIns="45705" rIns="91412" bIns="45705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sz="280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再想一想，求一共有多少人，还可以怎样列式？</a:t>
            </a:r>
          </a:p>
        </p:txBody>
      </p:sp>
      <p:pic>
        <p:nvPicPr>
          <p:cNvPr id="7173" name="图片 4" descr="2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3375" y="1927225"/>
            <a:ext cx="6740525" cy="241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419600" y="4816475"/>
            <a:ext cx="16208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sz="3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1</a:t>
            </a:r>
            <a:r>
              <a:rPr lang="zh-CN" sz="3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＋</a:t>
            </a:r>
            <a:r>
              <a:rPr lang="zh-CN" altLang="zh-CN" sz="3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5</a:t>
            </a:r>
            <a:r>
              <a:rPr lang="zh-CN" sz="3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＝</a:t>
            </a:r>
            <a:r>
              <a:rPr lang="zh-CN" altLang="zh-CN" sz="3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6</a:t>
            </a:r>
            <a:endParaRPr lang="zh-CN" altLang="en-US" sz="32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23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12225" y="885825"/>
            <a:ext cx="2236788" cy="209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圆角矩形标注 1"/>
          <p:cNvSpPr/>
          <p:nvPr/>
        </p:nvSpPr>
        <p:spPr>
          <a:xfrm>
            <a:off x="724747" y="983615"/>
            <a:ext cx="8029787" cy="1901190"/>
          </a:xfrm>
          <a:prstGeom prst="wedgeRoundRectCallout">
            <a:avLst>
              <a:gd name="adj1" fmla="val 58973"/>
              <a:gd name="adj2" fmla="val -15664"/>
              <a:gd name="adj3" fmla="val 16667"/>
            </a:avLst>
          </a:prstGeom>
          <a:ln>
            <a:solidFill>
              <a:schemeClr val="accent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12" tIns="45705" rIns="91412" bIns="45705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sz="280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仔细观察这两个加法算式，它们有什么相同的地方？有什么不同的地方？它们的得数都表示什么？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700588" y="3603625"/>
            <a:ext cx="2790825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6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5＋1＝6</a:t>
            </a:r>
          </a:p>
          <a:p>
            <a:pPr eaLnBrk="1" hangingPunct="1"/>
            <a:r>
              <a:rPr lang="en-US" altLang="zh-CN" sz="36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1＋5＝6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 descr="4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50938" y="1143000"/>
            <a:ext cx="9048750" cy="437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6670675" y="3978275"/>
            <a:ext cx="441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5265738" y="4749800"/>
            <a:ext cx="5715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6600825" y="4749800"/>
            <a:ext cx="8080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</a:p>
        </p:txBody>
      </p:sp>
      <p:sp>
        <p:nvSpPr>
          <p:cNvPr id="9222" name="文本框 2"/>
          <p:cNvSpPr txBox="1">
            <a:spLocks noChangeArrowheads="1"/>
          </p:cNvSpPr>
          <p:nvPr/>
        </p:nvSpPr>
        <p:spPr bwMode="auto">
          <a:xfrm>
            <a:off x="319088" y="550863"/>
            <a:ext cx="71612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sz="320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一共有多少个辣椒？用什么方法计算？</a:t>
            </a:r>
            <a:endParaRPr lang="zh-CN" altLang="en-US" sz="32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239713" y="692150"/>
            <a:ext cx="4852988" cy="649288"/>
          </a:xfrm>
          <a:prstGeom prst="snip1Rect">
            <a:avLst/>
          </a:prstGeom>
          <a:solidFill>
            <a:srgbClr val="BBE1F4"/>
          </a:solidFill>
          <a:ln>
            <a:noFill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32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10"/>
          <p:cNvSpPr txBox="1">
            <a:spLocks noChangeArrowheads="1"/>
          </p:cNvSpPr>
          <p:nvPr/>
        </p:nvSpPr>
        <p:spPr bwMode="auto">
          <a:xfrm>
            <a:off x="334963" y="723900"/>
            <a:ext cx="4114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三、巩固练习</a:t>
            </a:r>
            <a:endParaRPr lang="en-US" altLang="zh-CN" sz="320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983038" y="2349500"/>
            <a:ext cx="384175" cy="431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3887788" y="4581525"/>
            <a:ext cx="479425" cy="3587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10242" name="图片 36" descr="5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4963" y="2198688"/>
            <a:ext cx="10687050" cy="387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237038" y="4581525"/>
            <a:ext cx="58578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237038" y="5249863"/>
            <a:ext cx="585787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7932738" y="4581525"/>
            <a:ext cx="64293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8955088" y="4581525"/>
            <a:ext cx="64135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10120313" y="4581525"/>
            <a:ext cx="64293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7932738" y="5249863"/>
            <a:ext cx="642937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8955088" y="5249863"/>
            <a:ext cx="6413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10120313" y="5249863"/>
            <a:ext cx="642937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447675" y="1476375"/>
            <a:ext cx="757078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sz="32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看着圆片，你能列出两道不同的算式吗？</a:t>
            </a:r>
            <a:endParaRPr lang="zh-CN" altLang="en-US" sz="3200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2" grpId="0"/>
      <p:bldP spid="2" grpId="1"/>
      <p:bldP spid="3" grpId="0"/>
      <p:bldP spid="3" grpId="1"/>
      <p:bldP spid="8" grpId="0"/>
      <p:bldP spid="8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6" grpId="0"/>
      <p:bldP spid="16" grpId="1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heme/theme1.xml><?xml version="1.0" encoding="utf-8"?>
<a:theme xmlns:a="http://schemas.openxmlformats.org/drawingml/2006/main" name="WWW.2PPT.COM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280</Words>
  <Application>Microsoft Office PowerPoint</Application>
  <PresentationFormat>宽屏</PresentationFormat>
  <Paragraphs>75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黑体</vt:lpstr>
      <vt:lpstr>经典粗圆简</vt:lpstr>
      <vt:lpstr>楷体</vt:lpstr>
      <vt:lpstr>思源宋体 CN Heavy</vt:lpstr>
      <vt:lpstr>宋体</vt:lpstr>
      <vt:lpstr>微软雅黑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2018-03-01T02:03:00Z</dcterms:created>
  <dcterms:modified xsi:type="dcterms:W3CDTF">2023-01-16T15:19:18Z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DC92FDE232424F0BB887C9FF1259E841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