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2" r:id="rId2"/>
    <p:sldId id="352" r:id="rId3"/>
    <p:sldId id="348" r:id="rId4"/>
    <p:sldId id="349" r:id="rId5"/>
    <p:sldId id="356" r:id="rId6"/>
    <p:sldId id="358" r:id="rId7"/>
    <p:sldId id="355" r:id="rId8"/>
    <p:sldId id="354" r:id="rId9"/>
    <p:sldId id="353" r:id="rId10"/>
    <p:sldId id="361" r:id="rId11"/>
    <p:sldId id="359" r:id="rId12"/>
    <p:sldId id="362" r:id="rId13"/>
    <p:sldId id="360" r:id="rId14"/>
    <p:sldId id="341" r:id="rId15"/>
    <p:sldId id="363" r:id="rId16"/>
    <p:sldId id="364" r:id="rId17"/>
    <p:sldId id="365" r:id="rId18"/>
    <p:sldId id="343" r:id="rId19"/>
    <p:sldId id="35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B2ECD5"/>
    <a:srgbClr val="FFFF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1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D2628E11-DFA5-4BDB-AD6A-7A38E936063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ADFB815-A8E6-4B88-B2D5-DAE59E886F32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7469F6-1B24-46D6-B0D5-F15860242DF6}" type="slidenum">
              <a:rPr lang="zh-CN" altLang="en-US"/>
              <a:t>12</a:t>
            </a:fld>
            <a:endParaRPr lang="en-US" altLang="zh-CN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67EC5A-2E30-4CEC-9A2A-ACC4CFF0DE7A}" type="slidenum">
              <a:rPr lang="zh-CN" altLang="en-US"/>
              <a:t>13</a:t>
            </a:fld>
            <a:endParaRPr lang="en-US" altLang="zh-CN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9C44158-2CFD-4E56-AB4D-F5072492BDE2}" type="slidenum">
              <a:rPr lang="zh-CN" altLang="en-US"/>
              <a:t>14</a:t>
            </a:fld>
            <a:endParaRPr lang="en-US" altLang="zh-CN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5AE743F-3536-4993-BEE3-FA5E9DC25A0C}" type="slidenum">
              <a:rPr lang="zh-CN" altLang="en-US"/>
              <a:t>15</a:t>
            </a:fld>
            <a:endParaRPr lang="en-US" altLang="zh-CN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5689B5D-078E-4FC3-8034-9C8AEA0DEF31}" type="slidenum">
              <a:rPr lang="zh-CN" altLang="en-US"/>
              <a:t>16</a:t>
            </a:fld>
            <a:endParaRPr lang="en-US" altLang="zh-CN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4366D6A-5578-4939-B4D6-2529B5EFD46E}" type="slidenum">
              <a:rPr lang="zh-CN" altLang="en-US"/>
              <a:t>17</a:t>
            </a:fld>
            <a:endParaRPr lang="en-US" altLang="zh-CN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4461639-73A2-4436-8028-62104DBC9A4E}" type="slidenum">
              <a:rPr lang="zh-CN" altLang="en-US"/>
              <a:t>18</a:t>
            </a:fld>
            <a:endParaRPr lang="en-US" altLang="zh-CN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6EEB42-8595-4810-B1A0-2AB8CBCD757A}" type="slidenum">
              <a:rPr lang="zh-CN" altLang="en-US"/>
              <a:t>2</a:t>
            </a:fld>
            <a:endParaRPr lang="en-US" altLang="zh-CN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CE27A3A-B0C7-4A9B-BCE5-42923BB25175}" type="slidenum">
              <a:rPr lang="zh-CN" altLang="en-US"/>
              <a:t>5</a:t>
            </a:fld>
            <a:endParaRPr lang="en-US" altLang="zh-CN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519D74D-87BE-4DC2-8E21-805A5D03DA33}" type="slidenum">
              <a:rPr lang="zh-CN" altLang="en-US"/>
              <a:t>6</a:t>
            </a:fld>
            <a:endParaRPr lang="en-US" altLang="zh-CN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4271DA9-D1A9-4357-B91F-8D1E32C22B31}" type="slidenum">
              <a:rPr lang="zh-CN" altLang="en-US"/>
              <a:t>7</a:t>
            </a:fld>
            <a:endParaRPr lang="en-US" altLang="zh-CN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EB19E3A-6D0F-498A-AB73-51044CF7F46A}" type="slidenum">
              <a:rPr lang="zh-CN" altLang="en-US"/>
              <a:t>8</a:t>
            </a:fld>
            <a:endParaRPr lang="en-US" altLang="zh-C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8324727-5719-4648-90B7-B0FDBA905483}" type="slidenum">
              <a:rPr lang="zh-CN" altLang="en-US"/>
              <a:t>9</a:t>
            </a:fld>
            <a:endParaRPr lang="en-US" altLang="zh-CN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7EE2A66-E372-441C-B3D9-748ECD538AEE}" type="slidenum">
              <a:rPr lang="zh-CN" altLang="en-US"/>
              <a:t>10</a:t>
            </a:fld>
            <a:endParaRPr lang="en-US" altLang="zh-CN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955767-65F7-4AE4-8C44-4702A8B04DF2}" type="slidenum">
              <a:rPr lang="zh-CN" altLang="en-US"/>
              <a:t>11</a:t>
            </a:fld>
            <a:endParaRPr lang="en-US" altLang="zh-C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DA4E-9083-4674-85E2-012499B3506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6C7A5E-DDB0-4DF0-96DA-01B66A185DDD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CF224B-DFAC-4144-8985-1540E380297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BF69C6-6CD4-4A2C-BE97-0ADDF2EB6EE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E47CC0-B82B-439D-87A6-9A906C0F687B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722340-0558-43F7-9552-B8E6C11E78D3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B2C-2255-4EBB-B2D3-60B0905DA59E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1B4564-7A33-43A0-8BEA-DBBE25404063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702F43-03E6-416A-89CD-9AF8D77F5DE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B1781D-414C-44E4-AB5E-D3990C2F7A7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8FE906-C51F-44AD-A314-1C2A29C4C038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751E41-0426-4501-8EE2-B1619A806E9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BD71A2-ECBB-4156-9389-66DA965FA0FE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 panose="05020102010507070707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4.png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9.wmf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audio" Target="../media/audio1.wav"/><Relationship Id="rId7" Type="http://schemas.openxmlformats.org/officeDocument/2006/relationships/image" Target="../media/image4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audio" Target="../media/audio2.wav"/><Relationship Id="rId9" Type="http://schemas.openxmlformats.org/officeDocument/2006/relationships/image" Target="../media/image4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8.wmf"/><Relationship Id="rId11" Type="http://schemas.openxmlformats.org/officeDocument/2006/relationships/image" Target="../media/image45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46.wmf"/><Relationship Id="rId9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5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53.wmf"/><Relationship Id="rId10" Type="http://schemas.openxmlformats.org/officeDocument/2006/relationships/image" Target="../media/image55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59.wmf"/><Relationship Id="rId5" Type="http://schemas.openxmlformats.org/officeDocument/2006/relationships/image" Target="../media/image27.wmf"/><Relationship Id="rId10" Type="http://schemas.openxmlformats.org/officeDocument/2006/relationships/image" Target="../media/image56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5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09457" y="1844824"/>
            <a:ext cx="83359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9600" b="1" dirty="0" smtClean="0">
                <a:solidFill>
                  <a:srgbClr val="002060"/>
                </a:solidFill>
                <a:latin typeface="汉仪大宋简" pitchFamily="49" charset="-122"/>
                <a:ea typeface="汉仪大宋简" pitchFamily="49" charset="-122"/>
              </a:rPr>
              <a:t>平</a:t>
            </a:r>
            <a:r>
              <a:rPr kumimoji="1" lang="zh-CN" altLang="en-US" sz="9600" b="1" dirty="0">
                <a:solidFill>
                  <a:srgbClr val="002060"/>
                </a:solidFill>
                <a:latin typeface="汉仪大宋简" pitchFamily="49" charset="-122"/>
                <a:ea typeface="汉仪大宋简" pitchFamily="49" charset="-122"/>
              </a:rPr>
              <a:t>方</a:t>
            </a:r>
            <a:r>
              <a:rPr kumimoji="1" lang="zh-CN" altLang="en-US" sz="9600" b="1" dirty="0" smtClean="0">
                <a:solidFill>
                  <a:srgbClr val="002060"/>
                </a:solidFill>
                <a:latin typeface="汉仪大宋简" pitchFamily="49" charset="-122"/>
                <a:ea typeface="汉仪大宋简" pitchFamily="49" charset="-122"/>
              </a:rPr>
              <a:t>根</a:t>
            </a:r>
            <a:endParaRPr kumimoji="1" lang="en-US" altLang="zh-CN" sz="9600" b="1" dirty="0" smtClean="0">
              <a:solidFill>
                <a:srgbClr val="00206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71308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05643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探究         的双重非负性</a:t>
            </a:r>
          </a:p>
          <a:p>
            <a:pPr>
              <a:spcBef>
                <a:spcPct val="50000"/>
              </a:spcBef>
            </a:pPr>
            <a:r>
              <a:rPr kumimoji="1"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kumimoji="1"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kumimoji="1"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可以取任何数吗？</a:t>
            </a:r>
          </a:p>
          <a:p>
            <a:pPr>
              <a:spcBef>
                <a:spcPct val="50000"/>
              </a:spcBef>
            </a:pPr>
            <a:r>
              <a:rPr kumimoji="1"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1"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   是什么数？</a:t>
            </a:r>
          </a:p>
        </p:txBody>
      </p:sp>
      <p:grpSp>
        <p:nvGrpSpPr>
          <p:cNvPr id="72707" name="Group 3"/>
          <p:cNvGrpSpPr/>
          <p:nvPr/>
        </p:nvGrpSpPr>
        <p:grpSpPr bwMode="auto">
          <a:xfrm>
            <a:off x="838200" y="1295400"/>
            <a:ext cx="6477000" cy="579438"/>
            <a:chOff x="528" y="816"/>
            <a:chExt cx="4080" cy="365"/>
          </a:xfrm>
        </p:grpSpPr>
        <p:sp>
          <p:nvSpPr>
            <p:cNvPr id="72708" name="Text Box 4"/>
            <p:cNvSpPr txBox="1">
              <a:spLocks noChangeArrowheads="1"/>
            </p:cNvSpPr>
            <p:nvPr/>
          </p:nvSpPr>
          <p:spPr bwMode="auto">
            <a:xfrm>
              <a:off x="528" y="816"/>
              <a:ext cx="3456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b="1" dirty="0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）被开方数</a:t>
              </a:r>
              <a:r>
                <a:rPr kumimoji="1" lang="en-US" altLang="zh-CN" sz="3200" b="1" i="1" dirty="0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是非负数，即</a:t>
              </a:r>
            </a:p>
          </p:txBody>
        </p:sp>
        <p:graphicFrame>
          <p:nvGraphicFramePr>
            <p:cNvPr id="72709" name="Object 5"/>
            <p:cNvGraphicFramePr>
              <a:graphicFrameLocks noChangeAspect="1"/>
            </p:cNvGraphicFramePr>
            <p:nvPr/>
          </p:nvGraphicFramePr>
          <p:xfrm>
            <a:off x="3936" y="816"/>
            <a:ext cx="672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78" name="Equation" r:id="rId4" imgW="354965" imgH="177800" progId="Equation.3">
                    <p:embed/>
                  </p:oleObj>
                </mc:Choice>
                <mc:Fallback>
                  <p:oleObj name="Equation" r:id="rId4" imgW="354965" imgH="177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816"/>
                          <a:ext cx="672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710" name="Group 6"/>
          <p:cNvGrpSpPr/>
          <p:nvPr/>
        </p:nvGrpSpPr>
        <p:grpSpPr bwMode="auto">
          <a:xfrm>
            <a:off x="0" y="1989138"/>
            <a:ext cx="5302250" cy="609600"/>
            <a:chOff x="528" y="1200"/>
            <a:chExt cx="3340" cy="384"/>
          </a:xfrm>
        </p:grpSpPr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528" y="1200"/>
              <a:ext cx="2976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200" b="1" dirty="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b="1" dirty="0"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3200" b="1" dirty="0">
                  <a:latin typeface="Times New Roman" panose="02020603050405020304" pitchFamily="18" charset="0"/>
                </a:rPr>
                <a:t>）     是非负数，即</a:t>
              </a:r>
            </a:p>
          </p:txBody>
        </p:sp>
        <p:graphicFrame>
          <p:nvGraphicFramePr>
            <p:cNvPr id="72712" name="Object 8"/>
            <p:cNvGraphicFramePr>
              <a:graphicFrameLocks noChangeAspect="1"/>
            </p:cNvGraphicFramePr>
            <p:nvPr/>
          </p:nvGraphicFramePr>
          <p:xfrm>
            <a:off x="1104" y="1219"/>
            <a:ext cx="384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79" name="Equation" r:id="rId6" imgW="241300" imgH="228600" progId="Equation.3">
                    <p:embed/>
                  </p:oleObj>
                </mc:Choice>
                <mc:Fallback>
                  <p:oleObj name="Equation" r:id="rId6" imgW="2413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219"/>
                          <a:ext cx="384" cy="36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3" name="Object 9"/>
            <p:cNvGraphicFramePr>
              <a:graphicFrameLocks noChangeAspect="1"/>
            </p:cNvGraphicFramePr>
            <p:nvPr/>
          </p:nvGraphicFramePr>
          <p:xfrm>
            <a:off x="3120" y="1200"/>
            <a:ext cx="748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80" name="Equation" r:id="rId8" imgW="469900" imgH="228600" progId="Equation.3">
                    <p:embed/>
                  </p:oleObj>
                </mc:Choice>
                <mc:Fallback>
                  <p:oleObj name="Equation" r:id="rId8" imgW="4699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200"/>
                          <a:ext cx="748" cy="36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714" name="Group 10"/>
          <p:cNvGrpSpPr/>
          <p:nvPr/>
        </p:nvGrpSpPr>
        <p:grpSpPr bwMode="auto">
          <a:xfrm>
            <a:off x="0" y="2997202"/>
            <a:ext cx="8604250" cy="947738"/>
            <a:chOff x="0" y="1888"/>
            <a:chExt cx="5420" cy="597"/>
          </a:xfrm>
        </p:grpSpPr>
        <p:sp>
          <p:nvSpPr>
            <p:cNvPr id="72715" name="Text Box 11"/>
            <p:cNvSpPr txBox="1">
              <a:spLocks noChangeArrowheads="1"/>
            </p:cNvSpPr>
            <p:nvPr/>
          </p:nvSpPr>
          <p:spPr bwMode="auto">
            <a:xfrm>
              <a:off x="0" y="1888"/>
              <a:ext cx="5420" cy="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anose="02020603050405020304" pitchFamily="18" charset="0"/>
                </a:rPr>
                <a:t>        也就是说，非负数的“算术”平方根是非负数。负数不存在算术平方根，即当            时，      无意义。</a:t>
              </a:r>
            </a:p>
          </p:txBody>
        </p:sp>
        <p:grpSp>
          <p:nvGrpSpPr>
            <p:cNvPr id="72716" name="Group 12"/>
            <p:cNvGrpSpPr/>
            <p:nvPr/>
          </p:nvGrpSpPr>
          <p:grpSpPr bwMode="auto">
            <a:xfrm>
              <a:off x="3061" y="2160"/>
              <a:ext cx="1235" cy="325"/>
              <a:chOff x="3061" y="2160"/>
              <a:chExt cx="1235" cy="325"/>
            </a:xfrm>
          </p:grpSpPr>
          <p:graphicFrame>
            <p:nvGraphicFramePr>
              <p:cNvPr id="72717" name="Object 13"/>
              <p:cNvGraphicFramePr>
                <a:graphicFrameLocks noChangeAspect="1"/>
              </p:cNvGraphicFramePr>
              <p:nvPr/>
            </p:nvGraphicFramePr>
            <p:xfrm>
              <a:off x="3061" y="2190"/>
              <a:ext cx="640" cy="2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781" name="Equation" r:id="rId10" imgW="354965" imgH="177800" progId="Equation.3">
                      <p:embed/>
                    </p:oleObj>
                  </mc:Choice>
                  <mc:Fallback>
                    <p:oleObj name="Equation" r:id="rId10" imgW="354965" imgH="17780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61" y="2190"/>
                            <a:ext cx="640" cy="2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8" name="Object 14"/>
              <p:cNvGraphicFramePr>
                <a:graphicFrameLocks noChangeAspect="1"/>
              </p:cNvGraphicFramePr>
              <p:nvPr/>
            </p:nvGraphicFramePr>
            <p:xfrm>
              <a:off x="3951" y="2160"/>
              <a:ext cx="345" cy="3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782" name="Equation" r:id="rId12" imgW="241300" imgH="228600" progId="Equation.3">
                      <p:embed/>
                    </p:oleObj>
                  </mc:Choice>
                  <mc:Fallback>
                    <p:oleObj name="Equation" r:id="rId12" imgW="241300" imgH="228600" progId="Equation.3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51" y="2160"/>
                            <a:ext cx="345" cy="32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2719" name="Group 15"/>
          <p:cNvGrpSpPr/>
          <p:nvPr/>
        </p:nvGrpSpPr>
        <p:grpSpPr bwMode="auto">
          <a:xfrm>
            <a:off x="179388" y="4221163"/>
            <a:ext cx="8382000" cy="558800"/>
            <a:chOff x="113" y="2478"/>
            <a:chExt cx="5280" cy="352"/>
          </a:xfrm>
        </p:grpSpPr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113" y="2478"/>
              <a:ext cx="5280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如：        无意义 。</a:t>
              </a:r>
            </a:p>
          </p:txBody>
        </p:sp>
        <p:graphicFrame>
          <p:nvGraphicFramePr>
            <p:cNvPr id="72721" name="Object 17"/>
            <p:cNvGraphicFramePr>
              <a:graphicFrameLocks noChangeAspect="1"/>
            </p:cNvGraphicFramePr>
            <p:nvPr/>
          </p:nvGraphicFramePr>
          <p:xfrm>
            <a:off x="545" y="2478"/>
            <a:ext cx="528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83" name="Equation" r:id="rId13" imgW="342900" imgH="228600" progId="Equation.3">
                    <p:embed/>
                  </p:oleObj>
                </mc:Choice>
                <mc:Fallback>
                  <p:oleObj name="Equation" r:id="rId13" imgW="342900" imgH="228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" y="2478"/>
                          <a:ext cx="528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2722" name="Picture 18" descr="0003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389813" y="0"/>
            <a:ext cx="172561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2723" name="Object 19"/>
          <p:cNvGraphicFramePr>
            <a:graphicFrameLocks noChangeAspect="1"/>
          </p:cNvGraphicFramePr>
          <p:nvPr/>
        </p:nvGraphicFramePr>
        <p:xfrm>
          <a:off x="1619250" y="333375"/>
          <a:ext cx="762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4" name="公式" r:id="rId16" imgW="241300" imgH="228600" progId="Equation.3">
                  <p:embed/>
                </p:oleObj>
              </mc:Choice>
              <mc:Fallback>
                <p:oleObj name="公式" r:id="rId16" imgW="2413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3375"/>
                        <a:ext cx="7620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4" name="Object 20"/>
          <p:cNvGraphicFramePr>
            <a:graphicFrameLocks noChangeAspect="1"/>
          </p:cNvGraphicFramePr>
          <p:nvPr/>
        </p:nvGraphicFramePr>
        <p:xfrm>
          <a:off x="827088" y="1844675"/>
          <a:ext cx="762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5" name="公式" r:id="rId18" imgW="241300" imgH="228600" progId="Equation.3">
                  <p:embed/>
                </p:oleObj>
              </mc:Choice>
              <mc:Fallback>
                <p:oleObj name="公式" r:id="rId18" imgW="2413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844675"/>
                        <a:ext cx="762000" cy="723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500563" y="2924175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latin typeface="Times New Roman" panose="02020603050405020304" pitchFamily="18" charset="0"/>
              </a:rPr>
              <a:t>（</a:t>
            </a:r>
            <a:r>
              <a:rPr lang="en-US" altLang="zh-CN" sz="4000" b="1">
                <a:latin typeface="Times New Roman" panose="02020603050405020304" pitchFamily="18" charset="0"/>
              </a:rPr>
              <a:t>a≥0</a:t>
            </a:r>
            <a:r>
              <a:rPr lang="zh-CN" altLang="en-US" sz="4000" b="1"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65544" name="Group 8"/>
          <p:cNvGrpSpPr/>
          <p:nvPr/>
        </p:nvGrpSpPr>
        <p:grpSpPr bwMode="auto">
          <a:xfrm>
            <a:off x="2124075" y="2060575"/>
            <a:ext cx="4332288" cy="1828800"/>
            <a:chOff x="0" y="0"/>
            <a:chExt cx="2729" cy="1152"/>
          </a:xfrm>
        </p:grpSpPr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864" y="576"/>
              <a:ext cx="105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≥</a:t>
              </a:r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pic>
          <p:nvPicPr>
            <p:cNvPr id="65546" name="Picture 1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513"/>
              <a:ext cx="720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5547" name="Group 11"/>
            <p:cNvGrpSpPr/>
            <p:nvPr/>
          </p:nvGrpSpPr>
          <p:grpSpPr bwMode="auto">
            <a:xfrm>
              <a:off x="864" y="0"/>
              <a:ext cx="1865" cy="402"/>
              <a:chOff x="0" y="0"/>
              <a:chExt cx="2106" cy="786"/>
            </a:xfrm>
          </p:grpSpPr>
          <p:sp>
            <p:nvSpPr>
              <p:cNvPr id="65548" name="Line 12"/>
              <p:cNvSpPr>
                <a:spLocks noChangeShapeType="1"/>
              </p:cNvSpPr>
              <p:nvPr/>
            </p:nvSpPr>
            <p:spPr bwMode="auto">
              <a:xfrm flipV="1">
                <a:off x="0" y="258"/>
                <a:ext cx="1152" cy="52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49" name="Text Box 13"/>
              <p:cNvSpPr txBox="1">
                <a:spLocks noChangeArrowheads="1"/>
              </p:cNvSpPr>
              <p:nvPr/>
            </p:nvSpPr>
            <p:spPr bwMode="auto">
              <a:xfrm>
                <a:off x="1104" y="0"/>
                <a:ext cx="1002" cy="7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非负数</a:t>
                </a:r>
              </a:p>
            </p:txBody>
          </p:sp>
        </p:grp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48" y="432"/>
              <a:ext cx="864" cy="72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1042988" y="4941888"/>
            <a:ext cx="670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latin typeface="Times New Roman" panose="02020603050405020304" pitchFamily="18" charset="0"/>
              </a:rPr>
              <a:t>算术平方根具有</a:t>
            </a:r>
            <a:r>
              <a:rPr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双重非负性</a:t>
            </a:r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2916238" y="3573463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4716463" y="4149725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非负数</a:t>
            </a:r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323850" y="549275"/>
            <a:ext cx="71278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</a:rPr>
              <a:t>知识点二：算术平方根的性质</a:t>
            </a:r>
            <a:r>
              <a:rPr lang="zh-CN" altLang="en-US" sz="4000" b="1"/>
              <a:t>：</a:t>
            </a:r>
          </a:p>
          <a:p>
            <a:endParaRPr lang="zh-CN" altLang="en-US" sz="4000" b="1"/>
          </a:p>
          <a:p>
            <a:r>
              <a:rPr lang="zh-CN" altLang="en-US" sz="4000" b="1"/>
              <a:t>性质</a:t>
            </a:r>
            <a:r>
              <a:rPr lang="en-US" altLang="zh-CN" sz="4000" b="1"/>
              <a:t>1</a:t>
            </a:r>
            <a:r>
              <a:rPr lang="zh-CN" altLang="en-US" sz="4000" b="1"/>
              <a:t>：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 bldLvl="0" autoUpdateAnimBg="0"/>
      <p:bldP spid="65551" grpId="0" bldLvl="0" autoUpdateAnimBg="0"/>
      <p:bldP spid="65552" grpId="0" animBg="1"/>
      <p:bldP spid="655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zh-CN" altLang="en-US" sz="4000" b="1"/>
              <a:t>应用：</a:t>
            </a:r>
            <a:r>
              <a:rPr lang="zh-CN" altLang="en-US" sz="4000">
                <a:solidFill>
                  <a:srgbClr val="FF0000"/>
                </a:solidFill>
              </a:rPr>
              <a:t>下列各式有意义的条件是什么？</a:t>
            </a:r>
          </a:p>
        </p:txBody>
      </p:sp>
      <p:pic>
        <p:nvPicPr>
          <p:cNvPr id="7475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42988" y="1628775"/>
            <a:ext cx="1600200" cy="950913"/>
          </a:xfrm>
          <a:solidFill>
            <a:srgbClr val="FFFF00"/>
          </a:solidFill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375" y="1773238"/>
            <a:ext cx="1150938" cy="863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14800" y="3321050"/>
            <a:ext cx="114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6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87450" y="2852738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9" name="Picture 7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35375" y="2781300"/>
            <a:ext cx="11525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0" name="Picture 8"/>
          <p:cNvPicPr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508625" y="2852738"/>
            <a:ext cx="2089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1" name="Picture 9"/>
          <p:cNvPicPr>
            <a:picLocks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435600" y="1700213"/>
            <a:ext cx="1800225" cy="9350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3" name="Picture 11"/>
          <p:cNvPicPr preferRelativeResize="0"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484438" y="3644900"/>
            <a:ext cx="1368425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4764" name="Picture 12"/>
          <p:cNvPicPr preferRelativeResize="0"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213225" y="3646488"/>
            <a:ext cx="1366838" cy="684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4765" name="Picture 13"/>
          <p:cNvPicPr>
            <a:picLocks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16238" y="4652963"/>
            <a:ext cx="1008062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6" name="Picture 14"/>
          <p:cNvPicPr>
            <a:picLocks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213225" y="4652963"/>
            <a:ext cx="1365250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3852863" y="3716338"/>
            <a:ext cx="45085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/>
              <a:t>+</a:t>
            </a: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3276600" y="4076700"/>
            <a:ext cx="287338" cy="720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H="1">
            <a:off x="4787900" y="4148138"/>
            <a:ext cx="144463" cy="6492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70" name="AutoShape 18"/>
          <p:cNvSpPr/>
          <p:nvPr/>
        </p:nvSpPr>
        <p:spPr bwMode="auto">
          <a:xfrm rot="15966592">
            <a:off x="3944144" y="4502944"/>
            <a:ext cx="612775" cy="1944687"/>
          </a:xfrm>
          <a:prstGeom prst="leftBrace">
            <a:avLst>
              <a:gd name="adj1" fmla="val 26446"/>
              <a:gd name="adj2" fmla="val 51866"/>
            </a:avLst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3924300" y="5805488"/>
            <a:ext cx="928688" cy="588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X=2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8" grpId="0" animBg="1"/>
      <p:bldP spid="74769" grpId="0" animBg="1"/>
      <p:bldP spid="74770" grpId="0" animBg="1"/>
      <p:bldP spid="747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323850" y="549275"/>
            <a:ext cx="71278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</a:rPr>
              <a:t>知识点二：算术平方根的性质</a:t>
            </a:r>
            <a:r>
              <a:rPr lang="zh-CN" altLang="en-US" sz="4000" b="1"/>
              <a:t>：</a:t>
            </a:r>
          </a:p>
          <a:p>
            <a:endParaRPr lang="zh-CN" altLang="en-US" sz="4000" b="1"/>
          </a:p>
          <a:p>
            <a:r>
              <a:rPr lang="zh-CN" altLang="en-US" sz="4000" b="1"/>
              <a:t>性质</a:t>
            </a:r>
            <a:r>
              <a:rPr lang="en-US" altLang="zh-CN" sz="4000" b="1"/>
              <a:t>2</a:t>
            </a:r>
            <a:r>
              <a:rPr lang="zh-CN" altLang="en-US" sz="4000" b="1"/>
              <a:t>：</a:t>
            </a:r>
          </a:p>
        </p:txBody>
      </p:sp>
      <p:graphicFrame>
        <p:nvGraphicFramePr>
          <p:cNvPr id="67598" name="Object 14"/>
          <p:cNvGraphicFramePr>
            <a:graphicFrameLocks noGrp="1" noChangeAspect="1"/>
          </p:cNvGraphicFramePr>
          <p:nvPr>
            <p:ph/>
          </p:nvPr>
        </p:nvGraphicFramePr>
        <p:xfrm>
          <a:off x="2455863" y="1844675"/>
          <a:ext cx="39433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8" name="公式" r:id="rId4" imgW="584200" imgH="292100" progId="Equation.3">
                  <p:embed/>
                </p:oleObj>
              </mc:Choice>
              <mc:Fallback>
                <p:oleObj name="公式" r:id="rId4" imgW="584200" imgH="292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1844675"/>
                        <a:ext cx="3943350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1403350" y="4176713"/>
            <a:ext cx="69881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一个任意数的平方的算术平方根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等于它的绝对值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563563"/>
            <a:ext cx="75438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下列各式中哪些有意义？哪些无意义？为什么？</a:t>
            </a:r>
            <a:r>
              <a:rPr lang="zh-CN" altLang="en-US" sz="2800" b="1"/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2544763"/>
            <a:ext cx="342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答：有意义的是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44196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无意义的是</a:t>
            </a:r>
          </a:p>
        </p:txBody>
      </p:sp>
      <p:pic>
        <p:nvPicPr>
          <p:cNvPr id="8197" name="Object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3200400"/>
            <a:ext cx="800100" cy="8001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Object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62350" y="3289300"/>
            <a:ext cx="1009650" cy="6731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9" name="Object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05400" y="3276600"/>
            <a:ext cx="12954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Object 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33800" y="4419600"/>
            <a:ext cx="1009650" cy="6731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Object 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00788" y="4437063"/>
            <a:ext cx="33528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2" name="Object 10"/>
          <p:cNvPicPr>
            <a:picLocks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16013" y="1341438"/>
            <a:ext cx="5976937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349625" y="58759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800000"/>
                </a:solidFill>
                <a:ea typeface="华文隶书" panose="02010800040101010101" pitchFamily="2" charset="-122"/>
              </a:rPr>
              <a:t>巩固练习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52413" y="62071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FF"/>
                </a:solidFill>
              </a:rPr>
              <a:t>1.</a:t>
            </a:r>
            <a:r>
              <a:rPr lang="zh-CN" altLang="en-US" sz="2400" b="1" dirty="0">
                <a:solidFill>
                  <a:srgbClr val="6600FF"/>
                </a:solidFill>
              </a:rPr>
              <a:t>判断题                        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473200" y="1001713"/>
            <a:ext cx="624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6600FF"/>
                </a:solidFill>
              </a:rPr>
              <a:t>①</a:t>
            </a:r>
            <a:r>
              <a:rPr lang="zh-CN" sz="2400" b="1" dirty="0">
                <a:solidFill>
                  <a:srgbClr val="6600FF"/>
                </a:solidFill>
              </a:rPr>
              <a:t>      的算术平方根是±         （          ）</a:t>
            </a:r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2613" y="696913"/>
            <a:ext cx="392112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48213" y="849313"/>
            <a:ext cx="70961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547813" y="220503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6600FF"/>
                </a:solidFill>
              </a:rPr>
              <a:t>③</a:t>
            </a:r>
            <a:r>
              <a:rPr lang="zh-CN" sz="2400" b="1" dirty="0">
                <a:solidFill>
                  <a:srgbClr val="6600FF"/>
                </a:solidFill>
              </a:rPr>
              <a:t>一个正数的算术平方根总小于它本身（          ）</a:t>
            </a:r>
          </a:p>
        </p:txBody>
      </p:sp>
      <p:grpSp>
        <p:nvGrpSpPr>
          <p:cNvPr id="78857" name="Group 9"/>
          <p:cNvGrpSpPr/>
          <p:nvPr/>
        </p:nvGrpSpPr>
        <p:grpSpPr bwMode="auto">
          <a:xfrm>
            <a:off x="1476375" y="1485900"/>
            <a:ext cx="6172200" cy="549275"/>
            <a:chOff x="0" y="0"/>
            <a:chExt cx="3888" cy="346"/>
          </a:xfrm>
        </p:grpSpPr>
        <p:sp>
          <p:nvSpPr>
            <p:cNvPr id="78858" name="Text Box 10"/>
            <p:cNvSpPr txBox="1">
              <a:spLocks noChangeArrowheads="1"/>
            </p:cNvSpPr>
            <p:nvPr/>
          </p:nvSpPr>
          <p:spPr bwMode="auto">
            <a:xfrm>
              <a:off x="0" y="48"/>
              <a:ext cx="3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6600FF"/>
                  </a:solidFill>
                </a:rPr>
                <a:t>②</a:t>
              </a:r>
              <a:r>
                <a:rPr lang="zh-CN" sz="2400" b="1" dirty="0">
                  <a:solidFill>
                    <a:srgbClr val="6600FF"/>
                  </a:solidFill>
                </a:rPr>
                <a:t>5是         的算术平方根     （            ）</a:t>
              </a:r>
            </a:p>
          </p:txBody>
        </p:sp>
        <p:pic>
          <p:nvPicPr>
            <p:cNvPr id="78859" name="Picture 1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80" y="0"/>
              <a:ext cx="52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78860" name="Picture 1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394200" y="4079875"/>
            <a:ext cx="1143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0" y="3644900"/>
            <a:ext cx="144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FF"/>
                </a:solidFill>
              </a:rPr>
              <a:t>2.</a:t>
            </a:r>
            <a:r>
              <a:rPr lang="zh-CN" altLang="en-US" sz="2400" b="1" dirty="0">
                <a:solidFill>
                  <a:srgbClr val="6600FF"/>
                </a:solidFill>
              </a:rPr>
              <a:t>填空题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116013" y="4221163"/>
            <a:ext cx="761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6600FF"/>
                </a:solidFill>
              </a:rPr>
              <a:t>  </a:t>
            </a:r>
            <a:r>
              <a:rPr lang="en-US" sz="2400" b="1" dirty="0">
                <a:solidFill>
                  <a:srgbClr val="6600FF"/>
                </a:solidFill>
              </a:rPr>
              <a:t>①</a:t>
            </a:r>
            <a:r>
              <a:rPr lang="en-US" altLang="zh-CN" b="1" dirty="0"/>
              <a:t>                          </a:t>
            </a:r>
            <a:r>
              <a:rPr lang="zh-CN" altLang="en-US" sz="2400" b="1" dirty="0">
                <a:solidFill>
                  <a:srgbClr val="6600CC"/>
                </a:solidFill>
              </a:rPr>
              <a:t>中</a:t>
            </a:r>
            <a:r>
              <a:rPr lang="en-US" altLang="zh-CN" sz="2400" b="1" dirty="0">
                <a:solidFill>
                  <a:srgbClr val="6600CC"/>
                </a:solidFill>
              </a:rPr>
              <a:t>x</a:t>
            </a:r>
            <a:r>
              <a:rPr lang="zh-CN" altLang="en-US" sz="2400" b="1" dirty="0">
                <a:solidFill>
                  <a:srgbClr val="6600CC"/>
                </a:solidFill>
              </a:rPr>
              <a:t>的取值范围是</a:t>
            </a:r>
            <a:r>
              <a:rPr lang="en-US" altLang="zh-CN" sz="2400" b="1" dirty="0">
                <a:solidFill>
                  <a:srgbClr val="6600CC"/>
                </a:solidFill>
              </a:rPr>
              <a:t>_________</a:t>
            </a:r>
            <a:r>
              <a:rPr lang="en-US" altLang="zh-CN" sz="2400" dirty="0">
                <a:solidFill>
                  <a:srgbClr val="6600CC"/>
                </a:solidFill>
              </a:rPr>
              <a:t> </a:t>
            </a:r>
            <a:endParaRPr lang="zh-CN" sz="2400" dirty="0">
              <a:solidFill>
                <a:srgbClr val="6600CC"/>
              </a:solidFill>
            </a:endParaRP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1331913" y="4941888"/>
            <a:ext cx="686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6600FF"/>
                </a:solidFill>
              </a:rPr>
              <a:t>② </a:t>
            </a:r>
            <a:r>
              <a:rPr lang="en-US" altLang="zh-CN" sz="2000" b="1" dirty="0"/>
              <a:t>25</a:t>
            </a:r>
            <a:r>
              <a:rPr lang="zh-CN" altLang="en-US" sz="2000" b="1" dirty="0">
                <a:solidFill>
                  <a:srgbClr val="6600CC"/>
                </a:solidFill>
              </a:rPr>
              <a:t>的算术平方根是</a:t>
            </a:r>
            <a:r>
              <a:rPr lang="en-US" altLang="zh-CN" sz="2000" b="1" dirty="0">
                <a:solidFill>
                  <a:srgbClr val="6600CC"/>
                </a:solidFill>
              </a:rPr>
              <a:t>____;                  </a:t>
            </a:r>
            <a:r>
              <a:rPr lang="zh-CN" altLang="en-US" sz="2000" b="1" dirty="0">
                <a:solidFill>
                  <a:srgbClr val="6600CC"/>
                </a:solidFill>
              </a:rPr>
              <a:t>的值是</a:t>
            </a:r>
            <a:r>
              <a:rPr lang="en-US" altLang="zh-CN" sz="2000" b="1" dirty="0">
                <a:solidFill>
                  <a:srgbClr val="6600CC"/>
                </a:solidFill>
              </a:rPr>
              <a:t>______</a:t>
            </a:r>
            <a:endParaRPr lang="zh-CN" altLang="en-US" sz="2000" b="1" dirty="0">
              <a:solidFill>
                <a:srgbClr val="6600CC"/>
              </a:solidFill>
            </a:endParaRP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1331913" y="5678488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6600FF"/>
                </a:solidFill>
              </a:rPr>
              <a:t>③</a:t>
            </a:r>
            <a:r>
              <a:rPr lang="zh-CN" b="1" dirty="0">
                <a:solidFill>
                  <a:srgbClr val="6600FF"/>
                </a:solidFill>
              </a:rPr>
              <a:t> </a:t>
            </a:r>
            <a:r>
              <a:rPr lang="zh-CN" sz="2400" b="1" dirty="0">
                <a:solidFill>
                  <a:srgbClr val="6600CC"/>
                </a:solidFill>
              </a:rPr>
              <a:t>若</a:t>
            </a:r>
            <a:r>
              <a:rPr lang="zh-CN" sz="2400" b="1" dirty="0"/>
              <a:t>x²=16</a:t>
            </a:r>
            <a:r>
              <a:rPr lang="zh-CN" sz="2400" b="1" dirty="0">
                <a:solidFill>
                  <a:srgbClr val="6600CC"/>
                </a:solidFill>
              </a:rPr>
              <a:t>，则</a:t>
            </a:r>
            <a:r>
              <a:rPr lang="zh-CN" sz="2400" b="1" dirty="0"/>
              <a:t>5-x</a:t>
            </a:r>
            <a:r>
              <a:rPr lang="zh-CN" sz="2400" b="1" dirty="0">
                <a:solidFill>
                  <a:srgbClr val="6600CC"/>
                </a:solidFill>
              </a:rPr>
              <a:t>的算术平方根是</a:t>
            </a:r>
            <a:r>
              <a:rPr lang="en-US" altLang="zh-CN" sz="2400" b="1" dirty="0">
                <a:solidFill>
                  <a:srgbClr val="6600CC"/>
                </a:solidFill>
              </a:rPr>
              <a:t>_______</a:t>
            </a:r>
            <a:r>
              <a:rPr lang="zh-CN" dirty="0"/>
              <a:t> </a:t>
            </a:r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6970713" y="6059488"/>
            <a:ext cx="6858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5724525" y="14859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5724525" y="836613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724525" y="27082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1331913" y="2708275"/>
            <a:ext cx="6121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2800" b="1" dirty="0">
                <a:solidFill>
                  <a:srgbClr val="6600CC"/>
                </a:solidFill>
                <a:latin typeface="Arial" panose="020B0604020202020204"/>
                <a:sym typeface="宋体" panose="02010600030101010101" pitchFamily="2" charset="-122"/>
              </a:rPr>
              <a:t> </a:t>
            </a:r>
            <a:r>
              <a:rPr lang="en-US" altLang="zh-CN" sz="2800" b="1" dirty="0">
                <a:solidFill>
                  <a:srgbClr val="6600CC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④</a:t>
            </a:r>
            <a:r>
              <a:rPr lang="zh-CN" sz="2800" b="1" dirty="0">
                <a:solidFill>
                  <a:srgbClr val="6600CC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-64的</a:t>
            </a:r>
            <a:r>
              <a:rPr lang="zh-CN" sz="2800" b="1" dirty="0">
                <a:solidFill>
                  <a:srgbClr val="6600CC"/>
                </a:solidFill>
              </a:rPr>
              <a:t>算</a:t>
            </a:r>
            <a:r>
              <a:rPr lang="zh-CN" sz="2800" b="1" dirty="0">
                <a:solidFill>
                  <a:srgbClr val="6600CC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平方根是8.</a:t>
            </a:r>
            <a:r>
              <a:rPr lang="zh-CN" sz="2800" b="1" dirty="0">
                <a:solidFill>
                  <a:srgbClr val="6600CC"/>
                </a:solidFill>
                <a:latin typeface="Arial" panose="020B0604020202020204"/>
                <a:sym typeface="宋体" panose="02010600030101010101" pitchFamily="2" charset="-122"/>
              </a:rPr>
              <a:t>   </a:t>
            </a:r>
            <a:r>
              <a:rPr lang="zh-CN" sz="28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sz="2800" b="1" dirty="0">
                <a:solidFill>
                  <a:srgbClr val="6600CC"/>
                </a:solidFill>
                <a:latin typeface="Arial" panose="020B0604020202020204"/>
                <a:cs typeface="Times New Roman" panose="02020603050405020304" pitchFamily="18" charset="0"/>
                <a:sym typeface="Times New Roman" panose="02020603050405020304" pitchFamily="18" charset="0"/>
              </a:rPr>
              <a:t>  </a:t>
            </a:r>
            <a:r>
              <a:rPr lang="en-US" altLang="zh-CN" sz="2800" b="1" dirty="0">
                <a:solidFill>
                  <a:srgbClr val="6600CC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</a:t>
            </a:r>
            <a:r>
              <a:rPr lang="zh-CN" sz="2800" b="1" dirty="0">
                <a:solidFill>
                  <a:srgbClr val="6600CC"/>
                </a:solidFill>
                <a:latin typeface="Arial" panose="020B0604020202020204"/>
                <a:cs typeface="Times New Roman" panose="02020603050405020304" pitchFamily="18" charset="0"/>
                <a:sym typeface="Times New Roman" panose="02020603050405020304" pitchFamily="18" charset="0"/>
              </a:rPr>
              <a:t>  </a:t>
            </a:r>
            <a:r>
              <a:rPr lang="zh-CN" sz="28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sz="2800" b="1" dirty="0">
                <a:solidFill>
                  <a:srgbClr val="6600CC"/>
                </a:solidFill>
                <a:latin typeface="Arial" panose="020B0604020202020204"/>
                <a:sym typeface="宋体" panose="02010600030101010101" pitchFamily="2" charset="-122"/>
              </a:rPr>
              <a:t> </a:t>
            </a:r>
            <a:r>
              <a:rPr lang="zh-CN" sz="1200" b="1" dirty="0">
                <a:solidFill>
                  <a:srgbClr val="6600CC"/>
                </a:solidFill>
                <a:latin typeface="Arial" panose="020B0604020202020204"/>
                <a:sym typeface="宋体" panose="02010600030101010101" pitchFamily="2" charset="-122"/>
              </a:rPr>
              <a:t> </a:t>
            </a:r>
            <a:endParaRPr lang="zh-CN" sz="1200" b="1" dirty="0">
              <a:solidFill>
                <a:srgbClr val="6600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7235825" y="220503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×</a:t>
            </a:r>
          </a:p>
        </p:txBody>
      </p:sp>
      <p:graphicFrame>
        <p:nvGraphicFramePr>
          <p:cNvPr id="78872" name="Object 24"/>
          <p:cNvGraphicFramePr>
            <a:graphicFrameLocks noChangeAspect="1"/>
          </p:cNvGraphicFramePr>
          <p:nvPr/>
        </p:nvGraphicFramePr>
        <p:xfrm>
          <a:off x="2051050" y="4149725"/>
          <a:ext cx="12985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6" name="公式" r:id="rId8" imgW="457200" imgH="228600" progId="Equation.3">
                  <p:embed/>
                </p:oleObj>
              </mc:Choice>
              <mc:Fallback>
                <p:oleObj name="公式" r:id="rId8" imgW="45720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149725"/>
                        <a:ext cx="129857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74" name="Object 26"/>
          <p:cNvGraphicFramePr>
            <a:graphicFrameLocks noChangeAspect="1"/>
          </p:cNvGraphicFramePr>
          <p:nvPr/>
        </p:nvGraphicFramePr>
        <p:xfrm>
          <a:off x="4572000" y="5013325"/>
          <a:ext cx="12239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7" name="公式" r:id="rId10" imgW="444500" imgH="228600" progId="Equation.3">
                  <p:embed/>
                </p:oleObj>
              </mc:Choice>
              <mc:Fallback>
                <p:oleObj name="公式" r:id="rId10" imgW="44450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13325"/>
                        <a:ext cx="122396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880" name="Group 32"/>
          <p:cNvGrpSpPr/>
          <p:nvPr/>
        </p:nvGrpSpPr>
        <p:grpSpPr bwMode="auto">
          <a:xfrm>
            <a:off x="5867400" y="3716338"/>
            <a:ext cx="1357313" cy="838200"/>
            <a:chOff x="3787" y="1933"/>
            <a:chExt cx="855" cy="528"/>
          </a:xfrm>
        </p:grpSpPr>
        <p:sp>
          <p:nvSpPr>
            <p:cNvPr id="78877" name="Rectangle 29"/>
            <p:cNvSpPr>
              <a:spLocks noChangeArrowheads="1"/>
            </p:cNvSpPr>
            <p:nvPr/>
          </p:nvSpPr>
          <p:spPr bwMode="auto">
            <a:xfrm>
              <a:off x="3787" y="2069"/>
              <a:ext cx="681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/>
                <a:t>x</a:t>
              </a:r>
              <a:r>
                <a:rPr lang="zh-CN" altLang="en-US" sz="2400" b="1"/>
                <a:t> ≥</a:t>
              </a:r>
            </a:p>
          </p:txBody>
        </p:sp>
        <p:pic>
          <p:nvPicPr>
            <p:cNvPr id="78879" name="Picture 3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195" y="1933"/>
              <a:ext cx="447" cy="5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3995738" y="4797425"/>
            <a:ext cx="382587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5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6659563" y="4724400"/>
            <a:ext cx="409575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4</a:t>
            </a:r>
          </a:p>
        </p:txBody>
      </p:sp>
      <p:sp>
        <p:nvSpPr>
          <p:cNvPr id="78883" name="Text Box 35"/>
          <p:cNvSpPr txBox="1">
            <a:spLocks noChangeArrowheads="1"/>
          </p:cNvSpPr>
          <p:nvPr/>
        </p:nvSpPr>
        <p:spPr bwMode="auto">
          <a:xfrm>
            <a:off x="6227763" y="5516563"/>
            <a:ext cx="938212" cy="519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1</a:t>
            </a:r>
            <a:r>
              <a:rPr lang="zh-CN" altLang="en-US" sz="2800" b="1"/>
              <a:t>或</a:t>
            </a:r>
            <a:r>
              <a:rPr lang="en-US" altLang="zh-CN" sz="2800" b="1"/>
              <a:t>9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6" grpId="0"/>
      <p:bldP spid="78867" grpId="0"/>
      <p:bldP spid="78868" grpId="0"/>
      <p:bldP spid="78870" grpId="0"/>
      <p:bldP spid="78881" grpId="0" animBg="1"/>
      <p:bldP spid="78882" grpId="0" animBg="1"/>
      <p:bldP spid="788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248819" y="553789"/>
            <a:ext cx="2057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800000"/>
                </a:solidFill>
                <a:ea typeface="华文隶书" panose="02010800040101010101" pitchFamily="2" charset="-122"/>
              </a:rPr>
              <a:t>能力升级</a:t>
            </a:r>
          </a:p>
        </p:txBody>
      </p:sp>
      <p:pic>
        <p:nvPicPr>
          <p:cNvPr id="80908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95365" y="4509244"/>
            <a:ext cx="1143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201165" y="1385640"/>
            <a:ext cx="8835331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rgbClr val="6600FF"/>
                </a:solidFill>
              </a:rPr>
              <a:t>③</a:t>
            </a:r>
            <a:r>
              <a:rPr lang="zh-CN" sz="2800" b="1" dirty="0">
                <a:solidFill>
                  <a:srgbClr val="6600CC"/>
                </a:solidFill>
              </a:rPr>
              <a:t>若</a:t>
            </a:r>
            <a:r>
              <a:rPr lang="zh-CN" sz="2800" b="1" dirty="0"/>
              <a:t>4a+1</a:t>
            </a:r>
            <a:r>
              <a:rPr lang="zh-CN" sz="2800" b="1" dirty="0">
                <a:solidFill>
                  <a:srgbClr val="6600CC"/>
                </a:solidFill>
              </a:rPr>
              <a:t>的</a:t>
            </a:r>
            <a:r>
              <a:rPr lang="zh-CN" altLang="en-US" sz="2800" b="1" dirty="0">
                <a:solidFill>
                  <a:srgbClr val="6600CC"/>
                </a:solidFill>
              </a:rPr>
              <a:t>算术</a:t>
            </a:r>
            <a:r>
              <a:rPr lang="zh-CN" sz="2800" b="1" dirty="0">
                <a:solidFill>
                  <a:srgbClr val="6600CC"/>
                </a:solidFill>
              </a:rPr>
              <a:t>平方根是</a:t>
            </a:r>
            <a:r>
              <a:rPr lang="zh-CN" sz="2800" b="1" dirty="0"/>
              <a:t>5，</a:t>
            </a:r>
            <a:r>
              <a:rPr lang="zh-CN" sz="2800" b="1" dirty="0">
                <a:solidFill>
                  <a:srgbClr val="6600CC"/>
                </a:solidFill>
              </a:rPr>
              <a:t>则</a:t>
            </a:r>
            <a:r>
              <a:rPr lang="zh-CN" sz="2800" b="1" dirty="0"/>
              <a:t>a²</a:t>
            </a:r>
            <a:r>
              <a:rPr lang="zh-CN" sz="2800" b="1" dirty="0">
                <a:solidFill>
                  <a:srgbClr val="6600CC"/>
                </a:solidFill>
              </a:rPr>
              <a:t>的算术平方根是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____</a:t>
            </a:r>
            <a:endParaRPr lang="en-US" altLang="zh-CN" sz="2800" b="1" dirty="0">
              <a:solidFill>
                <a:srgbClr val="6600CC"/>
              </a:solidFill>
            </a:endParaRPr>
          </a:p>
          <a:p>
            <a:pPr>
              <a:spcBef>
                <a:spcPct val="20000"/>
              </a:spcBef>
            </a:pPr>
            <a:endParaRPr lang="en-US" altLang="zh-CN" sz="1600" b="1" dirty="0"/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201165" y="1990477"/>
            <a:ext cx="85550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6600CC"/>
                </a:solidFill>
              </a:rPr>
              <a:t>4.</a:t>
            </a:r>
            <a:r>
              <a:rPr lang="zh-CN" altLang="en-US" sz="3200" b="1" dirty="0">
                <a:solidFill>
                  <a:srgbClr val="6600CC"/>
                </a:solidFill>
              </a:rPr>
              <a:t>如果</a:t>
            </a:r>
            <a:r>
              <a:rPr lang="en-US" altLang="zh-CN" sz="3200" b="1" dirty="0"/>
              <a:t>3b-6</a:t>
            </a:r>
            <a:r>
              <a:rPr lang="zh-CN" altLang="en-US" sz="3200" b="1" dirty="0">
                <a:solidFill>
                  <a:srgbClr val="6600CC"/>
                </a:solidFill>
              </a:rPr>
              <a:t>没有平方根</a:t>
            </a:r>
            <a:r>
              <a:rPr lang="en-US" altLang="zh-CN" sz="3200" b="1" dirty="0"/>
              <a:t>,</a:t>
            </a:r>
            <a:r>
              <a:rPr lang="zh-CN" altLang="en-US" sz="3200" b="1" dirty="0">
                <a:solidFill>
                  <a:srgbClr val="6600CC"/>
                </a:solidFill>
              </a:rPr>
              <a:t>则</a:t>
            </a:r>
            <a:r>
              <a:rPr lang="en-US" altLang="zh-CN" sz="3200" b="1" dirty="0"/>
              <a:t>b</a:t>
            </a:r>
            <a:r>
              <a:rPr lang="zh-CN" altLang="en-US" sz="3200" b="1" dirty="0">
                <a:solidFill>
                  <a:srgbClr val="6600CC"/>
                </a:solidFill>
              </a:rPr>
              <a:t>的取值范围是</a:t>
            </a:r>
            <a:r>
              <a:rPr lang="en-US" altLang="zh-CN" sz="3200" b="1" u="sng" dirty="0">
                <a:solidFill>
                  <a:srgbClr val="6600CC"/>
                </a:solidFill>
              </a:rPr>
              <a:t>_____</a:t>
            </a:r>
          </a:p>
          <a:p>
            <a:r>
              <a:rPr lang="en-US" altLang="zh-CN" sz="2800" b="1" dirty="0">
                <a:solidFill>
                  <a:srgbClr val="6600CC"/>
                </a:solidFill>
              </a:rPr>
              <a:t>5.</a:t>
            </a:r>
            <a:r>
              <a:rPr lang="zh-CN" altLang="en-US" sz="2800" b="1" dirty="0">
                <a:solidFill>
                  <a:srgbClr val="6600CC"/>
                </a:solidFill>
              </a:rPr>
              <a:t>说下列各式所表示的意义，并分别求出它们的值。</a:t>
            </a:r>
            <a:r>
              <a:rPr lang="zh-CN" altLang="en-US" sz="2800" b="1" dirty="0"/>
              <a:t> </a:t>
            </a:r>
            <a:endParaRPr lang="en-US" altLang="zh-CN" sz="2800" b="1" dirty="0"/>
          </a:p>
        </p:txBody>
      </p:sp>
      <p:grpSp>
        <p:nvGrpSpPr>
          <p:cNvPr id="80926" name="Group 30"/>
          <p:cNvGrpSpPr/>
          <p:nvPr/>
        </p:nvGrpSpPr>
        <p:grpSpPr bwMode="auto">
          <a:xfrm>
            <a:off x="1720403" y="2994769"/>
            <a:ext cx="5573712" cy="1222375"/>
            <a:chOff x="0" y="0"/>
            <a:chExt cx="2976" cy="522"/>
          </a:xfrm>
        </p:grpSpPr>
        <p:pic>
          <p:nvPicPr>
            <p:cNvPr id="80927" name="Picture 3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64" y="0"/>
              <a:ext cx="400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28" name="Picture 3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536" y="96"/>
              <a:ext cx="38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29" name="Picture 33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400" y="96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30" name="Rectangle 34"/>
            <p:cNvSpPr>
              <a:spLocks noChangeArrowheads="1"/>
            </p:cNvSpPr>
            <p:nvPr/>
          </p:nvSpPr>
          <p:spPr bwMode="auto">
            <a:xfrm>
              <a:off x="0" y="240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409" tIns="35204" rIns="70409" bIns="35204" anchor="ctr"/>
            <a:lstStyle/>
            <a:p>
              <a:pPr algn="just"/>
              <a:r>
                <a:rPr lang="zh-CN" altLang="en-US" sz="8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</a:t>
              </a:r>
              <a:endParaRPr lang="zh-CN" altLang="en-US"/>
            </a:p>
          </p:txBody>
        </p:sp>
        <p:sp>
          <p:nvSpPr>
            <p:cNvPr id="80931" name="Rectangle 35"/>
            <p:cNvSpPr>
              <a:spLocks noChangeArrowheads="1"/>
            </p:cNvSpPr>
            <p:nvPr/>
          </p:nvSpPr>
          <p:spPr bwMode="auto">
            <a:xfrm>
              <a:off x="960" y="336"/>
              <a:ext cx="1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409" tIns="35204" rIns="70409" bIns="35204" anchor="ctr"/>
            <a:lstStyle/>
            <a:p>
              <a:pPr algn="just"/>
              <a:r>
                <a:rPr lang="zh-CN" altLang="en-US" sz="8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endParaRPr lang="zh-CN" altLang="en-US"/>
            </a:p>
          </p:txBody>
        </p:sp>
      </p:grpSp>
      <p:pic>
        <p:nvPicPr>
          <p:cNvPr id="80932" name="Picture 3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533078" y="3374182"/>
            <a:ext cx="53975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65" name="Text Box 69"/>
          <p:cNvSpPr txBox="1">
            <a:spLocks noChangeArrowheads="1"/>
          </p:cNvSpPr>
          <p:nvPr/>
        </p:nvSpPr>
        <p:spPr bwMode="auto">
          <a:xfrm>
            <a:off x="8229153" y="1193552"/>
            <a:ext cx="438150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/>
              <a:t>6</a:t>
            </a:r>
          </a:p>
        </p:txBody>
      </p:sp>
      <p:sp>
        <p:nvSpPr>
          <p:cNvPr id="80966" name="Text Box 70"/>
          <p:cNvSpPr txBox="1">
            <a:spLocks noChangeArrowheads="1"/>
          </p:cNvSpPr>
          <p:nvPr/>
        </p:nvSpPr>
        <p:spPr bwMode="auto">
          <a:xfrm>
            <a:off x="7581453" y="1985715"/>
            <a:ext cx="957262" cy="519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b</a:t>
            </a:r>
            <a:r>
              <a:rPr lang="zh-CN" altLang="en-US" sz="2800" b="1"/>
              <a:t>＜</a:t>
            </a:r>
            <a:r>
              <a:rPr lang="en-US" altLang="zh-CN" sz="2800" b="1"/>
              <a:t>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zh-CN" altLang="en-US" sz="8800" b="1" dirty="0">
                <a:solidFill>
                  <a:srgbClr val="CC0000"/>
                </a:solidFill>
                <a:ea typeface="华文隶书" panose="02010800040101010101" pitchFamily="2" charset="-122"/>
              </a:rPr>
              <a:t>达标检测</a:t>
            </a:r>
          </a:p>
        </p:txBody>
      </p:sp>
      <p:graphicFrame>
        <p:nvGraphicFramePr>
          <p:cNvPr id="82960" name="Object 16"/>
          <p:cNvGraphicFramePr>
            <a:graphicFrameLocks noGrp="1" noChangeAspect="1"/>
          </p:cNvGraphicFramePr>
          <p:nvPr>
            <p:ph sz="half" idx="1"/>
          </p:nvPr>
        </p:nvGraphicFramePr>
        <p:xfrm>
          <a:off x="2339975" y="2852738"/>
          <a:ext cx="6477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3" name="公式" r:id="rId4" imgW="292100" imgH="228600" progId="Equation.3">
                  <p:embed/>
                </p:oleObj>
              </mc:Choice>
              <mc:Fallback>
                <p:oleObj name="公式" r:id="rId4" imgW="2921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852738"/>
                        <a:ext cx="647700" cy="5064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6" name="Object 2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08175" y="4437063"/>
          <a:ext cx="115093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4" name="公式" r:id="rId6" imgW="444500" imgH="228600" progId="Equation.3">
                  <p:embed/>
                </p:oleObj>
              </mc:Choice>
              <mc:Fallback>
                <p:oleObj name="公式" r:id="rId6" imgW="4445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437063"/>
                        <a:ext cx="1150938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82956" name="Picture 12" descr="flower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43663" y="4724400"/>
            <a:ext cx="2362200" cy="19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0" y="1557338"/>
            <a:ext cx="9144000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填空题：（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121</a:t>
            </a:r>
            <a:r>
              <a:rPr lang="zh-CN" altLang="en-US" sz="2800" b="1" dirty="0"/>
              <a:t>的算术平方根是</a:t>
            </a:r>
            <a:r>
              <a:rPr lang="zh-CN" altLang="en-US" sz="2800" b="1" u="sng" dirty="0"/>
              <a:t>          </a:t>
            </a:r>
            <a:r>
              <a:rPr lang="zh-CN" altLang="en-US" sz="2800" b="1" dirty="0"/>
              <a:t>；</a:t>
            </a:r>
          </a:p>
          <a:p>
            <a:r>
              <a:rPr lang="zh-CN" altLang="en-US" sz="2800" b="1" dirty="0"/>
              <a:t>                       </a:t>
            </a:r>
            <a:r>
              <a:rPr lang="en-US" altLang="zh-CN" sz="2800" b="1" dirty="0"/>
              <a:t>0.25</a:t>
            </a:r>
            <a:r>
              <a:rPr lang="zh-CN" altLang="en-US" sz="2800" b="1" dirty="0"/>
              <a:t>的算术平方根是</a:t>
            </a:r>
            <a:r>
              <a:rPr lang="zh-CN" altLang="en-US" sz="2800" b="1" u="sng" dirty="0"/>
              <a:t>       </a:t>
            </a:r>
            <a:r>
              <a:rPr lang="zh-CN" altLang="en-US" sz="2800" b="1" dirty="0"/>
              <a:t>；</a:t>
            </a:r>
          </a:p>
          <a:p>
            <a:r>
              <a:rPr lang="zh-CN" altLang="en-US" sz="2800" b="1" dirty="0"/>
              <a:t>                       </a:t>
            </a:r>
            <a:r>
              <a:rPr lang="en-US" altLang="zh-CN" sz="2800" b="1" dirty="0"/>
              <a:t>(-5)</a:t>
            </a:r>
            <a:r>
              <a:rPr lang="en-US" altLang="zh-CN" sz="2400" b="1" baseline="52000" dirty="0"/>
              <a:t>2</a:t>
            </a:r>
            <a:r>
              <a:rPr lang="zh-CN" altLang="en-US" sz="2800" b="1" dirty="0"/>
              <a:t>的算术平方根是</a:t>
            </a:r>
            <a:r>
              <a:rPr lang="zh-CN" altLang="en-US" sz="2800" b="1" u="sng" dirty="0"/>
              <a:t>      </a:t>
            </a:r>
            <a:r>
              <a:rPr lang="zh-CN" altLang="en-US" sz="2800" b="1" dirty="0"/>
              <a:t>；  </a:t>
            </a:r>
          </a:p>
          <a:p>
            <a:r>
              <a:rPr lang="zh-CN" altLang="en-US" sz="2800" b="1" dirty="0"/>
              <a:t>                              的算术平方根是</a:t>
            </a:r>
            <a:r>
              <a:rPr lang="zh-CN" altLang="en-US" sz="2800" b="1" u="sng" dirty="0"/>
              <a:t>        </a:t>
            </a:r>
            <a:r>
              <a:rPr lang="zh-CN" altLang="en-US" sz="2800" b="1" dirty="0"/>
              <a:t>；</a:t>
            </a:r>
          </a:p>
          <a:p>
            <a:r>
              <a:rPr lang="zh-CN" altLang="en-US" sz="2800" b="1" dirty="0"/>
              <a:t>                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          </a:t>
            </a:r>
            <a:r>
              <a:rPr lang="en-US" altLang="zh-CN" sz="2400" b="1" dirty="0"/>
              <a:t>=__________</a:t>
            </a:r>
          </a:p>
          <a:p>
            <a:endParaRPr lang="zh-CN" altLang="en-US" sz="2400" b="1" dirty="0"/>
          </a:p>
          <a:p>
            <a:endParaRPr lang="zh-CN" altLang="en-US" dirty="0"/>
          </a:p>
          <a:p>
            <a:r>
              <a:rPr lang="zh-CN" altLang="en-US" dirty="0"/>
              <a:t>                      </a:t>
            </a:r>
            <a:r>
              <a:rPr lang="en-US" altLang="zh-CN" sz="2400" b="1" dirty="0"/>
              <a:t>(3)              </a:t>
            </a:r>
            <a:r>
              <a:rPr lang="zh-CN" altLang="en-US" sz="2400" b="1" dirty="0"/>
              <a:t>有意义则</a:t>
            </a:r>
            <a:r>
              <a:rPr lang="en-US" altLang="zh-CN" sz="2400" b="1" dirty="0"/>
              <a:t>a</a:t>
            </a:r>
            <a:r>
              <a:rPr lang="zh-CN" altLang="en-US" sz="2400" b="1" dirty="0"/>
              <a:t>的取值范围是</a:t>
            </a:r>
            <a:r>
              <a:rPr lang="en-US" altLang="zh-CN" sz="2400" b="1" dirty="0"/>
              <a:t>________</a:t>
            </a:r>
            <a:r>
              <a:rPr lang="zh-CN" altLang="en-US" sz="2400" b="1" dirty="0"/>
              <a:t>。</a:t>
            </a:r>
            <a:r>
              <a:rPr lang="en-US" altLang="zh-CN" sz="3200" b="1" dirty="0"/>
              <a:t> </a:t>
            </a: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2964" name="Object 20"/>
          <p:cNvGraphicFramePr>
            <a:graphicFrameLocks noChangeAspect="1"/>
          </p:cNvGraphicFramePr>
          <p:nvPr/>
        </p:nvGraphicFramePr>
        <p:xfrm>
          <a:off x="2411413" y="3357563"/>
          <a:ext cx="11017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5" name="公式" r:id="rId9" imgW="469900" imgH="254000" progId="Equation.3">
                  <p:embed/>
                </p:oleObj>
              </mc:Choice>
              <mc:Fallback>
                <p:oleObj name="公式" r:id="rId9" imgW="469900" imgH="2540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357563"/>
                        <a:ext cx="110172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5651500" y="1341438"/>
            <a:ext cx="635000" cy="579437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11</a:t>
            </a: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5580063" y="1916113"/>
            <a:ext cx="747712" cy="579437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0.5</a:t>
            </a:r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5651500" y="2420938"/>
            <a:ext cx="438150" cy="64135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/>
              <a:t>5</a:t>
            </a:r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5940425" y="2852738"/>
            <a:ext cx="409575" cy="579437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3</a:t>
            </a: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7720013" y="4673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9</a:t>
            </a: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3995738" y="3284538"/>
            <a:ext cx="382587" cy="519112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5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6443663" y="4221163"/>
            <a:ext cx="938212" cy="519112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a≥3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zh-CN" altLang="en-US" sz="8800" b="1">
                <a:solidFill>
                  <a:srgbClr val="CC0000"/>
                </a:solidFill>
                <a:ea typeface="华文隶书" panose="02010800040101010101" pitchFamily="2" charset="-122"/>
              </a:rPr>
              <a:t>能力提升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700338" y="1844675"/>
          <a:ext cx="935037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公式" r:id="rId4" imgW="485775" imgH="447040" progId="Equation.3">
                  <p:embed/>
                </p:oleObj>
              </mc:Choice>
              <mc:Fallback>
                <p:oleObj name="公式" r:id="rId4" imgW="485775" imgH="447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844675"/>
                        <a:ext cx="935037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995738" y="4149725"/>
          <a:ext cx="10795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公式" r:id="rId6" imgW="457200" imgH="228600" progId="Equation.3">
                  <p:embed/>
                </p:oleObj>
              </mc:Choice>
              <mc:Fallback>
                <p:oleObj name="公式" r:id="rId6" imgW="457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149725"/>
                        <a:ext cx="10795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484438" y="4149725"/>
          <a:ext cx="1079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公式" r:id="rId8" imgW="457200" imgH="228600" progId="Equation.3">
                  <p:embed/>
                </p:oleObj>
              </mc:Choice>
              <mc:Fallback>
                <p:oleObj name="公式" r:id="rId8" imgW="4572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149725"/>
                        <a:ext cx="10795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-1133475" y="4149725"/>
            <a:ext cx="10277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spcBef>
                <a:spcPct val="20000"/>
              </a:spcBef>
            </a:pPr>
            <a:r>
              <a:rPr lang="en-US" altLang="zh-CN" sz="2800" b="1"/>
              <a:t>3</a:t>
            </a:r>
            <a:r>
              <a:rPr lang="zh-CN" altLang="en-US" sz="2800" b="1"/>
              <a:t>、已知</a:t>
            </a:r>
            <a:r>
              <a:rPr lang="en-US" altLang="zh-CN" sz="2800" b="1"/>
              <a:t>y=             +            +3</a:t>
            </a:r>
            <a:r>
              <a:rPr lang="zh-CN" altLang="en-US" sz="2800" b="1"/>
              <a:t>，求</a:t>
            </a:r>
            <a:r>
              <a:rPr lang="en-US" altLang="zh-CN" sz="2800" b="1"/>
              <a:t>xy</a:t>
            </a:r>
            <a:r>
              <a:rPr lang="zh-CN" altLang="en-US" sz="2800" b="1"/>
              <a:t>的算术平方根。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92150" y="1916113"/>
            <a:ext cx="8062913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/>
              <a:t>1</a:t>
            </a:r>
            <a:r>
              <a:rPr lang="zh-CN" altLang="en-US" sz="2800" b="1"/>
              <a:t>、若</a:t>
            </a:r>
            <a:r>
              <a:rPr lang="en-US" altLang="zh-CN" sz="2800" b="1"/>
              <a:t>|a-9|+               =0</a:t>
            </a:r>
            <a:r>
              <a:rPr lang="zh-CN" altLang="en-US" sz="2800" b="1"/>
              <a:t>，则</a:t>
            </a:r>
            <a:r>
              <a:rPr lang="en-US" altLang="zh-CN" sz="2800" b="1"/>
              <a:t>a=          ,  b=          </a:t>
            </a:r>
            <a:r>
              <a:rPr lang="zh-CN" altLang="en-US" sz="2800" b="1"/>
              <a:t>。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zh-CN" altLang="en-US" sz="2800" b="1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/>
              <a:t>2</a:t>
            </a:r>
            <a:r>
              <a:rPr lang="zh-CN" altLang="en-US" sz="2800" b="1"/>
              <a:t>、</a:t>
            </a:r>
            <a:r>
              <a:rPr lang="zh-CN" altLang="en-US" b="1" u="sng"/>
              <a:t>      </a:t>
            </a:r>
            <a:br>
              <a:rPr lang="zh-CN" altLang="en-US" b="1" u="sng"/>
            </a:br>
            <a:endParaRPr lang="zh-CN" altLang="en-US" b="1" u="sng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5724525" y="2276475"/>
            <a:ext cx="8636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380288" y="2276475"/>
            <a:ext cx="936625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494" name="Picture 14" descr="flower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43663" y="4724400"/>
            <a:ext cx="2362200" cy="19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6" name="Picture 16"/>
          <p:cNvPicPr>
            <a:picLocks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258888" y="2708275"/>
            <a:ext cx="640873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191000" y="3505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114800" y="3581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0825" y="648087"/>
            <a:ext cx="972185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</a:rPr>
              <a:t>课堂小结：</a:t>
            </a:r>
          </a:p>
          <a:p>
            <a:r>
              <a:rPr lang="zh-CN" altLang="en-US" sz="5400" dirty="0"/>
              <a:t>      </a:t>
            </a:r>
            <a:r>
              <a:rPr lang="zh-CN" altLang="en-US" sz="5400" b="1" dirty="0"/>
              <a:t>用你所喜欢的方式</a:t>
            </a:r>
          </a:p>
          <a:p>
            <a:endParaRPr lang="zh-CN" altLang="en-US" sz="4000" dirty="0"/>
          </a:p>
          <a:p>
            <a:r>
              <a:rPr lang="zh-CN" altLang="en-US" sz="4000" b="1" dirty="0"/>
              <a:t>（知识树、知识框图或知识图表）</a:t>
            </a:r>
          </a:p>
          <a:p>
            <a:r>
              <a:rPr lang="zh-CN" altLang="en-US" sz="5400" dirty="0"/>
              <a:t>   </a:t>
            </a:r>
          </a:p>
          <a:p>
            <a:r>
              <a:rPr lang="zh-CN" altLang="en-US" sz="5400" dirty="0"/>
              <a:t>   </a:t>
            </a:r>
            <a:r>
              <a:rPr lang="zh-CN" altLang="en-US" sz="5400" b="1" dirty="0"/>
              <a:t>对本节课知识进行小结</a:t>
            </a:r>
            <a:r>
              <a:rPr lang="zh-CN" altLang="en-US" sz="5400" b="1" dirty="0" smtClean="0"/>
              <a:t>。</a:t>
            </a:r>
            <a:endParaRPr lang="zh-CN" altLang="en-US" sz="5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67932" y="1916832"/>
            <a:ext cx="8712968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3400" b="1" dirty="0" smtClean="0">
                <a:latin typeface="汉仪大宋简" pitchFamily="49" charset="-122"/>
                <a:ea typeface="汉仪大宋简" pitchFamily="49" charset="-122"/>
              </a:rPr>
              <a:t>1.</a:t>
            </a:r>
            <a:r>
              <a:rPr kumimoji="1" lang="zh-CN" altLang="en-US" sz="3400" b="1" dirty="0" smtClean="0">
                <a:latin typeface="汉仪大宋简" pitchFamily="49" charset="-122"/>
                <a:ea typeface="汉仪大宋简" pitchFamily="49" charset="-122"/>
              </a:rPr>
              <a:t>能</a:t>
            </a:r>
            <a:r>
              <a:rPr kumimoji="1" lang="zh-CN" altLang="en-US" sz="3400" b="1" dirty="0">
                <a:latin typeface="汉仪大宋简" pitchFamily="49" charset="-122"/>
                <a:ea typeface="汉仪大宋简" pitchFamily="49" charset="-122"/>
              </a:rPr>
              <a:t>说出算术平方根的意义，会用符号表示正数的算术平方根</a:t>
            </a:r>
            <a:r>
              <a:rPr kumimoji="1" lang="en-US" altLang="zh-CN" sz="3400" b="1" dirty="0">
                <a:latin typeface="汉仪大宋简" pitchFamily="49" charset="-122"/>
                <a:ea typeface="汉仪大宋简" pitchFamily="49" charset="-122"/>
              </a:rPr>
              <a:t>.(</a:t>
            </a:r>
            <a:r>
              <a:rPr kumimoji="1" lang="zh-CN" altLang="en-US" sz="3400" b="1" dirty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重点）</a:t>
            </a:r>
          </a:p>
          <a:p>
            <a:endParaRPr kumimoji="1" lang="en-US" altLang="zh-CN" sz="3400" b="1" dirty="0">
              <a:latin typeface="汉仪大宋简" pitchFamily="49" charset="-122"/>
              <a:ea typeface="汉仪大宋简" pitchFamily="49" charset="-122"/>
            </a:endParaRPr>
          </a:p>
          <a:p>
            <a:r>
              <a:rPr kumimoji="1" lang="en-US" altLang="zh-CN" sz="3400" b="1" dirty="0">
                <a:latin typeface="汉仪大宋简" pitchFamily="49" charset="-122"/>
                <a:ea typeface="汉仪大宋简" pitchFamily="49" charset="-122"/>
              </a:rPr>
              <a:t>2</a:t>
            </a:r>
            <a:r>
              <a:rPr kumimoji="1" lang="en-US" altLang="zh-CN" sz="3400" b="1" dirty="0" smtClean="0">
                <a:latin typeface="汉仪大宋简" pitchFamily="49" charset="-122"/>
                <a:ea typeface="汉仪大宋简" pitchFamily="49" charset="-122"/>
              </a:rPr>
              <a:t>.</a:t>
            </a:r>
            <a:r>
              <a:rPr kumimoji="1" lang="zh-CN" altLang="en-US" sz="3400" b="1" dirty="0" smtClean="0">
                <a:latin typeface="汉仪大宋简" pitchFamily="49" charset="-122"/>
                <a:ea typeface="汉仪大宋简" pitchFamily="49" charset="-122"/>
              </a:rPr>
              <a:t>会</a:t>
            </a:r>
            <a:r>
              <a:rPr kumimoji="1" lang="zh-CN" altLang="en-US" sz="3400" b="1" dirty="0">
                <a:latin typeface="汉仪大宋简" pitchFamily="49" charset="-122"/>
                <a:ea typeface="汉仪大宋简" pitchFamily="49" charset="-122"/>
              </a:rPr>
              <a:t>用平方运算求某些非负数的算术平方根</a:t>
            </a:r>
            <a:r>
              <a:rPr kumimoji="1" lang="en-US" altLang="zh-CN" sz="3400" b="1" dirty="0">
                <a:latin typeface="汉仪大宋简" pitchFamily="49" charset="-122"/>
                <a:ea typeface="汉仪大宋简" pitchFamily="49" charset="-122"/>
              </a:rPr>
              <a:t>.</a:t>
            </a:r>
            <a:r>
              <a:rPr kumimoji="1" lang="zh-CN" altLang="en-US" sz="3400" b="1" dirty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（重点）</a:t>
            </a:r>
          </a:p>
          <a:p>
            <a:endParaRPr kumimoji="1" lang="en-US" altLang="zh-CN" sz="3400" b="1" dirty="0">
              <a:latin typeface="汉仪大宋简" pitchFamily="49" charset="-122"/>
              <a:ea typeface="汉仪大宋简" pitchFamily="49" charset="-122"/>
            </a:endParaRPr>
          </a:p>
          <a:p>
            <a:r>
              <a:rPr kumimoji="1" lang="en-US" altLang="zh-CN" sz="3400" b="1" dirty="0">
                <a:latin typeface="汉仪大宋简" pitchFamily="49" charset="-122"/>
                <a:ea typeface="汉仪大宋简" pitchFamily="49" charset="-122"/>
              </a:rPr>
              <a:t>3</a:t>
            </a:r>
            <a:r>
              <a:rPr kumimoji="1" lang="en-US" altLang="zh-CN" sz="3400" b="1" dirty="0" smtClean="0">
                <a:latin typeface="汉仪大宋简" pitchFamily="49" charset="-122"/>
                <a:ea typeface="汉仪大宋简" pitchFamily="49" charset="-122"/>
              </a:rPr>
              <a:t>.</a:t>
            </a:r>
            <a:r>
              <a:rPr kumimoji="1" lang="zh-CN" altLang="en-US" sz="3400" b="1" dirty="0" smtClean="0">
                <a:latin typeface="汉仪大宋简" pitchFamily="49" charset="-122"/>
                <a:ea typeface="汉仪大宋简" pitchFamily="49" charset="-122"/>
              </a:rPr>
              <a:t>能</a:t>
            </a:r>
            <a:r>
              <a:rPr kumimoji="1" lang="zh-CN" altLang="en-US" sz="3400" b="1" dirty="0">
                <a:latin typeface="汉仪大宋简" pitchFamily="49" charset="-122"/>
                <a:ea typeface="汉仪大宋简" pitchFamily="49" charset="-122"/>
              </a:rPr>
              <a:t>理解并运用算术平方根的性质解决问题</a:t>
            </a:r>
            <a:r>
              <a:rPr kumimoji="1" lang="en-US" altLang="zh-CN" sz="3400" b="1" dirty="0">
                <a:latin typeface="汉仪大宋简" pitchFamily="49" charset="-122"/>
                <a:ea typeface="汉仪大宋简" pitchFamily="49" charset="-122"/>
              </a:rPr>
              <a:t>.</a:t>
            </a:r>
            <a:r>
              <a:rPr kumimoji="1" lang="zh-CN" altLang="en-US" sz="3400" b="1" dirty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（难点</a:t>
            </a:r>
            <a:r>
              <a:rPr kumimoji="1" lang="zh-CN" altLang="en-US" sz="34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）</a:t>
            </a:r>
            <a:endParaRPr kumimoji="1" lang="zh-CN" altLang="en-US" sz="3400" b="1" dirty="0">
              <a:solidFill>
                <a:srgbClr val="FF000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97395" y="344403"/>
            <a:ext cx="29674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zh-CN" altLang="en-US" sz="5400" b="1" dirty="0" smtClean="0">
                <a:solidFill>
                  <a:srgbClr val="6600CC"/>
                </a:solidFill>
              </a:rPr>
              <a:t>学习目标</a:t>
            </a:r>
            <a:endParaRPr kumimoji="1" lang="zh-CN" altLang="en-US" sz="54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9850" y="354806"/>
            <a:ext cx="9074150" cy="58658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4400" b="1" dirty="0">
                <a:solidFill>
                  <a:srgbClr val="FF0000"/>
                </a:solidFill>
              </a:rPr>
              <a:t>知识链接：</a:t>
            </a:r>
            <a:r>
              <a:rPr lang="zh-CN" altLang="en-US" sz="2800" b="1" dirty="0">
                <a:solidFill>
                  <a:srgbClr val="FF0000"/>
                </a:solidFill>
              </a:rPr>
              <a:t>限时</a:t>
            </a: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分钟</a:t>
            </a:r>
            <a:endParaRPr lang="zh-CN" alt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 smtClean="0"/>
              <a:t>1</a:t>
            </a:r>
            <a:r>
              <a:rPr lang="zh-CN" altLang="en-US" b="1" dirty="0"/>
              <a:t>、若</a:t>
            </a:r>
            <a:r>
              <a:rPr lang="en-US" altLang="zh-CN" b="1" dirty="0"/>
              <a:t>x</a:t>
            </a:r>
            <a:r>
              <a:rPr lang="en-US" altLang="zh-CN" b="1" baseline="50000" dirty="0"/>
              <a:t>2</a:t>
            </a:r>
            <a:r>
              <a:rPr lang="en-US" altLang="zh-CN" b="1" dirty="0"/>
              <a:t>=a</a:t>
            </a:r>
            <a:r>
              <a:rPr lang="zh-CN" altLang="en-US" b="1" dirty="0"/>
              <a:t>则</a:t>
            </a:r>
            <a:r>
              <a:rPr lang="en-US" altLang="zh-CN" b="1" dirty="0"/>
              <a:t>x</a:t>
            </a:r>
            <a:r>
              <a:rPr lang="zh-CN" altLang="en-US" b="1" dirty="0"/>
              <a:t>是</a:t>
            </a:r>
            <a:r>
              <a:rPr lang="en-US" altLang="zh-CN" b="1" dirty="0"/>
              <a:t>a</a:t>
            </a:r>
            <a:r>
              <a:rPr lang="zh-CN" altLang="en-US" b="1" dirty="0"/>
              <a:t>的</a:t>
            </a:r>
            <a:r>
              <a:rPr lang="en-US" altLang="zh-CN" b="1" dirty="0"/>
              <a:t>____,</a:t>
            </a:r>
            <a:r>
              <a:rPr lang="zh-CN" altLang="en-US" b="1" dirty="0"/>
              <a:t>记为</a:t>
            </a:r>
            <a:r>
              <a:rPr lang="en-US" altLang="zh-CN" b="1" dirty="0"/>
              <a:t>x=____</a:t>
            </a:r>
            <a:r>
              <a:rPr lang="zh-CN" altLang="en-US" b="1" dirty="0"/>
              <a:t>读作</a:t>
            </a:r>
            <a:r>
              <a:rPr lang="en-US" altLang="zh-CN" b="1" dirty="0"/>
              <a:t>_____.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 smtClean="0"/>
              <a:t>2</a:t>
            </a:r>
            <a:r>
              <a:rPr lang="zh-CN" altLang="en-US" b="1" dirty="0"/>
              <a:t>、下列数中没有平方根的是（  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 smtClean="0"/>
              <a:t>A</a:t>
            </a:r>
            <a:r>
              <a:rPr lang="en-US" altLang="zh-CN" b="1" dirty="0"/>
              <a:t>.-5     B.0.75      C.     D.0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 smtClean="0"/>
              <a:t>3</a:t>
            </a:r>
            <a:r>
              <a:rPr lang="zh-CN" altLang="en-US" b="1" dirty="0"/>
              <a:t>、若</a:t>
            </a:r>
            <a:r>
              <a:rPr lang="en-US" altLang="zh-CN" b="1" dirty="0"/>
              <a:t>2x-1</a:t>
            </a:r>
            <a:r>
              <a:rPr lang="zh-CN" altLang="en-US" b="1" dirty="0"/>
              <a:t>的平方根是</a:t>
            </a:r>
            <a:r>
              <a:rPr lang="en-US" altLang="zh-CN" b="1" dirty="0"/>
              <a:t>±7</a:t>
            </a:r>
            <a:r>
              <a:rPr lang="zh-CN" altLang="en-US" b="1" dirty="0"/>
              <a:t>，则</a:t>
            </a:r>
            <a:r>
              <a:rPr lang="en-US" altLang="zh-CN" b="1" dirty="0"/>
              <a:t>x</a:t>
            </a:r>
            <a:r>
              <a:rPr lang="en-US" altLang="zh-CN" b="1" dirty="0" smtClean="0"/>
              <a:t>=___ </a:t>
            </a:r>
            <a:r>
              <a:rPr lang="en-US" altLang="zh-CN" b="1" dirty="0"/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 smtClean="0"/>
              <a:t>x</a:t>
            </a:r>
            <a:r>
              <a:rPr lang="zh-CN" altLang="en-US" b="1" dirty="0"/>
              <a:t>的平方根是</a:t>
            </a:r>
            <a:r>
              <a:rPr lang="en-US" altLang="zh-CN" b="1" dirty="0" smtClean="0"/>
              <a:t>_____.</a:t>
            </a:r>
            <a:endParaRPr lang="zh-CN" altLang="en-US" b="1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3548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313051" y="2656578"/>
          <a:ext cx="4206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公式" r:id="rId3" imgW="228600" imgH="393700" progId="Equation.3">
                  <p:embed/>
                </p:oleObj>
              </mc:Choice>
              <mc:Fallback>
                <p:oleObj name="公式" r:id="rId3" imgW="2286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051" y="2656578"/>
                        <a:ext cx="420687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308545" y="1425184"/>
            <a:ext cx="1103313" cy="4572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/>
              <a:t>平方根</a:t>
            </a:r>
          </a:p>
        </p:txBody>
      </p:sp>
      <p:grpSp>
        <p:nvGrpSpPr>
          <p:cNvPr id="44041" name="Group 9"/>
          <p:cNvGrpSpPr/>
          <p:nvPr/>
        </p:nvGrpSpPr>
        <p:grpSpPr bwMode="auto">
          <a:xfrm>
            <a:off x="5489632" y="1342231"/>
            <a:ext cx="827881" cy="540153"/>
            <a:chOff x="4332" y="2251"/>
            <a:chExt cx="771" cy="372"/>
          </a:xfrm>
        </p:grpSpPr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4332" y="2251"/>
              <a:ext cx="381" cy="32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dirty="0"/>
                <a:t>±</a:t>
              </a:r>
              <a:r>
                <a:rPr lang="en-US" altLang="zh-CN" dirty="0"/>
                <a:t> </a:t>
              </a:r>
              <a:endParaRPr lang="zh-CN" altLang="en-US" dirty="0"/>
            </a:p>
          </p:txBody>
        </p:sp>
        <p:pic>
          <p:nvPicPr>
            <p:cNvPr id="44040" name="Picture 8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604" y="2251"/>
              <a:ext cx="499" cy="37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7164288" y="1342231"/>
            <a:ext cx="1811338" cy="5191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正负根号</a:t>
            </a:r>
            <a:r>
              <a:rPr lang="en-US" altLang="zh-CN" sz="2800" b="1" dirty="0"/>
              <a:t>a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078914" y="3522715"/>
            <a:ext cx="6350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25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267744" y="4078453"/>
            <a:ext cx="817562" cy="5794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±5</a:t>
            </a:r>
            <a:endParaRPr lang="zh-CN" altLang="en-US" sz="3200" b="1" dirty="0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4737316" y="2348880"/>
            <a:ext cx="477838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2" grpId="0" animBg="1"/>
      <p:bldP spid="44043" grpId="0" animBg="1"/>
      <p:bldP spid="44045" grpId="0" animBg="1"/>
      <p:bldP spid="440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>
                <a:solidFill>
                  <a:srgbClr val="6600CC"/>
                </a:solidFill>
              </a:rPr>
              <a:t>探究新知：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2276872"/>
            <a:ext cx="8229600" cy="2376264"/>
          </a:xfrm>
        </p:spPr>
        <p:txBody>
          <a:bodyPr/>
          <a:lstStyle/>
          <a:p>
            <a:r>
              <a:rPr lang="zh-CN" altLang="en-US" b="1" dirty="0"/>
              <a:t>自学指导一：算术平方根的概念（重点）</a:t>
            </a:r>
            <a:endParaRPr lang="zh-CN" altLang="en-US" dirty="0"/>
          </a:p>
          <a:p>
            <a:pPr>
              <a:buFontTx/>
              <a:buNone/>
            </a:pPr>
            <a:r>
              <a:rPr lang="zh-CN" altLang="en-US" dirty="0"/>
              <a:t>      </a:t>
            </a:r>
            <a:endParaRPr lang="zh-CN" altLang="en-US" b="1" dirty="0"/>
          </a:p>
          <a:p>
            <a:pPr>
              <a:buFontTx/>
              <a:buNone/>
            </a:pPr>
            <a:r>
              <a:rPr lang="zh-CN" altLang="en-US" b="1" dirty="0"/>
              <a:t>   学法指导：</a:t>
            </a:r>
            <a:r>
              <a:rPr lang="zh-CN" altLang="en-US" dirty="0"/>
              <a:t>自读课本</a:t>
            </a:r>
            <a:r>
              <a:rPr lang="en-US" altLang="zh-CN" dirty="0"/>
              <a:t>P63</a:t>
            </a:r>
            <a:r>
              <a:rPr lang="zh-CN" altLang="en-US" dirty="0"/>
              <a:t>，然后独立完成以下问题后再对子交流。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588" y="2911475"/>
            <a:ext cx="106045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-2844800" y="2276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42875" y="692696"/>
            <a:ext cx="9001125" cy="398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 smtClean="0">
                <a:solidFill>
                  <a:srgbClr val="6600CC"/>
                </a:solidFill>
              </a:rPr>
              <a:t>探</a:t>
            </a:r>
            <a:r>
              <a:rPr lang="zh-CN" altLang="en-US" sz="4400" b="1" dirty="0">
                <a:solidFill>
                  <a:srgbClr val="6600CC"/>
                </a:solidFill>
              </a:rPr>
              <a:t>究新知：</a:t>
            </a:r>
          </a:p>
          <a:p>
            <a:r>
              <a:rPr lang="zh-CN" altLang="en-US" sz="3600" b="1" dirty="0"/>
              <a:t>               </a:t>
            </a:r>
          </a:p>
          <a:p>
            <a:r>
              <a:rPr lang="zh-CN" altLang="en-US" sz="3600" b="1" dirty="0" smtClean="0"/>
              <a:t>自</a:t>
            </a:r>
            <a:r>
              <a:rPr lang="zh-CN" altLang="en-US" sz="3600" b="1" dirty="0"/>
              <a:t>学指导一：算术平方根的概念及应用         </a:t>
            </a:r>
            <a:r>
              <a:rPr lang="zh-CN" altLang="en-US" sz="3600" b="1" dirty="0">
                <a:solidFill>
                  <a:srgbClr val="FF0000"/>
                </a:solidFill>
              </a:rPr>
              <a:t>（重点）</a:t>
            </a:r>
            <a:endParaRPr lang="zh-CN" altLang="en-US" sz="3600" dirty="0">
              <a:solidFill>
                <a:srgbClr val="FF0000"/>
              </a:solidFill>
            </a:endParaRPr>
          </a:p>
          <a:p>
            <a:r>
              <a:rPr lang="zh-CN" altLang="en-US" sz="2400" b="1" dirty="0" smtClean="0"/>
              <a:t>学</a:t>
            </a:r>
            <a:r>
              <a:rPr lang="zh-CN" altLang="en-US" sz="2400" b="1" dirty="0"/>
              <a:t>法指导：</a:t>
            </a:r>
            <a:r>
              <a:rPr lang="zh-CN" altLang="en-US" sz="2400" dirty="0"/>
              <a:t>自读课本</a:t>
            </a:r>
            <a:r>
              <a:rPr lang="en-US" altLang="zh-CN" sz="2400" dirty="0"/>
              <a:t>P63</a:t>
            </a:r>
            <a:r>
              <a:rPr lang="zh-CN" altLang="en-US" sz="2400" dirty="0"/>
              <a:t>，然后独立完成学案问题后再对子交流。</a:t>
            </a:r>
            <a:r>
              <a:rPr lang="zh-CN" altLang="en-US" sz="3600" dirty="0"/>
              <a:t> </a:t>
            </a:r>
          </a:p>
          <a:p>
            <a:pPr>
              <a:spcBef>
                <a:spcPct val="20000"/>
              </a:spcBef>
            </a:pPr>
            <a:r>
              <a:rPr lang="zh-CN" altLang="en-US" sz="5400" b="1" dirty="0" smtClean="0">
                <a:solidFill>
                  <a:srgbClr val="FF0000"/>
                </a:solidFill>
              </a:rPr>
              <a:t>限</a:t>
            </a:r>
            <a:r>
              <a:rPr lang="zh-CN" altLang="en-US" sz="5400" b="1" dirty="0">
                <a:solidFill>
                  <a:srgbClr val="FF0000"/>
                </a:solidFill>
              </a:rPr>
              <a:t>时</a:t>
            </a:r>
            <a:r>
              <a:rPr lang="en-US" altLang="zh-CN" sz="5400" b="1" dirty="0">
                <a:solidFill>
                  <a:srgbClr val="FF0000"/>
                </a:solidFill>
              </a:rPr>
              <a:t>8</a:t>
            </a:r>
            <a:r>
              <a:rPr lang="zh-CN" altLang="en-US" sz="5400" b="1" dirty="0">
                <a:solidFill>
                  <a:srgbClr val="FF0000"/>
                </a:solidFill>
              </a:rPr>
              <a:t>分钟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23850" y="1546914"/>
            <a:ext cx="8610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知识点一：算术平方根的定义</a:t>
            </a:r>
            <a:r>
              <a:rPr lang="zh-CN" altLang="en-US" sz="36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如果一个</a:t>
            </a:r>
            <a:r>
              <a:rPr lang="zh-CN" altLang="en-US" sz="3600" b="1" dirty="0">
                <a:latin typeface="Times New Roman" panose="02020603050405020304" pitchFamily="18" charset="0"/>
              </a:rPr>
              <a:t>正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数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的平方等于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，即 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x  =a  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，那么这个</a:t>
            </a:r>
            <a:r>
              <a:rPr lang="zh-CN" altLang="en-US" sz="3600" b="1" dirty="0">
                <a:latin typeface="Times New Roman" panose="02020603050405020304" pitchFamily="18" charset="0"/>
              </a:rPr>
              <a:t>正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数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就叫做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36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算术平方根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，记为“        ”，读作“ </a:t>
            </a:r>
            <a:r>
              <a:rPr lang="zh-CN" altLang="en-US" sz="3600" b="1" dirty="0">
                <a:latin typeface="Times New Roman" panose="02020603050405020304" pitchFamily="18" charset="0"/>
              </a:rPr>
              <a:t>根号 </a:t>
            </a:r>
            <a:r>
              <a:rPr lang="en-US" altLang="zh-CN" sz="3600" b="1" dirty="0">
                <a:latin typeface="Times New Roman" panose="02020603050405020304" pitchFamily="18" charset="0"/>
              </a:rPr>
              <a:t>a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”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叫做被开方</a:t>
            </a:r>
            <a:r>
              <a:rPr lang="zh-CN" altLang="en-US" sz="3600" b="1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数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规定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的算术平方根是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0,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即</a:t>
            </a:r>
          </a:p>
        </p:txBody>
      </p:sp>
      <p:pic>
        <p:nvPicPr>
          <p:cNvPr id="6349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115616" y="3419668"/>
            <a:ext cx="1149350" cy="857250"/>
          </a:xfrm>
          <a:noFill/>
        </p:spPr>
      </p:pic>
      <p:pic>
        <p:nvPicPr>
          <p:cNvPr id="6349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6589701" y="3597269"/>
            <a:ext cx="460397" cy="230199"/>
          </a:xfrm>
          <a:noFill/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668344" y="234888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FF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588" y="2911475"/>
            <a:ext cx="106045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755576" y="1412776"/>
            <a:ext cx="7848872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sz="3600" b="1" dirty="0"/>
              <a:t>1.</a:t>
            </a:r>
            <a:r>
              <a:rPr lang="zh-CN" altLang="en-US" sz="3600" b="1" dirty="0"/>
              <a:t>一个正数的算术平方根是</a:t>
            </a:r>
          </a:p>
          <a:p>
            <a:r>
              <a:rPr lang="zh-CN" altLang="en-US" sz="3600" b="1" dirty="0"/>
              <a:t>  </a:t>
            </a:r>
            <a:r>
              <a:rPr lang="zh-CN" altLang="en-US" sz="3600" b="1" dirty="0" smtClean="0"/>
              <a:t>这</a:t>
            </a:r>
            <a:r>
              <a:rPr lang="zh-CN" altLang="en-US" sz="3600" b="1" dirty="0"/>
              <a:t>个正数的平方根吗？</a:t>
            </a:r>
          </a:p>
          <a:p>
            <a:r>
              <a:rPr lang="zh-CN" altLang="en-US" sz="3600" b="1" dirty="0"/>
              <a:t>  </a:t>
            </a:r>
            <a:r>
              <a:rPr lang="zh-CN" altLang="en-US" sz="3600" b="1" dirty="0" smtClean="0"/>
              <a:t>一</a:t>
            </a:r>
            <a:r>
              <a:rPr lang="zh-CN" altLang="en-US" sz="3600" b="1" dirty="0"/>
              <a:t>个正数的平方根就是</a:t>
            </a:r>
          </a:p>
          <a:p>
            <a:r>
              <a:rPr lang="zh-CN" altLang="en-US" sz="3600" b="1" dirty="0"/>
              <a:t>  </a:t>
            </a:r>
            <a:r>
              <a:rPr lang="zh-CN" altLang="en-US" sz="3600" b="1" dirty="0" smtClean="0"/>
              <a:t>这</a:t>
            </a:r>
            <a:r>
              <a:rPr lang="zh-CN" altLang="en-US" sz="3600" b="1" dirty="0"/>
              <a:t>个正数的算术平方根对吗？</a:t>
            </a:r>
          </a:p>
          <a:p>
            <a:endParaRPr lang="en-US" altLang="zh-CN" sz="3600" b="1" dirty="0"/>
          </a:p>
          <a:p>
            <a:r>
              <a:rPr lang="en-US" altLang="zh-CN" sz="3600" b="1" dirty="0"/>
              <a:t>2.</a:t>
            </a:r>
            <a:r>
              <a:rPr lang="zh-CN" altLang="en-US" sz="3600" b="1" dirty="0"/>
              <a:t>负数有算术平方根吗？为什么？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588" y="2911475"/>
            <a:ext cx="106045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55303" name="Group 7"/>
          <p:cNvGrpSpPr/>
          <p:nvPr/>
        </p:nvGrpSpPr>
        <p:grpSpPr bwMode="auto">
          <a:xfrm>
            <a:off x="719364" y="846117"/>
            <a:ext cx="4756150" cy="1260475"/>
            <a:chOff x="0" y="0"/>
            <a:chExt cx="2996" cy="794"/>
          </a:xfrm>
        </p:grpSpPr>
        <p:sp>
          <p:nvSpPr>
            <p:cNvPr id="55304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299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7.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求下列各数的算术平方根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</a:rPr>
                <a:t>① 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25   ②           ③ 0.36    ④ 0    ⑤  </a:t>
              </a:r>
            </a:p>
          </p:txBody>
        </p:sp>
        <p:grpSp>
          <p:nvGrpSpPr>
            <p:cNvPr id="55305" name="Group 9"/>
            <p:cNvGrpSpPr/>
            <p:nvPr/>
          </p:nvGrpSpPr>
          <p:grpSpPr bwMode="auto">
            <a:xfrm>
              <a:off x="872" y="314"/>
              <a:ext cx="328" cy="480"/>
              <a:chOff x="0" y="0"/>
              <a:chExt cx="328" cy="480"/>
            </a:xfrm>
          </p:grpSpPr>
          <p:sp>
            <p:nvSpPr>
              <p:cNvPr id="55306" name="Line 10"/>
              <p:cNvSpPr>
                <a:spLocks noChangeShapeType="1"/>
              </p:cNvSpPr>
              <p:nvPr/>
            </p:nvSpPr>
            <p:spPr bwMode="auto">
              <a:xfrm>
                <a:off x="20" y="2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307" name="Text 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latin typeface="Times New Roman" panose="02020603050405020304" pitchFamily="18" charset="0"/>
                  </a:rPr>
                  <a:t>49</a:t>
                </a:r>
              </a:p>
            </p:txBody>
          </p:sp>
          <p:sp>
            <p:nvSpPr>
              <p:cNvPr id="55308" name="Text Box 12"/>
              <p:cNvSpPr txBox="1">
                <a:spLocks noChangeArrowheads="1"/>
              </p:cNvSpPr>
              <p:nvPr/>
            </p:nvSpPr>
            <p:spPr bwMode="auto">
              <a:xfrm>
                <a:off x="20" y="192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latin typeface="Times New Roman" panose="02020603050405020304" pitchFamily="18" charset="0"/>
                  </a:rPr>
                  <a:t>81</a:t>
                </a:r>
              </a:p>
            </p:txBody>
          </p:sp>
        </p:grpSp>
      </p:grpSp>
      <p:pic>
        <p:nvPicPr>
          <p:cNvPr id="55309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2366" y="1492745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336" name="Group 40"/>
          <p:cNvGrpSpPr/>
          <p:nvPr/>
        </p:nvGrpSpPr>
        <p:grpSpPr bwMode="auto">
          <a:xfrm>
            <a:off x="755650" y="2216150"/>
            <a:ext cx="8064500" cy="3157538"/>
            <a:chOff x="476" y="1396"/>
            <a:chExt cx="5080" cy="1989"/>
          </a:xfrm>
        </p:grpSpPr>
        <p:sp>
          <p:nvSpPr>
            <p:cNvPr id="55319" name="Text Box 23"/>
            <p:cNvSpPr txBox="1">
              <a:spLocks noChangeArrowheads="1"/>
            </p:cNvSpPr>
            <p:nvPr/>
          </p:nvSpPr>
          <p:spPr bwMode="auto">
            <a:xfrm>
              <a:off x="476" y="1396"/>
              <a:ext cx="5080" cy="192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7F6F6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hlink"/>
              </a:solidFill>
              <a:miter lim="800000"/>
            </a:ln>
          </p:spPr>
          <p:txBody>
            <a:bodyPr>
              <a:spAutoFit/>
            </a:bodyPr>
            <a:lstStyle/>
            <a:p>
              <a:pPr algn="just"/>
              <a:r>
                <a:rPr lang="zh-CN" altLang="en-US" sz="2400" b="1" dirty="0">
                  <a:latin typeface="Times New Roman" panose="02020603050405020304" pitchFamily="18" charset="0"/>
                </a:rPr>
                <a:t>解：①∵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5</a:t>
              </a:r>
              <a:r>
                <a:rPr lang="en-US" altLang="zh-CN" sz="2400" b="1" baseline="50000" dirty="0">
                  <a:latin typeface="Times New Roman" panose="02020603050405020304" pitchFamily="18" charset="0"/>
                </a:rPr>
                <a:t>2 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＝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25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，∴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25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的算术平方根是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5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，即      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=5</a:t>
              </a:r>
            </a:p>
            <a:p>
              <a:pPr algn="just"/>
              <a:endParaRPr lang="en-US" altLang="zh-CN" sz="2400" b="1" dirty="0">
                <a:latin typeface="Times New Roman" panose="02020603050405020304" pitchFamily="18" charset="0"/>
              </a:endParaRPr>
            </a:p>
            <a:p>
              <a:pPr algn="just"/>
              <a:r>
                <a:rPr lang="en-US" altLang="zh-CN" sz="2400" b="1" dirty="0">
                  <a:latin typeface="Times New Roman" panose="02020603050405020304" pitchFamily="18" charset="0"/>
                </a:rPr>
                <a:t>②∵      =     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，∴     的算术平方根是     ，即  </a:t>
              </a:r>
              <a:r>
                <a:rPr lang="zh-CN" altLang="en-US" b="1" dirty="0"/>
                <a:t>     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   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=</a:t>
              </a:r>
            </a:p>
            <a:p>
              <a:pPr algn="just"/>
              <a:endParaRPr lang="en-US" altLang="zh-CN" sz="2400" b="1" dirty="0">
                <a:latin typeface="宋体" panose="02010600030101010101" pitchFamily="2" charset="-122"/>
              </a:endParaRPr>
            </a:p>
            <a:p>
              <a:pPr algn="just"/>
              <a:r>
                <a:rPr lang="en-US" altLang="zh-CN" sz="2400" b="1" dirty="0">
                  <a:latin typeface="Times New Roman" panose="02020603050405020304" pitchFamily="18" charset="0"/>
                </a:rPr>
                <a:t>③∵0.6  =0.36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，∴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0.36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的算术平方根是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0.6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，即          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=0.6</a:t>
              </a:r>
              <a:endParaRPr lang="en-US" altLang="zh-CN" sz="2400" b="1" dirty="0">
                <a:latin typeface="宋体" panose="02010600030101010101" pitchFamily="2" charset="-122"/>
              </a:endParaRPr>
            </a:p>
            <a:p>
              <a:pPr algn="just"/>
              <a:r>
                <a:rPr lang="en-US" altLang="zh-CN" sz="2400" b="1" dirty="0">
                  <a:latin typeface="Times New Roman" panose="02020603050405020304" pitchFamily="18" charset="0"/>
                </a:rPr>
                <a:t>④∵0  =0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，∴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0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的算术平方根是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0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，即     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=0</a:t>
              </a:r>
            </a:p>
            <a:p>
              <a:pPr algn="just"/>
              <a:endParaRPr lang="en-US" altLang="zh-CN" sz="2400" b="1" dirty="0">
                <a:latin typeface="Times New Roman" panose="02020603050405020304" pitchFamily="18" charset="0"/>
              </a:endParaRPr>
            </a:p>
            <a:p>
              <a:pPr algn="just"/>
              <a:r>
                <a:rPr lang="en-US" altLang="zh-CN" sz="2400" b="1" dirty="0">
                  <a:latin typeface="Times New Roman" panose="02020603050405020304" pitchFamily="18" charset="0"/>
                </a:rPr>
                <a:t>⑤∵         =4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2  =4 </a:t>
              </a:r>
              <a:r>
                <a:rPr lang="en-US" altLang="zh-CN" b="1" dirty="0"/>
                <a:t>∴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    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的算术平方根是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2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，即</a:t>
              </a:r>
            </a:p>
          </p:txBody>
        </p:sp>
        <p:pic>
          <p:nvPicPr>
            <p:cNvPr id="55320" name="Picture 2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895" y="1396"/>
              <a:ext cx="391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22" name="Picture 2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916" y="1732"/>
              <a:ext cx="363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23" name="Picture 27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404" y="1787"/>
              <a:ext cx="37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24" name="Picture 28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990" y="1787"/>
              <a:ext cx="37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25" name="Picture 29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286" y="1695"/>
              <a:ext cx="586" cy="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26" name="Picture 30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921" y="1738"/>
              <a:ext cx="391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27" name="Picture 31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33" y="2303"/>
              <a:ext cx="5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28" name="Picture 32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1160" y="2276"/>
              <a:ext cx="215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29" name="Picture 33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1013" y="2472"/>
              <a:ext cx="215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30" name="Picture 34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1844" y="2961"/>
              <a:ext cx="214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31" name="Picture 3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16" y="3010"/>
              <a:ext cx="43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32" name="Picture 36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3651" y="2570"/>
              <a:ext cx="342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33" name="Picture 3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83" y="3059"/>
              <a:ext cx="391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34" name="Picture 38"/>
            <p:cNvPicPr>
              <a:picLocks noChangeAspect="1" noChangeArrowheads="1"/>
            </p:cNvPicPr>
            <p:nvPr/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4433" y="3010"/>
              <a:ext cx="1123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5335" name="Picture 39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602" y="1787"/>
              <a:ext cx="391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588" y="2911475"/>
            <a:ext cx="106045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95536" y="1251120"/>
            <a:ext cx="8748464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117475"/>
            <a:r>
              <a:rPr lang="zh-CN" altLang="en-US" sz="4400" b="1" dirty="0" smtClean="0">
                <a:solidFill>
                  <a:srgbClr val="FF0000"/>
                </a:solidFill>
              </a:rPr>
              <a:t>新</a:t>
            </a:r>
            <a:r>
              <a:rPr lang="zh-CN" altLang="en-US" sz="4400" b="1" dirty="0">
                <a:solidFill>
                  <a:srgbClr val="FF0000"/>
                </a:solidFill>
              </a:rPr>
              <a:t>知探究：</a:t>
            </a:r>
          </a:p>
          <a:p>
            <a:pPr indent="117475"/>
            <a:r>
              <a:rPr lang="zh-CN" altLang="en-US" sz="2800" b="1" dirty="0"/>
              <a:t>自学指导二：算术平方根的性质</a:t>
            </a:r>
            <a:r>
              <a:rPr lang="zh-CN" altLang="en-US" sz="2800" b="1" dirty="0">
                <a:solidFill>
                  <a:srgbClr val="FF0000"/>
                </a:solidFill>
              </a:rPr>
              <a:t>（难点）</a:t>
            </a:r>
          </a:p>
          <a:p>
            <a:pPr indent="117475"/>
            <a:endParaRPr lang="zh-CN" altLang="en-US" sz="2800" b="1" dirty="0"/>
          </a:p>
          <a:p>
            <a:pPr indent="117475"/>
            <a:r>
              <a:rPr lang="zh-CN" altLang="en-US" sz="2800" b="1" dirty="0"/>
              <a:t>性质一：</a:t>
            </a:r>
            <a:r>
              <a:rPr lang="zh-CN" altLang="en-US" sz="2800" dirty="0"/>
              <a:t>算术平方根的双重非负性</a:t>
            </a:r>
          </a:p>
          <a:p>
            <a:pPr indent="117475"/>
            <a:endParaRPr lang="zh-CN" altLang="en-US" sz="2800" dirty="0"/>
          </a:p>
          <a:p>
            <a:pPr indent="117475"/>
            <a:r>
              <a:rPr lang="zh-CN" altLang="en-US" sz="2800" b="1" dirty="0"/>
              <a:t>学法指导：</a:t>
            </a:r>
            <a:r>
              <a:rPr lang="zh-CN" altLang="en-US" sz="2800" dirty="0"/>
              <a:t>先独立思考以下问题后对子交流统一认识。</a:t>
            </a:r>
          </a:p>
          <a:p>
            <a:pPr indent="117475"/>
            <a:endParaRPr lang="zh-CN" altLang="en-US" sz="3600" b="1" dirty="0">
              <a:solidFill>
                <a:srgbClr val="FF0000"/>
              </a:solidFill>
            </a:endParaRPr>
          </a:p>
          <a:p>
            <a:pPr indent="117475"/>
            <a:r>
              <a:rPr lang="zh-CN" altLang="en-US" sz="3600" b="1" dirty="0">
                <a:solidFill>
                  <a:srgbClr val="FF0000"/>
                </a:solidFill>
              </a:rPr>
              <a:t>限时</a:t>
            </a:r>
            <a:r>
              <a:rPr lang="en-US" altLang="zh-CN" sz="3600" b="1" dirty="0">
                <a:solidFill>
                  <a:srgbClr val="FF0000"/>
                </a:solidFill>
              </a:rPr>
              <a:t>3</a:t>
            </a:r>
            <a:r>
              <a:rPr lang="zh-CN" altLang="en-US" sz="3600" b="1" dirty="0">
                <a:solidFill>
                  <a:srgbClr val="FF0000"/>
                </a:solidFill>
              </a:rPr>
              <a:t>分钟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895</Words>
  <Application>Microsoft Office PowerPoint</Application>
  <PresentationFormat>全屏显示(4:3)</PresentationFormat>
  <Paragraphs>158</Paragraphs>
  <Slides>19</Slides>
  <Notes>16</Notes>
  <HiddenSlides>2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方正舒体</vt:lpstr>
      <vt:lpstr>汉仪大宋简</vt:lpstr>
      <vt:lpstr>黑体</vt:lpstr>
      <vt:lpstr>华文隶书</vt:lpstr>
      <vt:lpstr>宋体</vt:lpstr>
      <vt:lpstr>微软雅黑</vt:lpstr>
      <vt:lpstr>Arial</vt:lpstr>
      <vt:lpstr>Georgia</vt:lpstr>
      <vt:lpstr>Times New Roman</vt:lpstr>
      <vt:lpstr>Wingdings</vt:lpstr>
      <vt:lpstr>Wingdings 2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探究新知：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应用：下列各式有意义的条件是什么？</vt:lpstr>
      <vt:lpstr>PowerPoint 演示文稿</vt:lpstr>
      <vt:lpstr>PowerPoint 演示文稿</vt:lpstr>
      <vt:lpstr>PowerPoint 演示文稿</vt:lpstr>
      <vt:lpstr>PowerPoint 演示文稿</vt:lpstr>
      <vt:lpstr>达标检测</vt:lpstr>
      <vt:lpstr>能力提升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2022-01-07T06:48:02Z</dcterms:created>
  <dcterms:modified xsi:type="dcterms:W3CDTF">2023-01-16T15:19:32Z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7603311DCD4B46348622FFFDD7403E07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