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52" r:id="rId2"/>
    <p:sldId id="617" r:id="rId3"/>
    <p:sldId id="618" r:id="rId4"/>
    <p:sldId id="619" r:id="rId5"/>
    <p:sldId id="620" r:id="rId6"/>
    <p:sldId id="621" r:id="rId7"/>
    <p:sldId id="622" r:id="rId8"/>
    <p:sldId id="635" r:id="rId9"/>
    <p:sldId id="624" r:id="rId10"/>
    <p:sldId id="647" r:id="rId11"/>
    <p:sldId id="648" r:id="rId12"/>
    <p:sldId id="625" r:id="rId13"/>
    <p:sldId id="626" r:id="rId14"/>
    <p:sldId id="627" r:id="rId15"/>
    <p:sldId id="649" r:id="rId16"/>
    <p:sldId id="628" r:id="rId17"/>
    <p:sldId id="629" r:id="rId18"/>
    <p:sldId id="570" r:id="rId19"/>
    <p:sldId id="650" r:id="rId20"/>
    <p:sldId id="391" r:id="rId21"/>
    <p:sldId id="651" r:id="rId22"/>
    <p:sldId id="631" r:id="rId23"/>
    <p:sldId id="632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5">
          <p15:clr>
            <a:srgbClr val="A4A3A4"/>
          </p15:clr>
        </p15:guide>
        <p15:guide id="2" pos="36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575"/>
        <p:guide pos="36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9T22:11:15.131" idx="1">
    <p:pos x="2530" y="2290"/>
    <p:text>让学生经历能将非直角三角形转化为直角三角形，再利用锐角正切的概念解决问题，激发学生学习兴趣和培养学生的转化意识.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9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2023-01-16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0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0.wmf"/><Relationship Id="rId3" Type="http://schemas.openxmlformats.org/officeDocument/2006/relationships/image" Target="../media/image22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4.wmf"/><Relationship Id="rId2" Type="http://schemas.openxmlformats.org/officeDocument/2006/relationships/tags" Target="../tags/tag5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9.xml"/><Relationship Id="rId1" Type="http://schemas.openxmlformats.org/officeDocument/2006/relationships/vmlDrawing" Target="../drawings/vmlDrawing10.vml"/><Relationship Id="rId6" Type="http://schemas.openxmlformats.org/officeDocument/2006/relationships/comments" Target="../comments/comment1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5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5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51.pn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-28024" y="1786051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锐</a:t>
            </a:r>
            <a:r>
              <a:rPr lang="zh-CN" altLang="en-US" sz="6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角三角函数</a:t>
            </a:r>
            <a:endParaRPr lang="zh-CN" altLang="en-US" sz="66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-233087" y="3307006"/>
            <a:ext cx="12192000" cy="742319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时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箭头: V 形 8"/>
          <p:cNvSpPr/>
          <p:nvPr/>
        </p:nvSpPr>
        <p:spPr>
          <a:xfrm>
            <a:off x="2807833" y="1997632"/>
            <a:ext cx="381030" cy="68483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235304" y="1997632"/>
            <a:ext cx="381030" cy="68483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2519509" y="1997632"/>
            <a:ext cx="381030" cy="68483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6876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/>
          <p:nvPr/>
        </p:nvSpPr>
        <p:spPr>
          <a:xfrm>
            <a:off x="809942" y="754697"/>
            <a:ext cx="8215312" cy="17532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  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C=90°.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A=30°,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 A,tan B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A=45°,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 A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4338" name="图片 2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910388" y="2232978"/>
            <a:ext cx="3857625" cy="200025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4339" name="矩形 10"/>
          <p:cNvSpPr/>
          <p:nvPr/>
        </p:nvSpPr>
        <p:spPr>
          <a:xfrm>
            <a:off x="880745" y="2507615"/>
            <a:ext cx="3786188" cy="119888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:(1)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A=30°,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340" name="矩形 11"/>
          <p:cNvSpPr/>
          <p:nvPr/>
        </p:nvSpPr>
        <p:spPr>
          <a:xfrm>
            <a:off x="880745" y="3772853"/>
            <a:ext cx="286321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B=60°,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且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.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341" name="Rectangle 9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42" name="对象 1526"/>
          <p:cNvGraphicFramePr>
            <a:graphicFrameLocks noChangeAspect="1"/>
          </p:cNvGraphicFramePr>
          <p:nvPr/>
        </p:nvGraphicFramePr>
        <p:xfrm>
          <a:off x="2687955" y="3607117"/>
          <a:ext cx="9286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4" imgW="10972800" imgH="9448800" progId="Equation.DSMT4">
                  <p:embed/>
                </p:oleObj>
              </mc:Choice>
              <mc:Fallback>
                <p:oleObj r:id="rId4" imgW="109728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7955" y="3607117"/>
                        <a:ext cx="928688" cy="79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矩形 14"/>
          <p:cNvSpPr/>
          <p:nvPr/>
        </p:nvSpPr>
        <p:spPr>
          <a:xfrm>
            <a:off x="880745" y="4400233"/>
            <a:ext cx="489712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400"/>
              <a:t>∴             </a:t>
            </a:r>
            <a:r>
              <a:rPr lang="en-US" altLang="zh-CN" sz="2400"/>
              <a:t>          =               =         .</a:t>
            </a:r>
            <a:endParaRPr lang="zh-CN" altLang="en-US" sz="2400"/>
          </a:p>
        </p:txBody>
      </p:sp>
      <p:sp>
        <p:nvSpPr>
          <p:cNvPr id="14344" name="Rectangle 11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45" name="对象 1527"/>
          <p:cNvGraphicFramePr>
            <a:graphicFrameLocks noChangeAspect="1"/>
          </p:cNvGraphicFramePr>
          <p:nvPr/>
        </p:nvGraphicFramePr>
        <p:xfrm>
          <a:off x="1340802" y="4376420"/>
          <a:ext cx="1944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6" imgW="19507200" imgH="6096000" progId="Equation.DSMT4">
                  <p:embed/>
                </p:oleObj>
              </mc:Choice>
              <mc:Fallback>
                <p:oleObj r:id="rId6" imgW="19507200" imgH="6096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40802" y="4376420"/>
                        <a:ext cx="1944000" cy="54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3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47" name="对象 1528"/>
          <p:cNvGraphicFramePr>
            <a:graphicFrameLocks noChangeAspect="1"/>
          </p:cNvGraphicFramePr>
          <p:nvPr/>
        </p:nvGraphicFramePr>
        <p:xfrm>
          <a:off x="3441700" y="4199572"/>
          <a:ext cx="1285875" cy="8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8" imgW="17678400" imgH="12192000" progId="Equation.DSMT4">
                  <p:embed/>
                </p:oleObj>
              </mc:Choice>
              <mc:Fallback>
                <p:oleObj r:id="rId8" imgW="17678400" imgH="12192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41700" y="4199572"/>
                        <a:ext cx="1285875" cy="82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15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49" name="对象 1529"/>
          <p:cNvGraphicFramePr>
            <a:graphicFrameLocks noChangeAspect="1"/>
          </p:cNvGraphicFramePr>
          <p:nvPr/>
        </p:nvGraphicFramePr>
        <p:xfrm>
          <a:off x="4884420" y="4160202"/>
          <a:ext cx="64293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r:id="rId10" imgW="8229600" imgH="10363200" progId="Equation.DSMT4">
                  <p:embed/>
                </p:oleObj>
              </mc:Choice>
              <mc:Fallback>
                <p:oleObj r:id="rId10" imgW="82296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84420" y="4160202"/>
                        <a:ext cx="64293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矩形 21"/>
          <p:cNvSpPr/>
          <p:nvPr/>
        </p:nvSpPr>
        <p:spPr>
          <a:xfrm>
            <a:off x="880428" y="5192078"/>
            <a:ext cx="517334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∴tan A=tan 30°=                           ,</a:t>
            </a:r>
          </a:p>
        </p:txBody>
      </p:sp>
      <p:sp>
        <p:nvSpPr>
          <p:cNvPr id="14351" name="Rectangle 17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52" name="对象 1532"/>
          <p:cNvGraphicFramePr>
            <a:graphicFrameLocks noChangeAspect="1"/>
          </p:cNvGraphicFramePr>
          <p:nvPr/>
        </p:nvGraphicFramePr>
        <p:xfrm>
          <a:off x="3441700" y="5085715"/>
          <a:ext cx="2520000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r:id="rId12" imgW="30480000" imgH="10363200" progId="Equation.DSMT4">
                  <p:embed/>
                </p:oleObj>
              </mc:Choice>
              <mc:Fallback>
                <p:oleObj r:id="rId12" imgW="304800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41700" y="5085715"/>
                        <a:ext cx="2520000" cy="79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矩形 24"/>
          <p:cNvSpPr/>
          <p:nvPr/>
        </p:nvSpPr>
        <p:spPr>
          <a:xfrm>
            <a:off x="1025842" y="5984240"/>
            <a:ext cx="67151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+mn-ea"/>
                <a:ea typeface="+mn-ea"/>
                <a:cs typeface="+mn-ea"/>
              </a:rPr>
              <a:t>tan B=tan 60°=                            .                      </a:t>
            </a:r>
            <a:endParaRPr lang="zh-CN" altLang="en-US" sz="2400">
              <a:latin typeface="+mn-ea"/>
              <a:ea typeface="+mn-ea"/>
              <a:cs typeface="+mn-ea"/>
            </a:endParaRPr>
          </a:p>
        </p:txBody>
      </p:sp>
      <p:sp>
        <p:nvSpPr>
          <p:cNvPr id="14354" name="Rectangle 19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4355" name="对象 1535"/>
          <p:cNvGraphicFramePr>
            <a:graphicFrameLocks noChangeAspect="1"/>
          </p:cNvGraphicFramePr>
          <p:nvPr/>
        </p:nvGraphicFramePr>
        <p:xfrm>
          <a:off x="3442017" y="5818187"/>
          <a:ext cx="22875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r:id="rId14" imgW="29870400" imgH="10363200" progId="Equation.DSMT4">
                  <p:embed/>
                </p:oleObj>
              </mc:Choice>
              <mc:Fallback>
                <p:oleObj r:id="rId14" imgW="298704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42017" y="5818187"/>
                        <a:ext cx="2287588" cy="785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469900" y="196850"/>
            <a:ext cx="297180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  <a:sym typeface="+mn-ea"/>
              </a:rPr>
              <a:t>特殊角的正切值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6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1" dur="500" fill="hold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base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34" dur="500" fill="hold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38" dur="500" fill="hold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43" dur="500" fill="hold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48" dur="500" fill="hold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53" dur="500" fill="hold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1"/>
      <p:bldP spid="14343" grpId="2"/>
      <p:bldP spid="14350" grpId="3"/>
      <p:bldP spid="14353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/>
          <p:nvPr/>
        </p:nvSpPr>
        <p:spPr>
          <a:xfrm>
            <a:off x="1590675" y="635635"/>
            <a:ext cx="23526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362" name="矩形 2"/>
          <p:cNvSpPr/>
          <p:nvPr/>
        </p:nvSpPr>
        <p:spPr>
          <a:xfrm>
            <a:off x="1833880" y="1229995"/>
            <a:ext cx="160655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A=45°,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363" name="矩形 3"/>
          <p:cNvSpPr/>
          <p:nvPr/>
        </p:nvSpPr>
        <p:spPr>
          <a:xfrm>
            <a:off x="1940242" y="1824038"/>
            <a:ext cx="105981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+mn-ea"/>
                <a:ea typeface="+mn-ea"/>
              </a:rPr>
              <a:t>∴a=b.</a:t>
            </a:r>
          </a:p>
        </p:txBody>
      </p:sp>
      <p:sp>
        <p:nvSpPr>
          <p:cNvPr id="15364" name="矩形 4"/>
          <p:cNvSpPr/>
          <p:nvPr/>
        </p:nvSpPr>
        <p:spPr>
          <a:xfrm>
            <a:off x="1940242" y="2473642"/>
            <a:ext cx="355028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∴tan A=tan 45°=         .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365" name="Rectangle 2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15366" name="对象 1542"/>
          <p:cNvGraphicFramePr>
            <a:graphicFrameLocks noChangeAspect="1"/>
          </p:cNvGraphicFramePr>
          <p:nvPr/>
        </p:nvGraphicFramePr>
        <p:xfrm>
          <a:off x="4534218" y="2284413"/>
          <a:ext cx="73501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4" imgW="8534400" imgH="9448800" progId="Equation.DSMT4">
                  <p:embed/>
                </p:oleObj>
              </mc:Choice>
              <mc:Fallback>
                <p:oleObj r:id="rId4" imgW="8534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4218" y="2284413"/>
                        <a:ext cx="735012" cy="814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4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5368" name="Rectangle 6"/>
          <p:cNvSpPr/>
          <p:nvPr/>
        </p:nvSpPr>
        <p:spPr>
          <a:xfrm>
            <a:off x="1524000" y="-291782"/>
            <a:ext cx="30988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39925" y="3716655"/>
          <a:ext cx="6318885" cy="1283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9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30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°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45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°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60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°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b="1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tan </a:t>
                      </a:r>
                      <a:r>
                        <a:rPr lang="en-US" altLang="zh-CN" sz="2400" b="1" i="1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A</a:t>
                      </a:r>
                      <a:endParaRPr lang="en-US" altLang="zh-CN" sz="2400" b="1" err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6" name="直接连接符 45"/>
          <p:cNvCxnSpPr/>
          <p:nvPr/>
        </p:nvCxnSpPr>
        <p:spPr>
          <a:xfrm>
            <a:off x="1988185" y="3801745"/>
            <a:ext cx="1616710" cy="510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1910715" y="3960495"/>
            <a:ext cx="1375410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锐角三角函数</a:t>
            </a:r>
            <a:endParaRPr lang="zh-CN" altLang="en-US" sz="1400" b="1" i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947670" y="3716655"/>
            <a:ext cx="657225" cy="370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锐角</a:t>
            </a:r>
            <a:r>
              <a:rPr lang="en-US" altLang="zh-CN" sz="14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</a:p>
        </p:txBody>
      </p:sp>
      <p:graphicFrame>
        <p:nvGraphicFramePr>
          <p:cNvPr id="63" name="对象 6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3680" y="4375785"/>
          <a:ext cx="365125" cy="61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6" imgW="254000" imgH="431800" progId="Equation.KSEE3">
                  <p:embed/>
                </p:oleObj>
              </mc:Choice>
              <mc:Fallback>
                <p:oleObj r:id="rId6" imgW="2540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43680" y="4375785"/>
                        <a:ext cx="365125" cy="619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文本框 64"/>
          <p:cNvSpPr txBox="1"/>
          <p:nvPr/>
        </p:nvSpPr>
        <p:spPr>
          <a:xfrm>
            <a:off x="5584190" y="4486275"/>
            <a:ext cx="30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</a:p>
        </p:txBody>
      </p:sp>
      <p:graphicFrame>
        <p:nvGraphicFramePr>
          <p:cNvPr id="66" name="对象 6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69455" y="4491038"/>
          <a:ext cx="39306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8" imgW="228600" imgH="228600" progId="Equation.KSEE3">
                  <p:embed/>
                </p:oleObj>
              </mc:Choice>
              <mc:Fallback>
                <p:oleObj r:id="rId8" imgW="2286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69455" y="4491038"/>
                        <a:ext cx="393065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圆角矩形标注 10"/>
          <p:cNvSpPr/>
          <p:nvPr/>
        </p:nvSpPr>
        <p:spPr>
          <a:xfrm>
            <a:off x="7597140" y="2101215"/>
            <a:ext cx="2959735" cy="648970"/>
          </a:xfrm>
          <a:prstGeom prst="wedgeRoundRectCallout">
            <a:avLst>
              <a:gd name="adj1" fmla="val -47532"/>
              <a:gd name="adj2" fmla="val 1954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rgbClr val="FFFF00"/>
                </a:solidFill>
                <a:latin typeface="方正准圆简体" panose="02010601030101010101" charset="-122"/>
                <a:ea typeface="方正准圆简体" panose="02010601030101010101" charset="-122"/>
              </a:rPr>
              <a:t>正切是一个比值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1"/>
      <p:bldP spid="15363" grpId="2"/>
      <p:bldP spid="15364" grpId="3"/>
      <p:bldP spid="45" grpId="0"/>
      <p:bldP spid="44" grpId="0"/>
      <p:bldP spid="65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1990" y="1111250"/>
            <a:ext cx="4968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32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求一个角的正切值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316990" y="3818890"/>
            <a:ext cx="4332855" cy="2117725"/>
            <a:chOff x="2074" y="6014"/>
            <a:chExt cx="6823" cy="3335"/>
          </a:xfrm>
        </p:grpSpPr>
        <p:grpSp>
          <p:nvGrpSpPr>
            <p:cNvPr id="14" name="组合 13"/>
            <p:cNvGrpSpPr/>
            <p:nvPr/>
          </p:nvGrpSpPr>
          <p:grpSpPr>
            <a:xfrm>
              <a:off x="2074" y="6014"/>
              <a:ext cx="6823" cy="3092"/>
              <a:chOff x="1906" y="3799"/>
              <a:chExt cx="4623" cy="3791"/>
            </a:xfrm>
          </p:grpSpPr>
          <p:sp>
            <p:nvSpPr>
              <p:cNvPr id="6" name="直角三角形 5"/>
              <p:cNvSpPr/>
              <p:nvPr/>
            </p:nvSpPr>
            <p:spPr>
              <a:xfrm rot="16200000">
                <a:off x="3052" y="4072"/>
                <a:ext cx="2338" cy="3586"/>
              </a:xfrm>
              <a:prstGeom prst="rtTriangle">
                <a:avLst/>
              </a:prstGeom>
              <a:solidFill>
                <a:srgbClr val="F3E6D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5858" y="3799"/>
                <a:ext cx="536" cy="1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5956" y="6463"/>
                <a:ext cx="573" cy="1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906" y="6457"/>
                <a:ext cx="507" cy="1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5706" y="6720"/>
                <a:ext cx="2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H="1">
                <a:off x="5691" y="6751"/>
                <a:ext cx="0" cy="2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直接连接符 17"/>
            <p:cNvCxnSpPr>
              <a:endCxn id="6" idx="1"/>
            </p:cNvCxnSpPr>
            <p:nvPr/>
          </p:nvCxnSpPr>
          <p:spPr>
            <a:xfrm flipH="1">
              <a:off x="5491" y="6814"/>
              <a:ext cx="2607" cy="18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5105" y="8430"/>
              <a:ext cx="884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945515" y="1805940"/>
            <a:ext cx="9140190" cy="138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6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=90°,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边上的中线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=4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124065" y="2637155"/>
            <a:ext cx="447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圆角矩形标注 25"/>
          <p:cNvSpPr/>
          <p:nvPr/>
        </p:nvSpPr>
        <p:spPr>
          <a:xfrm>
            <a:off x="7737475" y="3467100"/>
            <a:ext cx="3405505" cy="1477645"/>
          </a:xfrm>
          <a:prstGeom prst="wedgeRoundRectCallout">
            <a:avLst>
              <a:gd name="adj1" fmla="val -99132"/>
              <a:gd name="adj2" fmla="val 287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方法①：求出角的对边和邻边的长度，直接用定义做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1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2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66" name="对象 6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923540" y="2638425"/>
          <a:ext cx="640080" cy="48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3" imgW="304800" imgH="228600" progId="Equation.KSEE3">
                  <p:embed/>
                </p:oleObj>
              </mc:Choice>
              <mc:Fallback>
                <p:oleObj r:id="rId3" imgW="3048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3540" y="2638425"/>
                        <a:ext cx="640080" cy="480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8370" y="1212215"/>
            <a:ext cx="8890635" cy="138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6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如图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在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中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ACB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=90°,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=8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=6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于点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则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的值是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____.</a:t>
            </a:r>
          </a:p>
        </p:txBody>
      </p:sp>
      <p:sp>
        <p:nvSpPr>
          <p:cNvPr id="4" name="直角三角形 3"/>
          <p:cNvSpPr/>
          <p:nvPr/>
        </p:nvSpPr>
        <p:spPr>
          <a:xfrm rot="9120000">
            <a:off x="1906905" y="3888105"/>
            <a:ext cx="3504565" cy="1927225"/>
          </a:xfrm>
          <a:prstGeom prst="rtTriangle">
            <a:avLst/>
          </a:prstGeom>
          <a:solidFill>
            <a:srgbClr val="F3E6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273810" y="2686685"/>
            <a:ext cx="4843145" cy="2548890"/>
            <a:chOff x="2006" y="4231"/>
            <a:chExt cx="7627" cy="4014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7486" y="5005"/>
              <a:ext cx="13" cy="26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6843" y="6893"/>
              <a:ext cx="75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106" y="4231"/>
              <a:ext cx="852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31" y="7326"/>
              <a:ext cx="802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006" y="7153"/>
              <a:ext cx="67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574" y="5491"/>
              <a:ext cx="63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214" y="5819"/>
              <a:ext cx="77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6430010" y="2767330"/>
            <a:ext cx="5411470" cy="321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分析：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直接去求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的对边与邻边的长计算量是比较大的.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这个图形是相似三角形中学过的“母子型”，有相等的角出现，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因此可把求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的正切转化为与求它相等的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的正切值.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6" name="圆角矩形标注 25"/>
          <p:cNvSpPr/>
          <p:nvPr/>
        </p:nvSpPr>
        <p:spPr>
          <a:xfrm>
            <a:off x="1826260" y="5143500"/>
            <a:ext cx="3624580" cy="1477645"/>
          </a:xfrm>
          <a:prstGeom prst="wedgeRoundRectCallout">
            <a:avLst>
              <a:gd name="adj1" fmla="val -51044"/>
              <a:gd name="adj2" fmla="val -71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方法②：转化为求与其相等的角的正切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643688" y="1841342"/>
          <a:ext cx="293370" cy="75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4" imgW="152400" imgH="393700" progId="Equation.DSMT4">
                  <p:embed/>
                </p:oleObj>
              </mc:Choice>
              <mc:Fallback>
                <p:oleObj r:id="rId4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43688" y="1841342"/>
                        <a:ext cx="293370" cy="757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9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本框 36"/>
          <p:cNvSpPr txBox="1"/>
          <p:nvPr/>
        </p:nvSpPr>
        <p:spPr>
          <a:xfrm>
            <a:off x="618490" y="1073150"/>
            <a:ext cx="9606915" cy="138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6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如图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每个小正方形的边长都是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若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的三个顶点在图中相应的格点上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则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的值是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____.</a:t>
            </a:r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518920" y="3046730"/>
          <a:ext cx="4399280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8DCFA3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9525">
                      <a:solidFill>
                        <a:srgbClr val="8DCFA3"/>
                      </a:solidFill>
                      <a:prstDash val="sysDash"/>
                    </a:lnL>
                    <a:lnR w="9525">
                      <a:solidFill>
                        <a:srgbClr val="8DCFA3"/>
                      </a:solidFill>
                      <a:prstDash val="sysDash"/>
                    </a:lnR>
                    <a:lnT w="9525">
                      <a:solidFill>
                        <a:srgbClr val="8DCFA3"/>
                      </a:solidFill>
                      <a:prstDash val="sysDash"/>
                    </a:lnT>
                    <a:lnB w="9525">
                      <a:solidFill>
                        <a:srgbClr val="8DCFA3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1" name="组合 60"/>
          <p:cNvGrpSpPr/>
          <p:nvPr/>
        </p:nvGrpSpPr>
        <p:grpSpPr>
          <a:xfrm>
            <a:off x="1787525" y="3064510"/>
            <a:ext cx="4177665" cy="2421890"/>
            <a:chOff x="2815" y="4826"/>
            <a:chExt cx="6579" cy="3814"/>
          </a:xfrm>
        </p:grpSpPr>
        <p:grpSp>
          <p:nvGrpSpPr>
            <p:cNvPr id="51" name="组合 50"/>
            <p:cNvGrpSpPr/>
            <p:nvPr/>
          </p:nvGrpSpPr>
          <p:grpSpPr>
            <a:xfrm>
              <a:off x="3223" y="5745"/>
              <a:ext cx="5283" cy="1854"/>
              <a:chOff x="3223" y="5745"/>
              <a:chExt cx="5283" cy="1854"/>
            </a:xfrm>
          </p:grpSpPr>
          <p:cxnSp>
            <p:nvCxnSpPr>
              <p:cNvPr id="48" name="直接连接符 47"/>
              <p:cNvCxnSpPr/>
              <p:nvPr/>
            </p:nvCxnSpPr>
            <p:spPr>
              <a:xfrm>
                <a:off x="3223" y="5745"/>
                <a:ext cx="1761" cy="18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4921" y="7553"/>
                <a:ext cx="3554" cy="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3254" y="5776"/>
                <a:ext cx="5253" cy="17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文本框 51"/>
            <p:cNvSpPr txBox="1"/>
            <p:nvPr/>
          </p:nvSpPr>
          <p:spPr>
            <a:xfrm>
              <a:off x="4338" y="7721"/>
              <a:ext cx="91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475" y="7117"/>
              <a:ext cx="91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815" y="4826"/>
              <a:ext cx="94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56" name="圆角矩形标注 55"/>
          <p:cNvSpPr/>
          <p:nvPr/>
        </p:nvSpPr>
        <p:spPr>
          <a:xfrm>
            <a:off x="7188835" y="3538220"/>
            <a:ext cx="3774440" cy="1587500"/>
          </a:xfrm>
          <a:prstGeom prst="wedgeRoundRectCallout">
            <a:avLst>
              <a:gd name="adj1" fmla="val -67917"/>
              <a:gd name="adj2" fmla="val 373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Calibri" panose="020F0502020204030204"/>
                <a:ea typeface="方正准圆简体" panose="02010601030101010101" charset="-122"/>
                <a:sym typeface="+mn-ea"/>
              </a:rPr>
              <a:t>方法③</a:t>
            </a:r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  <a:sym typeface="+mn-ea"/>
              </a:rPr>
              <a:t>求一个角的正切值应把这个角放到直角三角形中</a:t>
            </a:r>
            <a:endParaRPr lang="zh-CN" altLang="en-US" sz="2800">
              <a:latin typeface="方正准圆简体" panose="02010601030101010101" charset="-122"/>
              <a:ea typeface="方正准圆简体" panose="02010601030101010101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036445" y="3648075"/>
            <a:ext cx="3345180" cy="1177925"/>
            <a:chOff x="3207" y="5745"/>
            <a:chExt cx="5268" cy="1855"/>
          </a:xfrm>
        </p:grpSpPr>
        <p:cxnSp>
          <p:nvCxnSpPr>
            <p:cNvPr id="57" name="直接连接符 56"/>
            <p:cNvCxnSpPr>
              <a:stCxn id="54" idx="2"/>
            </p:cNvCxnSpPr>
            <p:nvPr/>
          </p:nvCxnSpPr>
          <p:spPr>
            <a:xfrm flipH="1">
              <a:off x="3252" y="5745"/>
              <a:ext cx="36" cy="1855"/>
            </a:xfrm>
            <a:prstGeom prst="line">
              <a:avLst/>
            </a:prstGeom>
            <a:ln w="2222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>
              <a:endCxn id="53" idx="1"/>
            </p:cNvCxnSpPr>
            <p:nvPr/>
          </p:nvCxnSpPr>
          <p:spPr>
            <a:xfrm flipV="1">
              <a:off x="3207" y="7577"/>
              <a:ext cx="5268" cy="23"/>
            </a:xfrm>
            <a:prstGeom prst="line">
              <a:avLst/>
            </a:prstGeom>
            <a:ln w="2222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endCxn id="53" idx="1"/>
            </p:cNvCxnSpPr>
            <p:nvPr/>
          </p:nvCxnSpPr>
          <p:spPr>
            <a:xfrm>
              <a:off x="3286" y="5761"/>
              <a:ext cx="5189" cy="1816"/>
            </a:xfrm>
            <a:prstGeom prst="line">
              <a:avLst/>
            </a:prstGeom>
            <a:ln w="2222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7745413" y="1751807"/>
          <a:ext cx="293370" cy="75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4" imgW="152400" imgH="393700" progId="Equation.DSMT4">
                  <p:embed/>
                </p:oleObj>
              </mc:Choice>
              <mc:Fallback>
                <p:oleObj r:id="rId4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45413" y="1751807"/>
                        <a:ext cx="293370" cy="757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080760" y="2991485"/>
            <a:ext cx="3344545" cy="2453640"/>
          </a:xfrm>
          <a:prstGeom prst="rect">
            <a:avLst/>
          </a:prstGeom>
          <a:solidFill>
            <a:srgbClr val="F3E6DE"/>
          </a:solidFill>
          <a:ln w="28575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38200" y="1073150"/>
            <a:ext cx="10477500" cy="1539875"/>
            <a:chOff x="1290" y="1690"/>
            <a:chExt cx="16500" cy="2425"/>
          </a:xfrm>
        </p:grpSpPr>
        <p:sp>
          <p:nvSpPr>
            <p:cNvPr id="2" name="文本框 1"/>
            <p:cNvSpPr txBox="1"/>
            <p:nvPr/>
          </p:nvSpPr>
          <p:spPr>
            <a:xfrm>
              <a:off x="1290" y="1690"/>
              <a:ext cx="16500" cy="2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960"/>
                </a:lnSpc>
              </a:pPr>
              <a:r>
                <a:rPr lang="zh-CN" altLang="en-US" sz="2400">
                  <a:solidFill>
                    <a:srgbClr val="EA555C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en-US" altLang="zh-CN" sz="2400">
                  <a:solidFill>
                    <a:srgbClr val="EA555C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  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如图，在等腰△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ABC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中，∠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C=90°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AC=6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，点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是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AC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上一点，若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tan∠DBC=   ,</a:t>
              </a:r>
              <a:r>
                <a:rPr lang="zh-CN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</a:t>
              </a:r>
              <a:r>
                <a:rPr lang="zh-CN" altLang="en-US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的长</a:t>
              </a:r>
              <a:r>
                <a:rPr lang="en-US" altLang="zh-CN" sz="24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782" y="2743"/>
            <a:ext cx="488" cy="1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r:id="rId3" imgW="139700" imgH="393700" progId="Equation.KSEE3">
                    <p:embed/>
                  </p:oleObj>
                </mc:Choice>
                <mc:Fallback>
                  <p:oleObj r:id="rId3" imgW="13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82" y="2743"/>
                          <a:ext cx="488" cy="13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直角三角形 7"/>
          <p:cNvSpPr/>
          <p:nvPr/>
        </p:nvSpPr>
        <p:spPr>
          <a:xfrm rot="8280000">
            <a:off x="2602230" y="3970655"/>
            <a:ext cx="2744470" cy="2621280"/>
          </a:xfrm>
          <a:prstGeom prst="rtTriangle">
            <a:avLst/>
          </a:prstGeom>
          <a:solidFill>
            <a:srgbClr val="F3E6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708785" y="2992120"/>
            <a:ext cx="4540885" cy="2828925"/>
            <a:chOff x="2691" y="4712"/>
            <a:chExt cx="7151" cy="4455"/>
          </a:xfrm>
        </p:grpSpPr>
        <p:cxnSp>
          <p:nvCxnSpPr>
            <p:cNvPr id="9" name="直接连接符 8"/>
            <p:cNvCxnSpPr>
              <a:stCxn id="8" idx="0"/>
            </p:cNvCxnSpPr>
            <p:nvPr/>
          </p:nvCxnSpPr>
          <p:spPr>
            <a:xfrm flipH="1" flipV="1">
              <a:off x="5674" y="6043"/>
              <a:ext cx="3572" cy="23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本框 53"/>
            <p:cNvSpPr txBox="1"/>
            <p:nvPr/>
          </p:nvSpPr>
          <p:spPr>
            <a:xfrm>
              <a:off x="4755" y="5337"/>
              <a:ext cx="91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/>
                <a:t>D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538" y="4712"/>
              <a:ext cx="91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/>
                <a:t>C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923" y="8248"/>
              <a:ext cx="91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/>
                <a:t>B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691" y="8146"/>
              <a:ext cx="91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/>
                <a:t>A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080760" y="2443480"/>
            <a:ext cx="5452110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解：由题意得，BC=AC=6</a:t>
            </a:r>
          </a:p>
          <a:p>
            <a:pPr fontAlgn="auto">
              <a:lnSpc>
                <a:spcPts val="406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Rt△BCD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45555" y="3575685"/>
          <a:ext cx="2592752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5" imgW="1320165" imgH="393700" progId="Equation.KSEE3">
                  <p:embed/>
                </p:oleObj>
              </mc:Choice>
              <mc:Fallback>
                <p:oleObj r:id="rId5" imgW="1320165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5555" y="3575685"/>
                        <a:ext cx="2592752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67463" y="4561205"/>
          <a:ext cx="2370094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7" imgW="1206500" imgH="393700" progId="Equation.KSEE3">
                  <p:embed/>
                </p:oleObj>
              </mc:Choice>
              <mc:Fallback>
                <p:oleObj r:id="rId7" imgW="12065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7463" y="4561205"/>
                        <a:ext cx="2370094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09373" y="5412423"/>
          <a:ext cx="3715082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9" imgW="1892300" imgH="393700" progId="Equation.KSEE3">
                  <p:embed/>
                </p:oleObj>
              </mc:Choice>
              <mc:Fallback>
                <p:oleObj r:id="rId9" imgW="1892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09373" y="5412423"/>
                        <a:ext cx="3715082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圆角矩形标注 21"/>
          <p:cNvSpPr/>
          <p:nvPr/>
        </p:nvSpPr>
        <p:spPr>
          <a:xfrm>
            <a:off x="9865360" y="3258820"/>
            <a:ext cx="2126615" cy="1337945"/>
          </a:xfrm>
          <a:prstGeom prst="wedgeRoundRectCallout">
            <a:avLst>
              <a:gd name="adj1" fmla="val -52776"/>
              <a:gd name="adj2" fmla="val 774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</a:rPr>
              <a:t>利用正切求边长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080760" y="2991485"/>
            <a:ext cx="3344545" cy="2453640"/>
          </a:xfrm>
          <a:prstGeom prst="rect">
            <a:avLst/>
          </a:prstGeom>
          <a:solidFill>
            <a:srgbClr val="F3E6DE"/>
          </a:solidFill>
          <a:ln w="28575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420168" y="377618"/>
            <a:ext cx="1727952" cy="588828"/>
            <a:chOff x="1684" y="1227"/>
            <a:chExt cx="2870" cy="9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3" name="圆角矩形 32"/>
            <p:cNvSpPr/>
            <p:nvPr/>
          </p:nvSpPr>
          <p:spPr>
            <a:xfrm>
              <a:off x="1710" y="1227"/>
              <a:ext cx="2715" cy="978"/>
            </a:xfrm>
            <a:prstGeom prst="roundRect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84" y="1274"/>
              <a:ext cx="2870" cy="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2800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  <a:latin typeface="微软雅黑" panose="020B0503020204020204" charset="-122"/>
                  <a:ea typeface="微软雅黑" panose="020B0503020204020204" charset="-122"/>
                </a:rPr>
                <a:t>典例精析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65505" y="1073150"/>
            <a:ext cx="10477500" cy="1443990"/>
            <a:chOff x="1290" y="1690"/>
            <a:chExt cx="16500" cy="2274"/>
          </a:xfrm>
        </p:grpSpPr>
        <p:sp>
          <p:nvSpPr>
            <p:cNvPr id="2" name="文本框 1"/>
            <p:cNvSpPr txBox="1"/>
            <p:nvPr/>
          </p:nvSpPr>
          <p:spPr>
            <a:xfrm>
              <a:off x="1290" y="1690"/>
              <a:ext cx="16500" cy="2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960"/>
                </a:lnSpc>
              </a:pPr>
              <a:r>
                <a:rPr lang="zh-CN" altLang="en-US" sz="32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en-US" altLang="zh-CN" sz="3200">
                  <a:solidFill>
                    <a:srgbClr val="EA555C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如图，在等腰</a:t>
              </a:r>
              <a:r>
                <a:rPr lang="zh-CN" altLang="en-US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△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</a:t>
              </a:r>
              <a:r>
                <a:rPr lang="zh-CN" altLang="en-US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，∠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=90°</a:t>
              </a:r>
              <a:r>
                <a:rPr lang="zh-CN" altLang="en-US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AC</a:t>
              </a:r>
              <a:r>
                <a:rPr lang="en-US" altLang="zh-CN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=6</a:t>
              </a:r>
              <a:r>
                <a:rPr lang="zh-CN" altLang="en-US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是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AC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上一点</a:t>
              </a:r>
              <a:r>
                <a:rPr lang="zh-CN" altLang="en-US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若</a:t>
              </a:r>
              <a:r>
                <a:rPr lang="en-US" altLang="zh-CN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tan∠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DBC</a:t>
              </a:r>
              <a:r>
                <a:rPr lang="en-US" altLang="zh-CN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   ,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</a:t>
              </a: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AD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的长</a:t>
              </a:r>
              <a:r>
                <a:rPr lang="en-US" altLang="zh-CN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050" y="2592"/>
            <a:ext cx="488" cy="1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7" r:id="rId3" imgW="139700" imgH="393700" progId="Equation.KSEE3">
                    <p:embed/>
                  </p:oleObj>
                </mc:Choice>
                <mc:Fallback>
                  <p:oleObj r:id="rId3" imgW="13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050" y="2592"/>
                          <a:ext cx="488" cy="13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直角三角形 7"/>
          <p:cNvSpPr/>
          <p:nvPr/>
        </p:nvSpPr>
        <p:spPr>
          <a:xfrm rot="8280000">
            <a:off x="2602230" y="3970655"/>
            <a:ext cx="2744470" cy="2621280"/>
          </a:xfrm>
          <a:prstGeom prst="rtTriangle">
            <a:avLst/>
          </a:prstGeom>
          <a:solidFill>
            <a:srgbClr val="F3E6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735455" y="2964815"/>
            <a:ext cx="4361815" cy="2856230"/>
            <a:chOff x="2733" y="4669"/>
            <a:chExt cx="6869" cy="4498"/>
          </a:xfrm>
        </p:grpSpPr>
        <p:cxnSp>
          <p:nvCxnSpPr>
            <p:cNvPr id="9" name="直接连接符 8"/>
            <p:cNvCxnSpPr>
              <a:stCxn id="8" idx="0"/>
            </p:cNvCxnSpPr>
            <p:nvPr/>
          </p:nvCxnSpPr>
          <p:spPr>
            <a:xfrm flipH="1" flipV="1">
              <a:off x="5674" y="6043"/>
              <a:ext cx="3572" cy="23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本框 53"/>
            <p:cNvSpPr txBox="1"/>
            <p:nvPr/>
          </p:nvSpPr>
          <p:spPr>
            <a:xfrm>
              <a:off x="4995" y="5450"/>
              <a:ext cx="523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157" y="4669"/>
              <a:ext cx="555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923" y="8248"/>
              <a:ext cx="67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733" y="7934"/>
              <a:ext cx="523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160770" y="2409190"/>
            <a:ext cx="4359910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解：由题意得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=6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Rt△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2" name="圆角矩形标注 21"/>
          <p:cNvSpPr/>
          <p:nvPr/>
        </p:nvSpPr>
        <p:spPr>
          <a:xfrm>
            <a:off x="9865360" y="3258820"/>
            <a:ext cx="2126615" cy="1337945"/>
          </a:xfrm>
          <a:prstGeom prst="wedgeRoundRectCallout">
            <a:avLst>
              <a:gd name="adj1" fmla="val -52776"/>
              <a:gd name="adj2" fmla="val 774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利用正切求边长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606858" y="3560922"/>
          <a:ext cx="2713990" cy="75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r:id="rId5" imgW="1409700" imgH="393700" progId="Equation.DSMT4">
                  <p:embed/>
                </p:oleObj>
              </mc:Choice>
              <mc:Fallback>
                <p:oleObj r:id="rId5" imgW="1409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06858" y="3560922"/>
                        <a:ext cx="2713990" cy="757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681788" y="4483894"/>
          <a:ext cx="2495550" cy="75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r:id="rId7" imgW="1295400" imgH="393700" progId="Equation.DSMT4">
                  <p:embed/>
                </p:oleObj>
              </mc:Choice>
              <mc:Fallback>
                <p:oleObj r:id="rId7" imgW="1295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81788" y="4483894"/>
                        <a:ext cx="2495550" cy="7581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6609081" y="5506244"/>
          <a:ext cx="3914775" cy="75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9" imgW="2032000" imgH="393700" progId="Equation.DSMT4">
                  <p:embed/>
                </p:oleObj>
              </mc:Choice>
              <mc:Fallback>
                <p:oleObj r:id="rId9" imgW="2032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09081" y="5506244"/>
                        <a:ext cx="3914775" cy="7581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9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19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19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727710" y="1463040"/>
            <a:ext cx="10185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在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中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=90°,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=4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则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的值是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____.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862330" y="3541395"/>
            <a:ext cx="9371965" cy="781685"/>
            <a:chOff x="1871" y="4775"/>
            <a:chExt cx="14759" cy="1231"/>
          </a:xfrm>
        </p:grpSpPr>
        <p:sp>
          <p:nvSpPr>
            <p:cNvPr id="22" name="文本框 21"/>
            <p:cNvSpPr txBox="1"/>
            <p:nvPr/>
          </p:nvSpPr>
          <p:spPr>
            <a:xfrm>
              <a:off x="1871" y="4989"/>
              <a:ext cx="1475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2.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在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Rt△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中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，∠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=90°,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AC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=4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，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tan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=   ,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则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BC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=____.</a:t>
              </a:r>
            </a:p>
          </p:txBody>
        </p:sp>
        <p:graphicFrame>
          <p:nvGraphicFramePr>
            <p:cNvPr id="23" name="对象 22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2491" y="4775"/>
            <a:ext cx="478" cy="1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3" r:id="rId3" imgW="152400" imgH="393700" progId="Equation.KSEE3">
                    <p:embed/>
                  </p:oleObj>
                </mc:Choice>
                <mc:Fallback>
                  <p:oleObj r:id="rId3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491" y="4775"/>
                          <a:ext cx="478" cy="12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文本框 26"/>
          <p:cNvSpPr txBox="1"/>
          <p:nvPr/>
        </p:nvSpPr>
        <p:spPr>
          <a:xfrm>
            <a:off x="9385935" y="3703320"/>
            <a:ext cx="397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77520" y="38100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9983153" y="1277462"/>
          <a:ext cx="293370" cy="75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83153" y="1277462"/>
                        <a:ext cx="293370" cy="757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/>
        </p:nvSpPr>
        <p:spPr>
          <a:xfrm>
            <a:off x="395605" y="836930"/>
            <a:ext cx="10262235" cy="188150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如图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在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中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锐角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的对边和邻边同时扩大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100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倍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,tan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的值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    ）</a:t>
            </a:r>
          </a:p>
          <a:p>
            <a:pPr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扩大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100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倍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缩小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100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倍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C.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不变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D.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不能确定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8435" name="Group 25"/>
          <p:cNvGrpSpPr/>
          <p:nvPr/>
        </p:nvGrpSpPr>
        <p:grpSpPr>
          <a:xfrm>
            <a:off x="6457950" y="2774315"/>
            <a:ext cx="3241675" cy="2165350"/>
            <a:chOff x="-62" y="34"/>
            <a:chExt cx="2042" cy="1364"/>
          </a:xfrm>
        </p:grpSpPr>
        <p:sp>
          <p:nvSpPr>
            <p:cNvPr id="18436" name="AutoShape 18"/>
            <p:cNvSpPr/>
            <p:nvPr/>
          </p:nvSpPr>
          <p:spPr>
            <a:xfrm flipH="1">
              <a:off x="144" y="262"/>
              <a:ext cx="1592" cy="986"/>
            </a:xfrm>
            <a:prstGeom prst="rtTriangl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37" name="Text Box 20"/>
            <p:cNvSpPr txBox="1"/>
            <p:nvPr/>
          </p:nvSpPr>
          <p:spPr>
            <a:xfrm>
              <a:off x="-62" y="1110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8438" name="Text Box 21"/>
            <p:cNvSpPr txBox="1"/>
            <p:nvPr/>
          </p:nvSpPr>
          <p:spPr>
            <a:xfrm>
              <a:off x="1665" y="34"/>
              <a:ext cx="24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endParaRPr lang="en-US" altLang="zh-CN" sz="2400" i="1" baseline="-250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39" name="Text Box 23"/>
            <p:cNvSpPr txBox="1"/>
            <p:nvPr/>
          </p:nvSpPr>
          <p:spPr>
            <a:xfrm>
              <a:off x="1702" y="1093"/>
              <a:ext cx="27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endParaRPr lang="en-US" altLang="zh-CN" sz="2400" i="1" baseline="-250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40" name="Text Box 24"/>
            <p:cNvSpPr txBox="1"/>
            <p:nvPr/>
          </p:nvSpPr>
          <p:spPr>
            <a:xfrm>
              <a:off x="1549" y="974"/>
              <a:ext cx="3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Arial" panose="020B0604020202020204" pitchFamily="34" charset="0"/>
                  <a:ea typeface="宋体" panose="02010600030101010101" pitchFamily="2" charset="-122"/>
                </a:rPr>
                <a:t>┌</a:t>
              </a:r>
              <a:endParaRPr lang="en-US" altLang="zh-CN" sz="2400" baseline="-25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490" name="Text Box 27"/>
          <p:cNvSpPr txBox="1"/>
          <p:nvPr/>
        </p:nvSpPr>
        <p:spPr>
          <a:xfrm>
            <a:off x="1735455" y="1585278"/>
            <a:ext cx="4572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67790" y="1450975"/>
            <a:ext cx="97053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4.tan60°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的值是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 ;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tanA=1,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A=_____.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67925" y="2924520"/>
          <a:ext cx="7506970" cy="57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r:id="rId3" imgW="3517265" imgH="279400" progId="Equation.KSEE3">
                  <p:embed/>
                </p:oleObj>
              </mc:Choice>
              <mc:Fallback>
                <p:oleObj r:id="rId3" imgW="3517265" imgH="279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7925" y="2924520"/>
                        <a:ext cx="7506970" cy="576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18230" y="1334770"/>
          <a:ext cx="576580" cy="57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r:id="rId5" imgW="228600" imgH="228600" progId="Equation.KSEE3">
                  <p:embed/>
                </p:oleObj>
              </mc:Choice>
              <mc:Fallback>
                <p:oleObj r:id="rId5" imgW="2286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8230" y="1334770"/>
                        <a:ext cx="576580" cy="576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6708140" y="1334770"/>
            <a:ext cx="939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EA555C"/>
                </a:solidFill>
              </a:rPr>
              <a:t>45°</a:t>
            </a:r>
          </a:p>
        </p:txBody>
      </p:sp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40940" y="3798570"/>
          <a:ext cx="3894294" cy="2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r:id="rId7" imgW="1688465" imgH="1320165" progId="Equation.KSEE3">
                  <p:embed/>
                </p:oleObj>
              </mc:Choice>
              <mc:Fallback>
                <p:oleObj r:id="rId7" imgW="1688465" imgH="13201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40940" y="3798570"/>
                        <a:ext cx="3894294" cy="25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891463" y="2559368"/>
          <a:ext cx="675498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r:id="rId9" imgW="368300" imgH="431800" progId="Equation.KSEE3">
                  <p:embed/>
                </p:oleObj>
              </mc:Choice>
              <mc:Fallback>
                <p:oleObj r:id="rId9" imgW="3683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91463" y="2559368"/>
                        <a:ext cx="675498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/>
          <p:nvPr/>
        </p:nvSpPr>
        <p:spPr>
          <a:xfrm>
            <a:off x="768350" y="671830"/>
            <a:ext cx="10471150" cy="1641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en-US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操场里有一个旗杆，老师让小明去测量旗杆高度，小明站在离旗杆底部</a:t>
            </a:r>
            <a:r>
              <a:rPr lang="en-US" altLang="zh-CN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米远处，目测旗杆的顶部，视线与水平线的夹角为</a:t>
            </a:r>
            <a:r>
              <a:rPr lang="en-US" altLang="zh-CN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</a:t>
            </a:r>
            <a:r>
              <a:rPr lang="zh-CN" altLang="en-US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度，并已知目高为</a:t>
            </a:r>
            <a:r>
              <a:rPr lang="en-US" altLang="zh-CN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米．然后他很快就算出旗杆的高度了．</a:t>
            </a:r>
          </a:p>
        </p:txBody>
      </p:sp>
      <p:pic>
        <p:nvPicPr>
          <p:cNvPr id="2065" name="Picture 17" descr="旗杆01（透明）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256588" y="2314575"/>
            <a:ext cx="1371600" cy="3665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66" name="Text Box 18"/>
          <p:cNvSpPr txBox="1"/>
          <p:nvPr/>
        </p:nvSpPr>
        <p:spPr>
          <a:xfrm>
            <a:off x="3216275" y="5505450"/>
            <a:ext cx="6483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121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</a:rPr>
              <a:t>米</a:t>
            </a:r>
          </a:p>
        </p:txBody>
      </p:sp>
      <p:sp>
        <p:nvSpPr>
          <p:cNvPr id="2067" name="Line 19"/>
          <p:cNvSpPr/>
          <p:nvPr/>
        </p:nvSpPr>
        <p:spPr>
          <a:xfrm>
            <a:off x="4032250" y="5522913"/>
            <a:ext cx="4648200" cy="0"/>
          </a:xfrm>
          <a:prstGeom prst="line">
            <a:avLst/>
          </a:prstGeom>
          <a:ln w="31750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2068" name="Line 20"/>
          <p:cNvSpPr/>
          <p:nvPr/>
        </p:nvSpPr>
        <p:spPr>
          <a:xfrm flipV="1">
            <a:off x="4032250" y="2322513"/>
            <a:ext cx="4648200" cy="3184525"/>
          </a:xfrm>
          <a:prstGeom prst="line">
            <a:avLst/>
          </a:prstGeom>
          <a:ln w="349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2" name="Group 21"/>
          <p:cNvGrpSpPr/>
          <p:nvPr/>
        </p:nvGrpSpPr>
        <p:grpSpPr>
          <a:xfrm>
            <a:off x="4489450" y="5148263"/>
            <a:ext cx="685800" cy="374650"/>
            <a:chOff x="2592" y="2788"/>
            <a:chExt cx="432" cy="236"/>
          </a:xfrm>
        </p:grpSpPr>
        <p:sp>
          <p:nvSpPr>
            <p:cNvPr id="7185" name="Arc 22"/>
            <p:cNvSpPr/>
            <p:nvPr/>
          </p:nvSpPr>
          <p:spPr>
            <a:xfrm>
              <a:off x="2592" y="2832"/>
              <a:ext cx="48" cy="19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txL" t="txT" r="txR" b="tx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7186" name="Object 23"/>
            <p:cNvGraphicFramePr>
              <a:graphicFrameLocks noChangeAspect="1"/>
            </p:cNvGraphicFramePr>
            <p:nvPr/>
          </p:nvGraphicFramePr>
          <p:xfrm>
            <a:off x="2688" y="2788"/>
            <a:ext cx="336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r:id="rId4" imgW="339090" imgH="236220" progId="Equation.3">
                    <p:embed/>
                  </p:oleObj>
                </mc:Choice>
                <mc:Fallback>
                  <p:oleObj r:id="rId4" imgW="339090" imgH="23622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688" y="2788"/>
                          <a:ext cx="336" cy="2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2" name="Line 24"/>
          <p:cNvSpPr/>
          <p:nvPr/>
        </p:nvSpPr>
        <p:spPr>
          <a:xfrm flipH="1">
            <a:off x="4032250" y="5495925"/>
            <a:ext cx="0" cy="468313"/>
          </a:xfrm>
          <a:prstGeom prst="line">
            <a:avLst/>
          </a:prstGeom>
          <a:ln w="317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pic>
        <p:nvPicPr>
          <p:cNvPr id="2073" name="Picture 25" descr="b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863975" y="5473700"/>
            <a:ext cx="120650" cy="49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74" name="Line 26"/>
          <p:cNvSpPr/>
          <p:nvPr/>
        </p:nvSpPr>
        <p:spPr>
          <a:xfrm>
            <a:off x="2279650" y="5964238"/>
            <a:ext cx="7620000" cy="0"/>
          </a:xfrm>
          <a:prstGeom prst="line">
            <a:avLst/>
          </a:prstGeom>
          <a:ln w="60325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2075" name="Text Box 27"/>
          <p:cNvSpPr txBox="1"/>
          <p:nvPr/>
        </p:nvSpPr>
        <p:spPr>
          <a:xfrm>
            <a:off x="5765800" y="5574030"/>
            <a:ext cx="8134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121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4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</a:rPr>
              <a:t>米</a:t>
            </a:r>
          </a:p>
        </p:txBody>
      </p:sp>
      <p:sp>
        <p:nvSpPr>
          <p:cNvPr id="2076" name="Text Box 28"/>
          <p:cNvSpPr txBox="1"/>
          <p:nvPr/>
        </p:nvSpPr>
        <p:spPr>
          <a:xfrm>
            <a:off x="8680450" y="3754438"/>
            <a:ext cx="411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077" name="Line 29"/>
          <p:cNvSpPr/>
          <p:nvPr/>
        </p:nvSpPr>
        <p:spPr>
          <a:xfrm flipH="1">
            <a:off x="8688388" y="2322513"/>
            <a:ext cx="0" cy="3582987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2078" name="Text Box 30"/>
          <p:cNvSpPr txBox="1"/>
          <p:nvPr/>
        </p:nvSpPr>
        <p:spPr>
          <a:xfrm>
            <a:off x="1014730" y="3223260"/>
            <a:ext cx="321373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你想知道小明怎样算出的吗？在认真学习了这节课的内容之后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你就明白了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080" name="Line 32"/>
          <p:cNvSpPr/>
          <p:nvPr/>
        </p:nvSpPr>
        <p:spPr>
          <a:xfrm flipH="1">
            <a:off x="4224338" y="5803900"/>
            <a:ext cx="1584325" cy="0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081" name="Line 33"/>
          <p:cNvSpPr/>
          <p:nvPr/>
        </p:nvSpPr>
        <p:spPr>
          <a:xfrm>
            <a:off x="6527800" y="5791200"/>
            <a:ext cx="2016125" cy="0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66" grpId="0"/>
      <p:bldP spid="2075" grpId="0"/>
      <p:bldP spid="2076" grpId="0"/>
      <p:bldP spid="20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294765" y="1332230"/>
            <a:ext cx="9601835" cy="1383665"/>
            <a:chOff x="1525" y="2348"/>
            <a:chExt cx="15121" cy="2179"/>
          </a:xfrm>
        </p:grpSpPr>
        <p:sp>
          <p:nvSpPr>
            <p:cNvPr id="4" name="文本框 3"/>
            <p:cNvSpPr txBox="1"/>
            <p:nvPr/>
          </p:nvSpPr>
          <p:spPr>
            <a:xfrm>
              <a:off x="1525" y="2348"/>
              <a:ext cx="15121" cy="2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6.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如果方程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      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的两个根分别是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Rt△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的两条边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，△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ABC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的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最小角为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∠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,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那么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tan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的值是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rPr>
                <a:t>_______.</a:t>
              </a:r>
            </a:p>
          </p:txBody>
        </p:sp>
        <p:graphicFrame>
          <p:nvGraphicFramePr>
            <p:cNvPr id="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650" y="2583"/>
            <a:ext cx="3262" cy="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1" r:id="rId3" imgW="914400" imgH="203200" progId="Equation.KSEE3">
                    <p:embed/>
                  </p:oleObj>
                </mc:Choice>
                <mc:Fallback>
                  <p:oleObj r:id="rId3" imgW="914400" imgH="2032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650" y="2583"/>
                          <a:ext cx="3262" cy="8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文本框 7"/>
          <p:cNvSpPr txBox="1"/>
          <p:nvPr/>
        </p:nvSpPr>
        <p:spPr>
          <a:xfrm>
            <a:off x="1344295" y="2910205"/>
            <a:ext cx="5941695" cy="2114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260"/>
              </a:lnSpc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分析：解方程得，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=3.</a:t>
            </a:r>
          </a:p>
          <a:p>
            <a:pPr fontAlgn="auto">
              <a:lnSpc>
                <a:spcPts val="5260"/>
              </a:lnSpc>
            </a:pP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情况一：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1,3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均为直角边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52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情况二：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为斜边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518718" y="1884522"/>
          <a:ext cx="1050290" cy="83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r:id="rId5" imgW="545465" imgH="431800" progId="Equation.DSMT4">
                  <p:embed/>
                </p:oleObj>
              </mc:Choice>
              <mc:Fallback>
                <p:oleObj r:id="rId5" imgW="545465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18718" y="1884522"/>
                        <a:ext cx="1050290" cy="8312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96620" y="424180"/>
            <a:ext cx="97510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.如图，在Rt△ABC中,∠ACB=90°,CD⊥AB于点D，若BC=2，AB=3，求tan∠BCD的值.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120" y="2167255"/>
            <a:ext cx="3028315" cy="20193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48080" y="1761490"/>
            <a:ext cx="22269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∵CD⊥AB,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78635" y="2221865"/>
            <a:ext cx="2273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∴∠ADC=90°，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78635" y="2708910"/>
            <a:ext cx="26930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∴∠A+∠ACD=90°.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8635" y="3256280"/>
            <a:ext cx="438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∵∠BCD+∠ACD=∠ACB=90°，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89430" y="3822065"/>
            <a:ext cx="19665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∴∠BCD=∠A.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78635" y="4387850"/>
            <a:ext cx="22021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在Rt△ABC中，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6" name="对象 2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10093" y="4871720"/>
          <a:ext cx="4433517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4" imgW="2234565" imgH="254000" progId="Equation.KSEE3">
                  <p:embed/>
                </p:oleObj>
              </mc:Choice>
              <mc:Fallback>
                <p:oleObj r:id="rId4" imgW="2234565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0093" y="4871720"/>
                        <a:ext cx="4433517" cy="5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组合 22"/>
          <p:cNvGrpSpPr/>
          <p:nvPr/>
        </p:nvGrpSpPr>
        <p:grpSpPr>
          <a:xfrm>
            <a:off x="2113280" y="5262233"/>
            <a:ext cx="2830195" cy="807008"/>
            <a:chOff x="1840" y="7979"/>
            <a:chExt cx="4457" cy="1038"/>
          </a:xfrm>
        </p:grpSpPr>
        <p:sp>
          <p:nvSpPr>
            <p:cNvPr id="16" name="文本框 15"/>
            <p:cNvSpPr txBox="1"/>
            <p:nvPr/>
          </p:nvSpPr>
          <p:spPr>
            <a:xfrm>
              <a:off x="1840" y="8263"/>
              <a:ext cx="4457" cy="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∴tanA=     =      ，</a:t>
              </a:r>
              <a:endPara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515" y="8425"/>
              <a:ext cx="940" cy="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AC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415" y="8019"/>
              <a:ext cx="1194" cy="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2400" u="sng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 </a:t>
              </a:r>
              <a:r>
                <a:rPr lang="zh-CN" altLang="en-US" sz="2400" u="sng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BC </a:t>
              </a:r>
            </a:p>
          </p:txBody>
        </p:sp>
        <p:graphicFrame>
          <p:nvGraphicFramePr>
            <p:cNvPr id="20" name="对象 1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894" y="7979"/>
            <a:ext cx="791" cy="1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0" r:id="rId6" imgW="330200" imgH="431800" progId="Equation.KSEE3">
                    <p:embed/>
                  </p:oleObj>
                </mc:Choice>
                <mc:Fallback>
                  <p:oleObj r:id="rId6" imgW="330200" imgH="431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894" y="7979"/>
                          <a:ext cx="791" cy="103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组合 21"/>
          <p:cNvGrpSpPr/>
          <p:nvPr/>
        </p:nvGrpSpPr>
        <p:grpSpPr>
          <a:xfrm>
            <a:off x="2165350" y="5965190"/>
            <a:ext cx="3820160" cy="756285"/>
            <a:chOff x="1739" y="9006"/>
            <a:chExt cx="6016" cy="1191"/>
          </a:xfrm>
        </p:grpSpPr>
        <p:sp>
          <p:nvSpPr>
            <p:cNvPr id="17" name="文本框 16"/>
            <p:cNvSpPr txBox="1"/>
            <p:nvPr/>
          </p:nvSpPr>
          <p:spPr>
            <a:xfrm>
              <a:off x="1739" y="9166"/>
              <a:ext cx="6016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∴tan∠BCD=tanA=          .</a:t>
              </a:r>
              <a:endPara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对象 2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114" y="9006"/>
            <a:ext cx="909" cy="1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1" r:id="rId8" imgW="330200" imgH="431800" progId="Equation.KSEE3">
                    <p:embed/>
                  </p:oleObj>
                </mc:Choice>
                <mc:Fallback>
                  <p:oleObj r:id="rId8" imgW="330200" imgH="431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114" y="9006"/>
                          <a:ext cx="909" cy="11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92555" y="697230"/>
            <a:ext cx="8329930" cy="12966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7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如图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在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Rt△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中,∠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=90°,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⊥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于点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若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=2，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=3，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求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的值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385" y="1675130"/>
            <a:ext cx="3028315" cy="20193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135505" y="1985010"/>
            <a:ext cx="26631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⊥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,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47645" y="2445385"/>
            <a:ext cx="28968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∴∠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ADC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39390" y="2947035"/>
            <a:ext cx="34258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+∠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ACD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747645" y="3407410"/>
            <a:ext cx="54571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BCD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+∠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ACD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ACB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13050" y="3867785"/>
            <a:ext cx="25082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∴∠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BCD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=∠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27020" y="4387850"/>
            <a:ext cx="26943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在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Rt△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中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，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915603" y="4894740"/>
          <a:ext cx="4597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r:id="rId4" imgW="2387600" imgH="254000" progId="Equation.DSMT4">
                  <p:embed/>
                </p:oleObj>
              </mc:Choice>
              <mc:Fallback>
                <p:oleObj r:id="rId4" imgW="23876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5603" y="4894740"/>
                        <a:ext cx="4597400" cy="488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911158" y="5351623"/>
          <a:ext cx="2837180" cy="83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6" imgW="1473200" imgH="431800" progId="Equation.DSMT4">
                  <p:embed/>
                </p:oleObj>
              </mc:Choice>
              <mc:Fallback>
                <p:oleObj r:id="rId6" imgW="14732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1158" y="5351623"/>
                        <a:ext cx="2837180" cy="8312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882901" y="5998053"/>
          <a:ext cx="3596005" cy="83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r:id="rId8" imgW="1866900" imgH="431800" progId="Equation.DSMT4">
                  <p:embed/>
                </p:oleObj>
              </mc:Choice>
              <mc:Fallback>
                <p:oleObj r:id="rId8" imgW="18669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82901" y="5998053"/>
                        <a:ext cx="3596005" cy="8312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右箭头 5"/>
          <p:cNvSpPr/>
          <p:nvPr/>
        </p:nvSpPr>
        <p:spPr>
          <a:xfrm>
            <a:off x="3503930" y="2159635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168494" y="1209675"/>
            <a:ext cx="2528283" cy="2177353"/>
            <a:chOff x="812" y="5877"/>
            <a:chExt cx="4690" cy="4396"/>
          </a:xfrm>
        </p:grpSpPr>
        <p:grpSp>
          <p:nvGrpSpPr>
            <p:cNvPr id="10" name="组合 9"/>
            <p:cNvGrpSpPr/>
            <p:nvPr/>
          </p:nvGrpSpPr>
          <p:grpSpPr>
            <a:xfrm>
              <a:off x="1853" y="6395"/>
              <a:ext cx="3068" cy="2948"/>
              <a:chOff x="2192" y="6282"/>
              <a:chExt cx="3068" cy="2948"/>
            </a:xfrm>
          </p:grpSpPr>
          <p:sp>
            <p:nvSpPr>
              <p:cNvPr id="11" name="直角三角形 10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" name="文本框 24"/>
            <p:cNvSpPr txBox="1"/>
            <p:nvPr/>
          </p:nvSpPr>
          <p:spPr>
            <a:xfrm>
              <a:off x="1251" y="5877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9" name="文本框 26"/>
            <p:cNvSpPr txBox="1"/>
            <p:nvPr/>
          </p:nvSpPr>
          <p:spPr>
            <a:xfrm>
              <a:off x="4894" y="8973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5" name="文本框 28"/>
            <p:cNvSpPr txBox="1"/>
            <p:nvPr/>
          </p:nvSpPr>
          <p:spPr>
            <a:xfrm>
              <a:off x="1245" y="8864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6" name="弧形 25"/>
            <p:cNvSpPr/>
            <p:nvPr/>
          </p:nvSpPr>
          <p:spPr>
            <a:xfrm rot="16200000">
              <a:off x="4013" y="8882"/>
              <a:ext cx="908" cy="907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389" y="7025"/>
              <a:ext cx="466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en-US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27" y="7700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901" y="9340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12" y="6924"/>
              <a:ext cx="1661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对边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189" y="9344"/>
              <a:ext cx="15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邻边</a:t>
              </a:r>
            </a:p>
          </p:txBody>
        </p:sp>
      </p:grpSp>
      <p:pic>
        <p:nvPicPr>
          <p:cNvPr id="45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3512800" y="10769600"/>
            <a:ext cx="469900" cy="457200"/>
          </a:xfrm>
          <a:prstGeom prst="cube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49910" y="438150"/>
            <a:ext cx="2044700" cy="521970"/>
            <a:chOff x="752" y="350"/>
            <a:chExt cx="3220" cy="822"/>
          </a:xfrm>
        </p:grpSpPr>
        <p:sp>
          <p:nvSpPr>
            <p:cNvPr id="1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691515" y="3147695"/>
            <a:ext cx="114046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正切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1831975" y="2278380"/>
            <a:ext cx="237490" cy="2273300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 Box 18"/>
          <p:cNvSpPr txBox="1"/>
          <p:nvPr/>
        </p:nvSpPr>
        <p:spPr>
          <a:xfrm>
            <a:off x="2315845" y="2073275"/>
            <a:ext cx="94107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概念</a:t>
            </a:r>
          </a:p>
        </p:txBody>
      </p:sp>
      <p:sp>
        <p:nvSpPr>
          <p:cNvPr id="22" name="Text Box 18"/>
          <p:cNvSpPr txBox="1"/>
          <p:nvPr/>
        </p:nvSpPr>
        <p:spPr>
          <a:xfrm>
            <a:off x="2069465" y="4025900"/>
            <a:ext cx="1729740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特殊角的正切值</a:t>
            </a:r>
          </a:p>
        </p:txBody>
      </p:sp>
      <p:graphicFrame>
        <p:nvGraphicFramePr>
          <p:cNvPr id="38" name="对象 3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459605" y="3458845"/>
          <a:ext cx="1963420" cy="2086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r:id="rId4" imgW="825500" imgH="889000" progId="Equation.KSEE3">
                  <p:embed/>
                </p:oleObj>
              </mc:Choice>
              <mc:Fallback>
                <p:oleObj r:id="rId4" imgW="825500" imgH="889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59605" y="3458845"/>
                        <a:ext cx="1963420" cy="2086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右箭头 22"/>
          <p:cNvSpPr/>
          <p:nvPr/>
        </p:nvSpPr>
        <p:spPr>
          <a:xfrm>
            <a:off x="3898265" y="4264025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6927216" y="1996918"/>
          <a:ext cx="2935605" cy="80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r:id="rId6" imgW="1524000" imgH="419100" progId="Equation.DSMT4">
                  <p:embed/>
                </p:oleObj>
              </mc:Choice>
              <mc:Fallback>
                <p:oleObj r:id="rId6" imgW="1524000" imgH="419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27216" y="1996918"/>
                        <a:ext cx="2935605" cy="8070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1518900" y="121539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292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/>
          <p:nvPr/>
        </p:nvSpPr>
        <p:spPr>
          <a:xfrm>
            <a:off x="1694180" y="1074420"/>
            <a:ext cx="8900160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在直角三角形中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三边之间具有特殊关系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勾股定理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),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两个锐角互余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那么直角三角形的边和角之间是否也有着特殊的关系呢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?</a:t>
            </a:r>
          </a:p>
        </p:txBody>
      </p:sp>
      <p:sp>
        <p:nvSpPr>
          <p:cNvPr id="8195" name="WordArt 6"/>
          <p:cNvSpPr>
            <a:spLocks noTextEdit="1"/>
          </p:cNvSpPr>
          <p:nvPr/>
        </p:nvSpPr>
        <p:spPr>
          <a:xfrm>
            <a:off x="1287463" y="2954338"/>
            <a:ext cx="1081087" cy="38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82500" lnSpcReduction="20000"/>
          </a:bodyPr>
          <a:lstStyle/>
          <a:p>
            <a:pPr algn="ctr"/>
            <a:r>
              <a:rPr lang="zh-CN" altLang="en-US" sz="2800" dirty="0">
                <a:ln w="9525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</a:rPr>
              <a:t>做一做</a:t>
            </a:r>
          </a:p>
        </p:txBody>
      </p:sp>
      <p:sp>
        <p:nvSpPr>
          <p:cNvPr id="11268" name="Text Box 7"/>
          <p:cNvSpPr txBox="1"/>
          <p:nvPr/>
        </p:nvSpPr>
        <p:spPr>
          <a:xfrm>
            <a:off x="1387475" y="3361055"/>
            <a:ext cx="5688965" cy="1863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00121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轮船在</a:t>
            </a:r>
            <a:r>
              <a:rPr lang="en-US" altLang="zh-CN" sz="2400" i="1" dirty="0">
                <a:solidFill>
                  <a:srgbClr val="00121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处时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灯塔</a:t>
            </a:r>
            <a:r>
              <a:rPr lang="en-US" altLang="zh-CN" sz="2400" i="1" dirty="0">
                <a:solidFill>
                  <a:srgbClr val="00121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位于它的北偏东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35°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的方向上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轮船向东航行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5km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到达</a:t>
            </a:r>
            <a:r>
              <a:rPr lang="en-US" altLang="zh-CN" sz="2400" i="1" dirty="0">
                <a:solidFill>
                  <a:srgbClr val="00121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处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灯塔在轮船的正北方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图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26-1),</a:t>
            </a:r>
            <a:r>
              <a:rPr lang="zh-CN" altLang="en-US" sz="2400" dirty="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此时轮船距灯塔多少千米</a:t>
            </a:r>
            <a:r>
              <a:rPr lang="en-US" altLang="zh-CN" sz="2400" dirty="0">
                <a:solidFill>
                  <a:srgbClr val="001212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?</a:t>
            </a:r>
          </a:p>
        </p:txBody>
      </p:sp>
      <p:sp>
        <p:nvSpPr>
          <p:cNvPr id="11269" name="AutoShape 13"/>
          <p:cNvSpPr/>
          <p:nvPr/>
        </p:nvSpPr>
        <p:spPr>
          <a:xfrm>
            <a:off x="9424988" y="3257550"/>
            <a:ext cx="576262" cy="720725"/>
          </a:xfrm>
          <a:prstGeom prst="star4">
            <a:avLst>
              <a:gd name="adj" fmla="val 12500"/>
            </a:avLst>
          </a:prstGeom>
          <a:noFill/>
          <a:ln w="9525" cap="flat" cmpd="sng">
            <a:solidFill>
              <a:srgbClr val="00121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121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0" name="Text Box 14"/>
          <p:cNvSpPr txBox="1"/>
          <p:nvPr/>
        </p:nvSpPr>
        <p:spPr>
          <a:xfrm>
            <a:off x="7048500" y="4745038"/>
            <a:ext cx="335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i="1">
                <a:solidFill>
                  <a:srgbClr val="00121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1271" name="Text Box 15"/>
          <p:cNvSpPr txBox="1"/>
          <p:nvPr/>
        </p:nvSpPr>
        <p:spPr>
          <a:xfrm>
            <a:off x="8632825" y="2728913"/>
            <a:ext cx="335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i="1">
                <a:solidFill>
                  <a:srgbClr val="00121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1272" name="Text Box 16"/>
          <p:cNvSpPr txBox="1"/>
          <p:nvPr/>
        </p:nvSpPr>
        <p:spPr>
          <a:xfrm>
            <a:off x="9207500" y="4889500"/>
            <a:ext cx="3352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i="1">
                <a:solidFill>
                  <a:srgbClr val="00121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7461250" y="2968625"/>
            <a:ext cx="1674813" cy="2160588"/>
            <a:chOff x="3685" y="1706"/>
            <a:chExt cx="1055" cy="1361"/>
          </a:xfrm>
        </p:grpSpPr>
        <p:sp>
          <p:nvSpPr>
            <p:cNvPr id="8209" name="Arc 12"/>
            <p:cNvSpPr/>
            <p:nvPr/>
          </p:nvSpPr>
          <p:spPr>
            <a:xfrm rot="-1800000">
              <a:off x="3742" y="2766"/>
              <a:ext cx="109" cy="120"/>
            </a:xfrm>
            <a:custGeom>
              <a:avLst/>
              <a:gdLst>
                <a:gd name="txL" fmla="*/ 0 w 21600"/>
                <a:gd name="txT" fmla="*/ 0 h 23985"/>
                <a:gd name="txR" fmla="*/ 21600 w 21600"/>
                <a:gd name="txB" fmla="*/ 23985 h 23985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21600" h="23985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96"/>
                    <a:pt x="21555" y="23193"/>
                    <a:pt x="21467" y="23984"/>
                  </a:cubicBezTo>
                </a:path>
                <a:path w="21600" h="23985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96"/>
                    <a:pt x="21555" y="23193"/>
                    <a:pt x="21467" y="2398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10" name="Group 24"/>
            <p:cNvGrpSpPr/>
            <p:nvPr/>
          </p:nvGrpSpPr>
          <p:grpSpPr>
            <a:xfrm>
              <a:off x="3685" y="1706"/>
              <a:ext cx="1055" cy="1361"/>
              <a:chOff x="3503" y="1752"/>
              <a:chExt cx="647" cy="1134"/>
            </a:xfrm>
          </p:grpSpPr>
          <p:sp>
            <p:nvSpPr>
              <p:cNvPr id="8211" name="Line 8"/>
              <p:cNvSpPr/>
              <p:nvPr/>
            </p:nvSpPr>
            <p:spPr>
              <a:xfrm>
                <a:off x="3515" y="2886"/>
                <a:ext cx="635" cy="0"/>
              </a:xfrm>
              <a:prstGeom prst="line">
                <a:avLst/>
              </a:prstGeom>
              <a:ln w="28575" cap="flat" cmpd="sng">
                <a:solidFill>
                  <a:srgbClr val="00121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grpSp>
            <p:nvGrpSpPr>
              <p:cNvPr id="8212" name="Group 23"/>
              <p:cNvGrpSpPr/>
              <p:nvPr/>
            </p:nvGrpSpPr>
            <p:grpSpPr>
              <a:xfrm>
                <a:off x="3503" y="1752"/>
                <a:ext cx="647" cy="1134"/>
                <a:chOff x="3503" y="1752"/>
                <a:chExt cx="647" cy="1134"/>
              </a:xfrm>
            </p:grpSpPr>
            <p:sp>
              <p:nvSpPr>
                <p:cNvPr id="8213" name="Line 9"/>
                <p:cNvSpPr/>
                <p:nvPr/>
              </p:nvSpPr>
              <p:spPr>
                <a:xfrm flipH="1" flipV="1">
                  <a:off x="3515" y="1752"/>
                  <a:ext cx="0" cy="1134"/>
                </a:xfrm>
                <a:prstGeom prst="line">
                  <a:avLst/>
                </a:prstGeom>
                <a:ln w="25400" cap="flat" cmpd="sng">
                  <a:solidFill>
                    <a:srgbClr val="001212"/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8214" name="Line 10"/>
                <p:cNvSpPr/>
                <p:nvPr/>
              </p:nvSpPr>
              <p:spPr>
                <a:xfrm flipV="1">
                  <a:off x="3515" y="1797"/>
                  <a:ext cx="635" cy="1089"/>
                </a:xfrm>
                <a:prstGeom prst="line">
                  <a:avLst/>
                </a:prstGeom>
                <a:ln w="25400" cap="flat" cmpd="sng">
                  <a:solidFill>
                    <a:srgbClr val="001212"/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8215" name="Line 11"/>
                <p:cNvSpPr/>
                <p:nvPr/>
              </p:nvSpPr>
              <p:spPr>
                <a:xfrm flipH="1">
                  <a:off x="4150" y="1797"/>
                  <a:ext cx="0" cy="1089"/>
                </a:xfrm>
                <a:prstGeom prst="line">
                  <a:avLst/>
                </a:prstGeom>
                <a:ln w="25400" cap="flat" cmpd="sng">
                  <a:solidFill>
                    <a:srgbClr val="001212"/>
                  </a:solidFill>
                  <a:prstDash val="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8216" name="Text Box 17"/>
                <p:cNvSpPr txBox="1"/>
                <p:nvPr/>
              </p:nvSpPr>
              <p:spPr>
                <a:xfrm>
                  <a:off x="3503" y="2329"/>
                  <a:ext cx="258" cy="33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 b="1">
                    <a:solidFill>
                      <a:srgbClr val="001212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  <a:p>
                  <a:pPr marL="0" lvl="0" inden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 b="1">
                      <a:solidFill>
                        <a:srgbClr val="001212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35°</a:t>
                  </a:r>
                </a:p>
              </p:txBody>
            </p:sp>
          </p:grpSp>
        </p:grpSp>
      </p:grpSp>
      <p:sp>
        <p:nvSpPr>
          <p:cNvPr id="11274" name="Text Box 18"/>
          <p:cNvSpPr txBox="1"/>
          <p:nvPr/>
        </p:nvSpPr>
        <p:spPr>
          <a:xfrm>
            <a:off x="9496425" y="2962275"/>
            <a:ext cx="4114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</a:rPr>
              <a:t>北</a:t>
            </a:r>
          </a:p>
        </p:txBody>
      </p:sp>
      <p:sp>
        <p:nvSpPr>
          <p:cNvPr id="11275" name="Text Box 19"/>
          <p:cNvSpPr txBox="1"/>
          <p:nvPr/>
        </p:nvSpPr>
        <p:spPr>
          <a:xfrm>
            <a:off x="9928225" y="3402013"/>
            <a:ext cx="4114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</a:rPr>
              <a:t>东</a:t>
            </a:r>
          </a:p>
        </p:txBody>
      </p:sp>
      <p:sp>
        <p:nvSpPr>
          <p:cNvPr id="11276" name="Text Box 20"/>
          <p:cNvSpPr txBox="1"/>
          <p:nvPr/>
        </p:nvSpPr>
        <p:spPr>
          <a:xfrm>
            <a:off x="7912100" y="5338763"/>
            <a:ext cx="8686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</a:rPr>
              <a:t>图</a:t>
            </a:r>
            <a:r>
              <a:rPr lang="en-US" altLang="zh-CN" sz="1800" b="1">
                <a:solidFill>
                  <a:srgbClr val="00121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26-1</a:t>
            </a:r>
          </a:p>
        </p:txBody>
      </p:sp>
      <p:pic>
        <p:nvPicPr>
          <p:cNvPr id="11277" name="Picture 21" descr="MCj01990300000[1]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19938" y="4913313"/>
            <a:ext cx="766762" cy="527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910" name="Picture 22" descr="MCj01990300000[1]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77075" y="4884738"/>
            <a:ext cx="838200" cy="576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9" name="Picture 26" descr="MCj03394420000[1]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888413" y="2711450"/>
            <a:ext cx="473075" cy="473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915" name="Text Box 27"/>
          <p:cNvSpPr txBox="1"/>
          <p:nvPr/>
        </p:nvSpPr>
        <p:spPr>
          <a:xfrm>
            <a:off x="9064625" y="4049713"/>
            <a:ext cx="4524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00121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圆角矩形 31"/>
          <p:cNvSpPr/>
          <p:nvPr/>
        </p:nvSpPr>
        <p:spPr>
          <a:xfrm>
            <a:off x="545783" y="75565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3.33333E-06 L 0.18108 3.33333E-06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11268" grpId="0"/>
      <p:bldP spid="11269" grpId="0" animBg="1"/>
      <p:bldP spid="11270" grpId="0"/>
      <p:bldP spid="11271" grpId="0"/>
      <p:bldP spid="11272" grpId="0"/>
      <p:bldP spid="11274" grpId="0"/>
      <p:bldP spid="11275" grpId="0"/>
      <p:bldP spid="11276" grpId="0"/>
      <p:bldP spid="37915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3147695" y="3376930"/>
            <a:ext cx="2694940" cy="2745740"/>
            <a:chOff x="1427" y="5092"/>
            <a:chExt cx="4244" cy="4324"/>
          </a:xfrm>
        </p:grpSpPr>
        <p:grpSp>
          <p:nvGrpSpPr>
            <p:cNvPr id="21" name="组合 20"/>
            <p:cNvGrpSpPr/>
            <p:nvPr/>
          </p:nvGrpSpPr>
          <p:grpSpPr>
            <a:xfrm>
              <a:off x="2035" y="5700"/>
              <a:ext cx="3068" cy="3389"/>
              <a:chOff x="2192" y="6282"/>
              <a:chExt cx="3068" cy="2948"/>
            </a:xfrm>
          </p:grpSpPr>
          <p:sp>
            <p:nvSpPr>
              <p:cNvPr id="22" name="直角三角形 21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371" name="文本框 24"/>
            <p:cNvSpPr txBox="1"/>
            <p:nvPr/>
          </p:nvSpPr>
          <p:spPr>
            <a:xfrm>
              <a:off x="1699" y="5092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5372" name="文本框 26"/>
            <p:cNvSpPr txBox="1"/>
            <p:nvPr/>
          </p:nvSpPr>
          <p:spPr>
            <a:xfrm>
              <a:off x="5063" y="8691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5373" name="文本框 28"/>
            <p:cNvSpPr txBox="1"/>
            <p:nvPr/>
          </p:nvSpPr>
          <p:spPr>
            <a:xfrm>
              <a:off x="1427" y="8610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4" name="弧形 23"/>
            <p:cNvSpPr/>
            <p:nvPr/>
          </p:nvSpPr>
          <p:spPr>
            <a:xfrm rot="7320000">
              <a:off x="1835" y="5704"/>
              <a:ext cx="908" cy="90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52" y="6602"/>
              <a:ext cx="509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l-GR" altLang="en-US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α</a:t>
              </a:r>
              <a:endPara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347460" y="3342640"/>
            <a:ext cx="2462530" cy="2566670"/>
            <a:chOff x="6466" y="5038"/>
            <a:chExt cx="3878" cy="4042"/>
          </a:xfrm>
        </p:grpSpPr>
        <p:grpSp>
          <p:nvGrpSpPr>
            <p:cNvPr id="26" name="组合 25"/>
            <p:cNvGrpSpPr/>
            <p:nvPr/>
          </p:nvGrpSpPr>
          <p:grpSpPr>
            <a:xfrm>
              <a:off x="7094" y="5701"/>
              <a:ext cx="2536" cy="3136"/>
              <a:chOff x="2192" y="6282"/>
              <a:chExt cx="3068" cy="2948"/>
            </a:xfrm>
          </p:grpSpPr>
          <p:sp>
            <p:nvSpPr>
              <p:cNvPr id="27" name="直角三角形 26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文本框 24"/>
            <p:cNvSpPr txBox="1"/>
            <p:nvPr/>
          </p:nvSpPr>
          <p:spPr>
            <a:xfrm>
              <a:off x="6710" y="5038"/>
              <a:ext cx="74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A'</a:t>
              </a:r>
            </a:p>
          </p:txBody>
        </p:sp>
        <p:sp>
          <p:nvSpPr>
            <p:cNvPr id="30" name="文本框 26"/>
            <p:cNvSpPr txBox="1"/>
            <p:nvPr/>
          </p:nvSpPr>
          <p:spPr>
            <a:xfrm>
              <a:off x="9603" y="8309"/>
              <a:ext cx="74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B'</a:t>
              </a:r>
            </a:p>
          </p:txBody>
        </p:sp>
        <p:sp>
          <p:nvSpPr>
            <p:cNvPr id="31" name="文本框 28"/>
            <p:cNvSpPr txBox="1"/>
            <p:nvPr/>
          </p:nvSpPr>
          <p:spPr>
            <a:xfrm>
              <a:off x="6466" y="8355"/>
              <a:ext cx="74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C'</a:t>
              </a:r>
            </a:p>
          </p:txBody>
        </p:sp>
        <p:sp>
          <p:nvSpPr>
            <p:cNvPr id="32" name="弧形 31"/>
            <p:cNvSpPr/>
            <p:nvPr/>
          </p:nvSpPr>
          <p:spPr>
            <a:xfrm rot="7320000">
              <a:off x="6868" y="5704"/>
              <a:ext cx="908" cy="90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1" y="6531"/>
              <a:ext cx="509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l-GR" altLang="en-US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α</a:t>
              </a:r>
              <a:endPara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8591550" y="4082415"/>
            <a:ext cx="894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成立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6760" y="623570"/>
            <a:ext cx="1010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正切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32205" y="990600"/>
            <a:ext cx="10048240" cy="1733550"/>
            <a:chOff x="1783" y="1560"/>
            <a:chExt cx="15824" cy="2730"/>
          </a:xfrm>
        </p:grpSpPr>
        <p:sp>
          <p:nvSpPr>
            <p:cNvPr id="16" name="文本框 15"/>
            <p:cNvSpPr txBox="1"/>
            <p:nvPr/>
          </p:nvSpPr>
          <p:spPr>
            <a:xfrm>
              <a:off x="1783" y="1560"/>
              <a:ext cx="15825" cy="2585"/>
            </a:xfrm>
            <a:prstGeom prst="rect">
              <a:avLst/>
            </a:prstGeom>
            <a:noFill/>
            <a:ln w="28575" cmpd="thickThin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问题</a:t>
              </a:r>
              <a:r>
                <a:rPr lang="en-US" altLang="zh-CN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1</a:t>
              </a:r>
              <a:r>
                <a:rPr lang="zh-CN" altLang="en-US" sz="2800" dirty="0">
                  <a:solidFill>
                    <a:schemeClr val="tx2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：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如图，△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ABC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和△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'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B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'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C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'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都是直角三角形， 其中∠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=∠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'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，∠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C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=∠</a:t>
              </a:r>
              <a:r>
                <a:rPr lang="zh-CN" altLang="en-US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C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'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= 90°，则        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成立吗？为什么？</a:t>
              </a: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/>
          </p:nvGraphicFramePr>
          <p:xfrm>
            <a:off x="6961" y="3012"/>
            <a:ext cx="2680" cy="1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r:id="rId3" imgW="850265" imgH="405765" progId="Equation.DSMT4">
                    <p:embed/>
                  </p:oleObj>
                </mc:Choice>
                <mc:Fallback>
                  <p:oleObj r:id="rId3" imgW="850265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961" y="3012"/>
                          <a:ext cx="2680" cy="12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1600835" y="530225"/>
            <a:ext cx="2766695" cy="2673985"/>
            <a:chOff x="1427" y="5233"/>
            <a:chExt cx="4357" cy="4211"/>
          </a:xfrm>
        </p:grpSpPr>
        <p:grpSp>
          <p:nvGrpSpPr>
            <p:cNvPr id="21" name="组合 20"/>
            <p:cNvGrpSpPr/>
            <p:nvPr/>
          </p:nvGrpSpPr>
          <p:grpSpPr>
            <a:xfrm>
              <a:off x="2035" y="5700"/>
              <a:ext cx="3068" cy="3389"/>
              <a:chOff x="2192" y="6282"/>
              <a:chExt cx="3068" cy="2948"/>
            </a:xfrm>
          </p:grpSpPr>
          <p:sp>
            <p:nvSpPr>
              <p:cNvPr id="22" name="直角三角形 21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371" name="文本框 24"/>
            <p:cNvSpPr txBox="1"/>
            <p:nvPr/>
          </p:nvSpPr>
          <p:spPr>
            <a:xfrm>
              <a:off x="1544" y="5233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5372" name="文本框 26"/>
            <p:cNvSpPr txBox="1"/>
            <p:nvPr/>
          </p:nvSpPr>
          <p:spPr>
            <a:xfrm>
              <a:off x="5176" y="8719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5373" name="文本框 28"/>
            <p:cNvSpPr txBox="1"/>
            <p:nvPr/>
          </p:nvSpPr>
          <p:spPr>
            <a:xfrm>
              <a:off x="1427" y="8610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4" name="弧形 23"/>
            <p:cNvSpPr/>
            <p:nvPr/>
          </p:nvSpPr>
          <p:spPr>
            <a:xfrm rot="7320000">
              <a:off x="1835" y="5704"/>
              <a:ext cx="908" cy="90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52" y="6602"/>
              <a:ext cx="509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l-GR" altLang="en-US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α</a:t>
              </a:r>
              <a:endPara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18380" y="563880"/>
            <a:ext cx="2588260" cy="2573020"/>
            <a:chOff x="6353" y="5038"/>
            <a:chExt cx="4076" cy="4052"/>
          </a:xfrm>
        </p:grpSpPr>
        <p:grpSp>
          <p:nvGrpSpPr>
            <p:cNvPr id="26" name="组合 25"/>
            <p:cNvGrpSpPr/>
            <p:nvPr/>
          </p:nvGrpSpPr>
          <p:grpSpPr>
            <a:xfrm>
              <a:off x="7094" y="5701"/>
              <a:ext cx="2536" cy="3136"/>
              <a:chOff x="2192" y="6282"/>
              <a:chExt cx="3068" cy="2948"/>
            </a:xfrm>
          </p:grpSpPr>
          <p:sp>
            <p:nvSpPr>
              <p:cNvPr id="27" name="直角三角形 26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文本框 24"/>
            <p:cNvSpPr txBox="1"/>
            <p:nvPr/>
          </p:nvSpPr>
          <p:spPr>
            <a:xfrm>
              <a:off x="6470" y="5038"/>
              <a:ext cx="74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A'</a:t>
              </a:r>
            </a:p>
          </p:txBody>
        </p:sp>
        <p:sp>
          <p:nvSpPr>
            <p:cNvPr id="30" name="文本框 26"/>
            <p:cNvSpPr txBox="1"/>
            <p:nvPr/>
          </p:nvSpPr>
          <p:spPr>
            <a:xfrm>
              <a:off x="9688" y="8365"/>
              <a:ext cx="74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B'</a:t>
              </a:r>
            </a:p>
          </p:txBody>
        </p:sp>
        <p:sp>
          <p:nvSpPr>
            <p:cNvPr id="31" name="文本框 28"/>
            <p:cNvSpPr txBox="1"/>
            <p:nvPr/>
          </p:nvSpPr>
          <p:spPr>
            <a:xfrm>
              <a:off x="6353" y="8341"/>
              <a:ext cx="74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C'</a:t>
              </a:r>
            </a:p>
          </p:txBody>
        </p:sp>
        <p:sp>
          <p:nvSpPr>
            <p:cNvPr id="32" name="弧形 31"/>
            <p:cNvSpPr/>
            <p:nvPr/>
          </p:nvSpPr>
          <p:spPr>
            <a:xfrm rot="7320000">
              <a:off x="6868" y="5704"/>
              <a:ext cx="908" cy="90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1" y="6531"/>
              <a:ext cx="509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l-GR" altLang="en-US" sz="20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α</a:t>
              </a:r>
              <a:endPara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751330" y="3376295"/>
            <a:ext cx="5866130" cy="603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由于∠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'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'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751330" y="4203700"/>
            <a:ext cx="4119245" cy="603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所以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Rt△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∽Rt△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'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'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'.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1699260" y="4926330"/>
            <a:ext cx="2428875" cy="898525"/>
            <a:chOff x="3705" y="9359"/>
            <a:chExt cx="3825" cy="1415"/>
          </a:xfrm>
        </p:grpSpPr>
        <p:sp>
          <p:nvSpPr>
            <p:cNvPr id="49" name="文本框 48"/>
            <p:cNvSpPr txBox="1"/>
            <p:nvPr/>
          </p:nvSpPr>
          <p:spPr>
            <a:xfrm>
              <a:off x="4557" y="9942"/>
              <a:ext cx="134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'C'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4557" y="9359"/>
              <a:ext cx="1155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AC 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6182" y="9952"/>
              <a:ext cx="134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B'C'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141" y="9359"/>
              <a:ext cx="1176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BC 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561" y="9680"/>
              <a:ext cx="851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＝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3705" y="9657"/>
              <a:ext cx="84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即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2115185" y="5802630"/>
            <a:ext cx="2114550" cy="913765"/>
            <a:chOff x="5079" y="8953"/>
            <a:chExt cx="3330" cy="1439"/>
          </a:xfrm>
        </p:grpSpPr>
        <p:sp>
          <p:nvSpPr>
            <p:cNvPr id="55" name="文本框 54"/>
            <p:cNvSpPr txBox="1"/>
            <p:nvPr/>
          </p:nvSpPr>
          <p:spPr>
            <a:xfrm>
              <a:off x="5148" y="9560"/>
              <a:ext cx="113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079" y="8953"/>
              <a:ext cx="126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BC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6788" y="9570"/>
              <a:ext cx="145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'C'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6759" y="8977"/>
              <a:ext cx="165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B'C'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213" y="9303"/>
              <a:ext cx="851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52855" y="694055"/>
            <a:ext cx="7553325" cy="1498600"/>
          </a:xfr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问题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kumimoji="0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观察右图中的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Rt△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kumimoji="0" lang="en-US" altLang="zh-CN" sz="2800" u="none" strike="noStrike" kern="1200" cap="none" spc="0" normalizeH="0" baseline="-2500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kumimoji="0" lang="en-US" altLang="zh-CN" sz="2800" u="none" strike="noStrike" kern="1200" cap="none" spc="0" normalizeH="0" baseline="-2500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Rt△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kumimoji="0" lang="en-US" altLang="zh-CN" sz="2800" u="none" strike="noStrike" kern="1200" cap="none" spc="0" normalizeH="0" baseline="-2500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kumimoji="0" lang="en-US" altLang="zh-CN" sz="2800" u="none" strike="noStrike" kern="1200" cap="none" spc="0" normalizeH="0" baseline="-2500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和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Rt△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kumimoji="0" lang="en-US" altLang="zh-CN" sz="2800" u="none" strike="noStrike" kern="1200" cap="none" spc="0" normalizeH="0" baseline="-2500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kumimoji="0" lang="en-US" altLang="zh-CN" sz="2800" u="none" strike="noStrike" kern="1200" cap="none" spc="0" normalizeH="0" baseline="-2500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它们之间有什么关系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srgbClr val="001212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？</a:t>
            </a:r>
          </a:p>
        </p:txBody>
      </p:sp>
      <p:sp>
        <p:nvSpPr>
          <p:cNvPr id="6150" name="Text Box 6"/>
          <p:cNvSpPr txBox="1"/>
          <p:nvPr/>
        </p:nvSpPr>
        <p:spPr>
          <a:xfrm>
            <a:off x="1446213" y="2207260"/>
            <a:ext cx="5262880" cy="60769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FF0000"/>
                </a:solidFill>
                <a:latin typeface="+mn-ea"/>
                <a:cs typeface="+mn-ea"/>
              </a:rPr>
              <a:t>Rt△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baseline="-25000" dirty="0">
                <a:solidFill>
                  <a:srgbClr val="FF0000"/>
                </a:solidFill>
                <a:latin typeface="+mn-ea"/>
                <a:cs typeface="+mn-ea"/>
              </a:rPr>
              <a:t>1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baseline="-25000" dirty="0">
                <a:solidFill>
                  <a:srgbClr val="FF0000"/>
                </a:solidFill>
                <a:latin typeface="+mn-ea"/>
                <a:cs typeface="+mn-ea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  <a:cs typeface="+mn-ea"/>
              </a:rPr>
              <a:t>∽Rt△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baseline="-25000" dirty="0">
                <a:solidFill>
                  <a:srgbClr val="FF0000"/>
                </a:solidFill>
                <a:latin typeface="+mn-ea"/>
                <a:cs typeface="+mn-ea"/>
              </a:rPr>
              <a:t>2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baseline="-25000" dirty="0">
                <a:solidFill>
                  <a:srgbClr val="FF0000"/>
                </a:solidFill>
                <a:latin typeface="+mn-ea"/>
                <a:cs typeface="+mn-ea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+mn-ea"/>
                <a:cs typeface="+mn-ea"/>
              </a:rPr>
              <a:t>∽Rt△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baseline="-25000" dirty="0">
                <a:solidFill>
                  <a:srgbClr val="FF0000"/>
                </a:solidFill>
                <a:latin typeface="+mn-ea"/>
                <a:cs typeface="+mn-ea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baseline="-25000" dirty="0">
                <a:solidFill>
                  <a:srgbClr val="FF0000"/>
                </a:solidFill>
                <a:latin typeface="+mn-ea"/>
                <a:cs typeface="+mn-ea"/>
              </a:rPr>
              <a:t>3</a:t>
            </a:r>
          </a:p>
        </p:txBody>
      </p:sp>
      <p:sp>
        <p:nvSpPr>
          <p:cNvPr id="6151" name="Text Box 7"/>
          <p:cNvSpPr txBox="1"/>
          <p:nvPr/>
        </p:nvSpPr>
        <p:spPr>
          <a:xfrm>
            <a:off x="1551623" y="2962910"/>
            <a:ext cx="4220210" cy="60769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　　 ＝</a:t>
            </a:r>
            <a:r>
              <a:rPr lang="en-US" altLang="zh-CN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  =_____.</a:t>
            </a:r>
          </a:p>
        </p:txBody>
      </p:sp>
      <p:pic>
        <p:nvPicPr>
          <p:cNvPr id="6152" name="Picture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01570" y="2807335"/>
            <a:ext cx="767715" cy="923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4" name="Text Box 10"/>
          <p:cNvSpPr txBox="1"/>
          <p:nvPr/>
        </p:nvSpPr>
        <p:spPr>
          <a:xfrm>
            <a:off x="785495" y="3867030"/>
            <a:ext cx="799465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2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可见，在</a:t>
            </a:r>
            <a:r>
              <a:rPr lang="en-US" altLang="zh-CN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中，对于锐角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的每一个确定的值，其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对边和邻边的比值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是唯一确定的．</a:t>
            </a:r>
          </a:p>
        </p:txBody>
      </p:sp>
      <p:pic>
        <p:nvPicPr>
          <p:cNvPr id="10247" name="Picture 11"/>
          <p:cNvPicPr>
            <a:picLocks noChangeAspect="1"/>
          </p:cNvPicPr>
          <p:nvPr/>
        </p:nvPicPr>
        <p:blipFill>
          <a:blip r:embed="rId4" cstate="email"/>
          <a:srcRect r="-244"/>
          <a:stretch>
            <a:fillRect/>
          </a:stretch>
        </p:blipFill>
        <p:spPr>
          <a:xfrm>
            <a:off x="8852535" y="1022985"/>
            <a:ext cx="2863850" cy="217297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" name="对象 1"/>
          <p:cNvGraphicFramePr>
            <a:graphicFrameLocks noChangeAspect="1"/>
          </p:cNvGraphicFramePr>
          <p:nvPr/>
        </p:nvGraphicFramePr>
        <p:xfrm>
          <a:off x="3515360" y="2880360"/>
          <a:ext cx="645795" cy="74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5" imgW="787400" imgH="914400" progId="Equation.DSMT4">
                  <p:embed/>
                </p:oleObj>
              </mc:Choice>
              <mc:Fallback>
                <p:oleObj r:id="rId5" imgW="787400" imgH="914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15360" y="2880360"/>
                        <a:ext cx="645795" cy="7486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4907280" y="2865120"/>
          <a:ext cx="638175" cy="780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7" imgW="762000" imgH="927100" progId="Equation.DSMT4">
                  <p:embed/>
                </p:oleObj>
              </mc:Choice>
              <mc:Fallback>
                <p:oleObj r:id="rId7" imgW="762000" imgH="927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7280" y="2865120"/>
                        <a:ext cx="638175" cy="7804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线形标注 1 4"/>
          <p:cNvSpPr/>
          <p:nvPr/>
        </p:nvSpPr>
        <p:spPr>
          <a:xfrm>
            <a:off x="8780145" y="3552825"/>
            <a:ext cx="3249295" cy="3178175"/>
          </a:xfrm>
          <a:prstGeom prst="borderCallout1">
            <a:avLst>
              <a:gd name="adj1" fmla="val -4010"/>
              <a:gd name="adj2" fmla="val 46999"/>
              <a:gd name="adj3" fmla="val -15920"/>
              <a:gd name="adj4" fmla="val 3602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我们每个人画出的三角形都和图中的∆</a:t>
            </a:r>
            <a:r>
              <a:rPr lang="en-US" altLang="zh-CN" sz="2400" i="1">
                <a:solidFill>
                  <a:srgbClr val="001212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400">
                <a:solidFill>
                  <a:srgbClr val="00121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相似，但对应边的长却可能不相等，那我们得到的比值相等吗？为什么？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0" grpId="0"/>
      <p:bldP spid="6151" grpId="0"/>
      <p:bldP spid="615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/>
          <p:nvPr/>
        </p:nvSpPr>
        <p:spPr>
          <a:xfrm>
            <a:off x="2257425" y="759143"/>
            <a:ext cx="7632700" cy="138366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我们把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∠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的对边与邻边的比叫做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∠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的正切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tangent)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记作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tan</a:t>
            </a:r>
            <a:r>
              <a:rPr lang="en-US" altLang="zh-CN" i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即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3076" name="Picture 12"/>
          <p:cNvPicPr>
            <a:picLocks noChangeAspect="1"/>
          </p:cNvPicPr>
          <p:nvPr/>
        </p:nvPicPr>
        <p:blipFill>
          <a:blip r:embed="rId3" cstate="email"/>
          <a:srcRect b="9813"/>
          <a:stretch>
            <a:fillRect/>
          </a:stretch>
        </p:blipFill>
        <p:spPr>
          <a:xfrm>
            <a:off x="3835083" y="3586798"/>
            <a:ext cx="4476750" cy="19939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074" name="Object 15"/>
          <p:cNvGraphicFramePr>
            <a:graphicFrameLocks noGrp="1" noChangeAspect="1"/>
          </p:cNvGraphicFramePr>
          <p:nvPr>
            <p:ph/>
          </p:nvPr>
        </p:nvGraphicFramePr>
        <p:xfrm>
          <a:off x="4079875" y="2236788"/>
          <a:ext cx="3360446" cy="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1447800" imgH="419100" progId="Equation.DSMT4">
                  <p:embed/>
                </p:oleObj>
              </mc:Choice>
              <mc:Fallback>
                <p:oleObj r:id="rId4" imgW="1447800" imgH="419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79875" y="2236788"/>
                        <a:ext cx="3360446" cy="9720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占位符 104449"/>
          <p:cNvSpPr>
            <a:spLocks noGrp="1"/>
          </p:cNvSpPr>
          <p:nvPr>
            <p:ph type="body" sz="half" idx="4294967295"/>
          </p:nvPr>
        </p:nvSpPr>
        <p:spPr>
          <a:xfrm>
            <a:off x="1524000" y="384493"/>
            <a:ext cx="6648450" cy="792162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  <p:txBody>
          <a:bodyPr anchor="t" anchorCtr="0"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0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0" hangingPunct="0"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应该注意的几个问题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11266" name="矩形 104450"/>
          <p:cNvSpPr/>
          <p:nvPr/>
        </p:nvSpPr>
        <p:spPr>
          <a:xfrm>
            <a:off x="1524000" y="1176655"/>
            <a:ext cx="9948545" cy="536384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b="0" i="0" u="sng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b="0" i="0" u="sng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b="0" i="0" u="sng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b="0" i="0" u="sng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400" b="0" i="0" u="sng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200" lvl="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1.tanA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是在直角三角形中定义的，∠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必须是一个锐角。</a:t>
            </a:r>
          </a:p>
          <a:p>
            <a:pPr marL="457200" lvl="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2.tanA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是一个完整的符号。在表示∠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的正切时，习惯省去“∠”号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但表示∠ 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或∠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的正切，不能省略“∠” 号，应表示成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 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 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 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 </a:t>
            </a:r>
          </a:p>
          <a:p>
            <a:pPr marL="457200" lvl="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3.tanA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是一个比值无单位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u="none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0" indent="-457200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</a:pP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4.tanA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的大小只与∠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的大小有关，而与直角三角形的边的长短无关</a:t>
            </a:r>
            <a:r>
              <a:rPr lang="en-US" altLang="zh-CN" sz="2800" u="none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st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st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st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st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27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st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  <p:bldP spid="11266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9960" y="1167765"/>
            <a:ext cx="5709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互余的两个锐角的正切值互为倒数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48630" y="2202815"/>
          <a:ext cx="311086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1473200" imgH="419100" progId="Equation.KSEE3">
                  <p:embed/>
                </p:oleObj>
              </mc:Choice>
              <mc:Fallback>
                <p:oleObj r:id="rId3" imgW="14732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8630" y="2202815"/>
                        <a:ext cx="3110865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148840" y="1896745"/>
            <a:ext cx="3152140" cy="2493645"/>
            <a:chOff x="1840" y="5519"/>
            <a:chExt cx="4964" cy="3927"/>
          </a:xfrm>
        </p:grpSpPr>
        <p:grpSp>
          <p:nvGrpSpPr>
            <p:cNvPr id="14" name="组合 13"/>
            <p:cNvGrpSpPr/>
            <p:nvPr/>
          </p:nvGrpSpPr>
          <p:grpSpPr>
            <a:xfrm>
              <a:off x="1840" y="5519"/>
              <a:ext cx="4754" cy="3504"/>
              <a:chOff x="1821" y="4026"/>
              <a:chExt cx="4754" cy="3504"/>
            </a:xfrm>
          </p:grpSpPr>
          <p:sp>
            <p:nvSpPr>
              <p:cNvPr id="4" name="直角三角形 3"/>
              <p:cNvSpPr/>
              <p:nvPr/>
            </p:nvSpPr>
            <p:spPr>
              <a:xfrm rot="16200000">
                <a:off x="3052" y="4072"/>
                <a:ext cx="2338" cy="3586"/>
              </a:xfrm>
              <a:prstGeom prst="rtTriangle">
                <a:avLst/>
              </a:prstGeom>
              <a:solidFill>
                <a:srgbClr val="F3E6D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1821" y="6549"/>
                <a:ext cx="745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5845" y="6611"/>
                <a:ext cx="73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5690" y="4026"/>
                <a:ext cx="659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5706" y="6720"/>
                <a:ext cx="2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H="1">
                <a:off x="5691" y="6751"/>
                <a:ext cx="0" cy="2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6033" y="6899"/>
              <a:ext cx="77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73" y="8527"/>
              <a:ext cx="77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611" y="6467"/>
              <a:ext cx="77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07110" y="4525645"/>
            <a:ext cx="10085705" cy="1960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8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想一想</a:t>
            </a:r>
            <a:r>
              <a:rPr lang="zh-CN" altLang="en-US" sz="2800">
                <a:solidFill>
                  <a:srgbClr val="EA555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ts val="486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的对边与邻边分别是那两条边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？∠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的正切怎么表示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  <a:p>
            <a:pPr fontAlgn="auto">
              <a:lnSpc>
                <a:spcPts val="486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tan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与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tan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之间有怎样的关系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025140" y="4841240"/>
            <a:ext cx="539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271645" y="4841240"/>
            <a:ext cx="5397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86400" y="3415665"/>
          <a:ext cx="311086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5" imgW="1473200" imgH="419100" progId="Equation.KSEE3">
                  <p:embed/>
                </p:oleObj>
              </mc:Choice>
              <mc:Fallback>
                <p:oleObj r:id="rId5" imgW="14732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3415665"/>
                        <a:ext cx="3110865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f243e97-0f66-467c-ba5f-991fcb9b79df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976ce37-c2fe-47c1-ba5a-eee459b8ea6b}"/>
  <p:tag name="TABLE_COLOR_RGB" val="0x000000*0xFFFFFF*0x44546A*0xE6E5E5*0x8DCFA3*0xACDCBC*0x8DCFA3*0xACDCBC*0x8DCFA3*0xACDCBC"/>
  <p:tag name="TABLE_COLORIDX" val="i"/>
  <p:tag name="TABLE_EMPHASIZE_COLOR" val="9293731"/>
  <p:tag name="TABLE_ONEKEY_SKIN_IDX" val="0"/>
  <p:tag name="TABLE_RECT" val="144*210*299.6*120"/>
  <p:tag name="TABLE_SKINID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宽屏</PresentationFormat>
  <Paragraphs>189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方正准圆简体</vt:lpstr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2021-07-01T11:19:00Z</cp:lastPrinted>
  <dcterms:created xsi:type="dcterms:W3CDTF">2021-07-01T11:19:00Z</dcterms:created>
  <dcterms:modified xsi:type="dcterms:W3CDTF">2023-01-16T15:19:38Z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11A2C4A9DE734566BEF538A1353422EF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