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34"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2023-01-16</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9.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42.xml"/><Relationship Id="rId7" Type="http://schemas.openxmlformats.org/officeDocument/2006/relationships/image" Target="../media/image2.pn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Layout" Target="../slideLayouts/slideLayout7.xml"/><Relationship Id="rId5" Type="http://schemas.openxmlformats.org/officeDocument/2006/relationships/tags" Target="../tags/tag44.xml"/><Relationship Id="rId4" Type="http://schemas.openxmlformats.org/officeDocument/2006/relationships/tags" Target="../tags/tag43.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47.xml"/><Relationship Id="rId7" Type="http://schemas.openxmlformats.org/officeDocument/2006/relationships/image" Target="../media/image2.pn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Layout" Target="../slideLayouts/slideLayout7.xml"/><Relationship Id="rId5" Type="http://schemas.openxmlformats.org/officeDocument/2006/relationships/tags" Target="../tags/tag49.xml"/><Relationship Id="rId4" Type="http://schemas.openxmlformats.org/officeDocument/2006/relationships/tags" Target="../tags/tag48.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1.xml"/><Relationship Id="rId7" Type="http://schemas.openxmlformats.org/officeDocument/2006/relationships/slideLayout" Target="../slideLayouts/slideLayout7.xml"/><Relationship Id="rId12" Type="http://schemas.openxmlformats.org/officeDocument/2006/relationships/oleObject" Target="../embeddings/oleObject6.bin"/><Relationship Id="rId2" Type="http://schemas.openxmlformats.org/officeDocument/2006/relationships/tags" Target="../tags/tag50.xml"/><Relationship Id="rId1" Type="http://schemas.openxmlformats.org/officeDocument/2006/relationships/vmlDrawing" Target="../drawings/vmlDrawing2.vml"/><Relationship Id="rId6" Type="http://schemas.openxmlformats.org/officeDocument/2006/relationships/tags" Target="../tags/tag54.xml"/><Relationship Id="rId11" Type="http://schemas.openxmlformats.org/officeDocument/2006/relationships/image" Target="../media/image13.wmf"/><Relationship Id="rId5" Type="http://schemas.openxmlformats.org/officeDocument/2006/relationships/tags" Target="../tags/tag53.xml"/><Relationship Id="rId10" Type="http://schemas.openxmlformats.org/officeDocument/2006/relationships/oleObject" Target="../embeddings/oleObject5.bin"/><Relationship Id="rId4" Type="http://schemas.openxmlformats.org/officeDocument/2006/relationships/tags" Target="../tags/tag52.xml"/><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14.pn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8.xml"/></Relationships>
</file>

<file path=ppt/slides/_rels/slide15.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14.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2.xml"/></Relationships>
</file>

<file path=ppt/slides/_rels/slide16.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image" Target="../media/image15.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6.xml"/></Relationships>
</file>

<file path=ppt/slides/_rels/slide17.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16.emf"/><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0.xml"/></Relationships>
</file>

<file path=ppt/slides/_rels/slide18.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17.pn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4.xml"/></Relationships>
</file>

<file path=ppt/slides/_rels/slide1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8.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7.xml"/><Relationship Id="rId5" Type="http://schemas.openxmlformats.org/officeDocument/2006/relationships/tags" Target="../tags/tag10.xml"/><Relationship Id="rId4"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7.xml"/><Relationship Id="rId5" Type="http://schemas.openxmlformats.org/officeDocument/2006/relationships/tags" Target="../tags/tag15.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image" Target="../media/image5.png"/><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image" Target="../media/image4.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3.png"/><Relationship Id="rId5" Type="http://schemas.openxmlformats.org/officeDocument/2006/relationships/tags" Target="../tags/tag20.xml"/><Relationship Id="rId10" Type="http://schemas.openxmlformats.org/officeDocument/2006/relationships/image" Target="../media/image2.png"/><Relationship Id="rId4" Type="http://schemas.openxmlformats.org/officeDocument/2006/relationships/tags" Target="../tags/tag19.xml"/><Relationship Id="rId9"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6.xml"/><Relationship Id="rId7" Type="http://schemas.openxmlformats.org/officeDocument/2006/relationships/image" Target="../media/image2.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7.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2.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7.xml"/><Relationship Id="rId5" Type="http://schemas.openxmlformats.org/officeDocument/2006/relationships/tags" Target="../tags/tag33.xml"/><Relationship Id="rId4" Type="http://schemas.openxmlformats.org/officeDocument/2006/relationships/tags" Target="../tags/tag3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3.bin"/><Relationship Id="rId3" Type="http://schemas.openxmlformats.org/officeDocument/2006/relationships/tags" Target="../tags/tag35.xml"/><Relationship Id="rId7" Type="http://schemas.openxmlformats.org/officeDocument/2006/relationships/slideLayout" Target="../slideLayouts/slideLayout7.xml"/><Relationship Id="rId12" Type="http://schemas.openxmlformats.org/officeDocument/2006/relationships/oleObject" Target="../embeddings/oleObject2.bin"/><Relationship Id="rId2" Type="http://schemas.openxmlformats.org/officeDocument/2006/relationships/tags" Target="../tags/tag34.xml"/><Relationship Id="rId1" Type="http://schemas.openxmlformats.org/officeDocument/2006/relationships/vmlDrawing" Target="../drawings/vmlDrawing1.vml"/><Relationship Id="rId6" Type="http://schemas.openxmlformats.org/officeDocument/2006/relationships/tags" Target="../tags/tag38.xml"/><Relationship Id="rId11" Type="http://schemas.openxmlformats.org/officeDocument/2006/relationships/image" Target="../media/image8.wmf"/><Relationship Id="rId5" Type="http://schemas.openxmlformats.org/officeDocument/2006/relationships/tags" Target="../tags/tag37.xml"/><Relationship Id="rId10" Type="http://schemas.openxmlformats.org/officeDocument/2006/relationships/oleObject" Target="../embeddings/oleObject1.bin"/><Relationship Id="rId4" Type="http://schemas.openxmlformats.org/officeDocument/2006/relationships/tags" Target="../tags/tag36.xml"/><Relationship Id="rId9" Type="http://schemas.openxmlformats.org/officeDocument/2006/relationships/image" Target="../media/image9.png"/><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657600" y="287655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4" y="971550"/>
            <a:ext cx="9134475" cy="644118"/>
          </a:xfrm>
        </p:spPr>
        <p:txBody>
          <a:bodyPr>
            <a:noAutofit/>
          </a:bodyPr>
          <a:lstStyle/>
          <a:p>
            <a:pPr algn="ctr" eaLnBrk="1" hangingPunct="1">
              <a:lnSpc>
                <a:spcPct val="150000"/>
              </a:lnSpc>
              <a:buFont typeface="Arial" panose="020B0604020202020204" pitchFamily="34" charset="0"/>
              <a:buNone/>
            </a:pPr>
            <a:r>
              <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rPr>
              <a:t>6.2   </a:t>
            </a:r>
            <a:r>
              <a:rPr lang="zh-CN" altLang="en-US" sz="4000" b="1" dirty="0" smtClean="0">
                <a:latin typeface="Times New Roman" panose="02020603050405020304" pitchFamily="18" charset="0"/>
                <a:ea typeface="微软雅黑" panose="020B0503020204020204" pitchFamily="34" charset="-122"/>
                <a:cs typeface="Times New Roman" panose="02020603050405020304" pitchFamily="18" charset="0"/>
              </a:rPr>
              <a:t>平行四边形的判定</a:t>
            </a:r>
            <a:endPar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0" y="41719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28600" y="690077"/>
            <a:ext cx="8686800" cy="3831818"/>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中</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上，并且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的对角线</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OA=OC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OB=OD.</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∴OE=OF</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p:txBody>
      </p:sp>
      <p:pic>
        <p:nvPicPr>
          <p:cNvPr id="8" name="图片 7"/>
          <p:cNvPicPr>
            <a:picLocks noChangeAspect="1"/>
          </p:cNvPicPr>
          <p:nvPr/>
        </p:nvPicPr>
        <p:blipFill>
          <a:blip r:embed="rId4"/>
          <a:stretch>
            <a:fillRect/>
          </a:stretch>
        </p:blipFill>
        <p:spPr>
          <a:xfrm>
            <a:off x="5867400" y="2038352"/>
            <a:ext cx="2380952" cy="14285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left)">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left)">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wipe(left)">
                                      <p:cBhvr>
                                        <p:cTn id="2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274421" y="578570"/>
            <a:ext cx="8717183" cy="4524315"/>
          </a:xfrm>
          <a:prstGeom prst="rect">
            <a:avLst/>
          </a:prstGeom>
          <a:noFill/>
        </p:spPr>
        <p:txBody>
          <a:bodyPr wrap="square" rtlCol="0">
            <a:spAutoFit/>
          </a:bodyPr>
          <a:lstStyle/>
          <a:p>
            <a:pPr indent="457200">
              <a:lnSpc>
                <a:spcPct val="150000"/>
              </a:lnSpc>
            </a:pP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的对角线</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12 cm</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6 cm</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在线段</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上从点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以</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 cm/s</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的速度运动，点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在线段</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上从点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以</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 cm/s</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的速度运动，若点</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同时运动，设运动时间为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秒，运动过程中是否存在某一时刻，使得四边形</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6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：存在</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要</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使四边形</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为平行四边形</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需</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EO</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为平行四边形，</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 cm.</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∴EO</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2t.</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由题意可得</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0≤t≤3.</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2t.</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满足</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0≤t≤3.</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存在这一时刻，当</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t</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时，四边形</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5867404" y="2419352"/>
            <a:ext cx="2164467" cy="98101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left)">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wipe(left)">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wipe(left)">
                                      <p:cBhvr>
                                        <p:cTn id="42" dur="500"/>
                                        <p:tgtEl>
                                          <p:spTgt spid="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Effect transition="in" filter="wipe(left)">
                                      <p:cBhvr>
                                        <p:cTn id="4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381000" y="742950"/>
            <a:ext cx="8610600" cy="3939540"/>
          </a:xfrm>
          <a:prstGeom prst="rect">
            <a:avLst/>
          </a:prstGeom>
          <a:noFill/>
        </p:spPr>
        <p:txBody>
          <a:bodyPr wrap="square" rtlCol="0">
            <a:spAutoFit/>
          </a:bodyPr>
          <a:lstStyle/>
          <a:p>
            <a:pPr indent="457200">
              <a:lnSpc>
                <a:spcPts val="25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AC∥DB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(1)△AOC≌△BOD</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AFBE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ts val="2500"/>
              </a:lnSpc>
            </a:pP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(1)∵AC∥BD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BOD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OB</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BOD</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AOC≌△BOD(AAS)</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6934200" y="1428750"/>
            <a:ext cx="1371600" cy="1371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left)">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ipe(left)">
                                      <p:cBhvr>
                                        <p:cTn id="22" dur="500"/>
                                        <p:tgtEl>
                                          <p:spTgt spid="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left)">
                                      <p:cBhvr>
                                        <p:cTn id="27" dur="500"/>
                                        <p:tgtEl>
                                          <p:spTgt spid="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wipe(left)">
                                      <p:cBhvr>
                                        <p:cTn id="32" dur="500"/>
                                        <p:tgtEl>
                                          <p:spTgt spid="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wipe(left)">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3"/>
            </p:custDataLst>
          </p:nvPr>
        </p:nvSpPr>
        <p:spPr>
          <a:xfrm>
            <a:off x="228600" y="742950"/>
            <a:ext cx="8763000" cy="3939540"/>
          </a:xfrm>
          <a:prstGeom prst="rect">
            <a:avLst/>
          </a:prstGeom>
          <a:noFill/>
        </p:spPr>
        <p:txBody>
          <a:bodyPr wrap="square" rtlCol="0">
            <a:spAutoFit/>
          </a:bodyPr>
          <a:lstStyle/>
          <a:p>
            <a:pPr indent="457200">
              <a:lnSpc>
                <a:spcPts val="25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AC∥DB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(1)△AOC≌△BOD</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AFBE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ts val="2500"/>
              </a:lnSpc>
            </a:pP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ts val="25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2)∵△AOC≌△BOD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DO.</a:t>
            </a:r>
          </a:p>
          <a:p>
            <a:pPr indent="457200">
              <a:lnSpc>
                <a:spcPts val="25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的中点，</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OE</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FO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ts val="25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AFBE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9"/>
          <a:stretch>
            <a:fillRect/>
          </a:stretch>
        </p:blipFill>
        <p:spPr>
          <a:xfrm>
            <a:off x="6934200" y="1428750"/>
            <a:ext cx="1371600" cy="1371600"/>
          </a:xfrm>
          <a:prstGeom prst="rect">
            <a:avLst/>
          </a:prstGeom>
        </p:spPr>
      </p:pic>
      <p:graphicFrame>
        <p:nvGraphicFramePr>
          <p:cNvPr id="7" name="对象 6"/>
          <p:cNvGraphicFramePr>
            <a:graphicFrameLocks noChangeAspect="1"/>
          </p:cNvGraphicFramePr>
          <p:nvPr/>
        </p:nvGraphicFramePr>
        <p:xfrm>
          <a:off x="2743409" y="3224467"/>
          <a:ext cx="196850" cy="501073"/>
        </p:xfrm>
        <a:graphic>
          <a:graphicData uri="http://schemas.openxmlformats.org/presentationml/2006/ole">
            <mc:AlternateContent xmlns:mc="http://schemas.openxmlformats.org/markup-compatibility/2006">
              <mc:Choice xmlns:v="urn:schemas-microsoft-com:vml" Requires="v">
                <p:oleObj spid="_x0000_s7180" name="Equation" r:id="rId10" imgW="3352800" imgH="8534400" progId="Equation.DSMT4">
                  <p:embed/>
                </p:oleObj>
              </mc:Choice>
              <mc:Fallback>
                <p:oleObj name="Equation" r:id="rId10" imgW="3352800" imgH="8534400" progId="Equation.DSMT4">
                  <p:embed/>
                  <p:pic>
                    <p:nvPicPr>
                      <p:cNvPr id="0" name="图片 7171"/>
                      <p:cNvPicPr/>
                      <p:nvPr/>
                    </p:nvPicPr>
                    <p:blipFill>
                      <a:blip r:embed="rId11"/>
                      <a:stretch>
                        <a:fillRect/>
                      </a:stretch>
                    </p:blipFill>
                    <p:spPr>
                      <a:xfrm>
                        <a:off x="2743409" y="3224467"/>
                        <a:ext cx="196850" cy="501073"/>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1478816" y="3256457"/>
          <a:ext cx="196850" cy="501073"/>
        </p:xfrm>
        <a:graphic>
          <a:graphicData uri="http://schemas.openxmlformats.org/presentationml/2006/ole">
            <mc:AlternateContent xmlns:mc="http://schemas.openxmlformats.org/markup-compatibility/2006">
              <mc:Choice xmlns:v="urn:schemas-microsoft-com:vml" Requires="v">
                <p:oleObj spid="_x0000_s7181" name="Equation" r:id="rId12" imgW="3352800" imgH="8534400" progId="Equation.DSMT4">
                  <p:embed/>
                </p:oleObj>
              </mc:Choice>
              <mc:Fallback>
                <p:oleObj name="Equation" r:id="rId12" imgW="3352800" imgH="8534400" progId="Equation.DSMT4">
                  <p:embed/>
                  <p:pic>
                    <p:nvPicPr>
                      <p:cNvPr id="0" name="图片 7172"/>
                      <p:cNvPicPr/>
                      <p:nvPr/>
                    </p:nvPicPr>
                    <p:blipFill>
                      <a:blip r:embed="rId11"/>
                      <a:stretch>
                        <a:fillRect/>
                      </a:stretch>
                    </p:blipFill>
                    <p:spPr>
                      <a:xfrm>
                        <a:off x="1478816" y="3256457"/>
                        <a:ext cx="196850" cy="501073"/>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left)">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ipe(left)">
                                      <p:cBhvr>
                                        <p:cTn id="22" dur="500"/>
                                        <p:tgtEl>
                                          <p:spTgt spid="6">
                                            <p:txEl>
                                              <p:pRg st="7" end="7"/>
                                            </p:txEl>
                                          </p:spTgt>
                                        </p:tgtEl>
                                      </p:cBhvr>
                                    </p:animEffect>
                                  </p:childTnLst>
                                </p:cTn>
                              </p:par>
                              <p:par>
                                <p:cTn id="23" presetID="42"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wipe(left)">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wipe(left)">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wipe(left)">
                                      <p:cBhvr>
                                        <p:cTn id="4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81344" y="590550"/>
            <a:ext cx="8634056" cy="3831818"/>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如图，在平行四边形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，使得</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DE=BF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，分别交</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，连结</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DEN≌△</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BFM</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）试判断四边形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ANCM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的形状，并说明理由．</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ADC=∠ABC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EDN=∠FBM</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DEN≌△BFM</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ASA</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6019804" y="2114552"/>
            <a:ext cx="2638095" cy="10380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wipe(left)">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left)">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left)">
                                      <p:cBhvr>
                                        <p:cTn id="17" dur="500"/>
                                        <p:tgtEl>
                                          <p:spTgt spid="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ipe(left)">
                                      <p:cBhvr>
                                        <p:cTn id="2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57544" y="686635"/>
            <a:ext cx="8634056" cy="4247317"/>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如图，在平行四边形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，延长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，使得</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DE=BF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，分别交</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，连结</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DEN≌△</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BFM</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）试判断四边形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ANCM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的形状，并说明理由．</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ANCM</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是平行四边形．理由如下：</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AM∥CN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又由（</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DEN≌△BFM</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AM=CN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ANCM</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p:txBody>
      </p:sp>
      <p:pic>
        <p:nvPicPr>
          <p:cNvPr id="8" name="图片 7"/>
          <p:cNvPicPr>
            <a:picLocks noChangeAspect="1"/>
          </p:cNvPicPr>
          <p:nvPr/>
        </p:nvPicPr>
        <p:blipFill>
          <a:blip r:embed="rId7"/>
          <a:stretch>
            <a:fillRect/>
          </a:stretch>
        </p:blipFill>
        <p:spPr>
          <a:xfrm>
            <a:off x="6277309" y="1352552"/>
            <a:ext cx="2638095" cy="10380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left)">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left)">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wipe(left)">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wipe(left)">
                                      <p:cBhvr>
                                        <p:cTn id="3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81000" y="708385"/>
            <a:ext cx="8686800" cy="3831818"/>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．如果四边形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的对角线相交于点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，那么下列条件中不能判断四边形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为平行四边形的是</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OD               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DBC</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．如图，直线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上的动点，当点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的位置变化时，△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的面积将</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．变大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．变小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．不变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．变大变小要看点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向左还是向右移动</a:t>
            </a: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文本框 6"/>
          <p:cNvSpPr txBox="1"/>
          <p:nvPr/>
        </p:nvSpPr>
        <p:spPr>
          <a:xfrm>
            <a:off x="3962400" y="112395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文本框 7"/>
          <p:cNvSpPr txBox="1"/>
          <p:nvPr/>
        </p:nvSpPr>
        <p:spPr>
          <a:xfrm>
            <a:off x="762000" y="280035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0" name="图片 8" descr="学科网(www.zxxk.com)--教育资源门户，提供试卷、教案、课件、论文、素材及各类教学资源下载，还有大量而丰富的教学相关资讯！"/>
          <p:cNvPicPr>
            <a:picLocks noChangeAspect="1" noChangeArrowheads="1"/>
          </p:cNvPicPr>
          <p:nvPr/>
        </p:nvPicPr>
        <p:blipFill>
          <a:blip r:embed="rId7" cstate="email"/>
          <a:srcRect/>
          <a:stretch>
            <a:fillRect/>
          </a:stretch>
        </p:blipFill>
        <p:spPr bwMode="auto">
          <a:xfrm>
            <a:off x="6172200" y="3105151"/>
            <a:ext cx="1685074" cy="10116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9600" y="844496"/>
            <a:ext cx="8229600" cy="1754326"/>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O,E,F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上的两点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当</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满足下列哪个条件时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DEBF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不一定是平行四边形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A.AE=CF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B.DE=BF</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C.∠ADE=∠CBF	D.∠AED=∠CFB</a:t>
            </a: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6629400" y="1254198"/>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9" name="图片 8"/>
          <p:cNvPicPr>
            <a:picLocks noChangeAspect="1"/>
          </p:cNvPicPr>
          <p:nvPr/>
        </p:nvPicPr>
        <p:blipFill rotWithShape="1">
          <a:blip r:embed="rId7" cstate="email"/>
          <a:srcRect r="78338"/>
          <a:stretch>
            <a:fillRect/>
          </a:stretch>
        </p:blipFill>
        <p:spPr>
          <a:xfrm>
            <a:off x="5221799" y="2778196"/>
            <a:ext cx="1945100" cy="101275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407869" y="762835"/>
            <a:ext cx="8659935" cy="4247317"/>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：如图，在□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AE⊥BD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，垂足为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CF⊥BD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垂足为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求证</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 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AD=BC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AD∥BC</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∠ADB=∠CBD</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AE⊥BD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FC⊥BD</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∠AED=∠CFB=90°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△AED≌△CFB</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p:txBody>
      </p:sp>
      <p:pic>
        <p:nvPicPr>
          <p:cNvPr id="8" name="图片 7"/>
          <p:cNvPicPr>
            <a:picLocks noChangeAspect="1"/>
          </p:cNvPicPr>
          <p:nvPr/>
        </p:nvPicPr>
        <p:blipFill>
          <a:blip r:embed="rId7"/>
          <a:stretch>
            <a:fillRect/>
          </a:stretch>
        </p:blipFill>
        <p:spPr>
          <a:xfrm>
            <a:off x="5257804" y="1754653"/>
            <a:ext cx="2238095" cy="160952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left)">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left)">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left)">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wipe(left)">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wipe(left)">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762000" y="971552"/>
            <a:ext cx="5791200" cy="2169825"/>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平行四边形</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的判定方法：</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两组对边分别平行的四边形叫做平行四边形；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一组对边平行且相等的四边形是平行四边形；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两组对边分别相等的四边形是平行四边形；</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对</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角线互相平分的四边形是</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lt">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iterate type="lt">
                                    <p:tmPct val="10000"/>
                                  </p:iterate>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iterate type="lt">
                                    <p:tmPct val="10000"/>
                                  </p:iterate>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976793" y="1019443"/>
            <a:ext cx="7614903"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PA_矩形 6"/>
          <p:cNvSpPr/>
          <p:nvPr>
            <p:custDataLst>
              <p:tags r:id="rId1"/>
            </p:custDataLst>
          </p:nvPr>
        </p:nvSpPr>
        <p:spPr>
          <a:xfrm>
            <a:off x="1124092" y="2495552"/>
            <a:ext cx="7467600"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737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2" name="圆角矩形 21"/>
          <p:cNvSpPr/>
          <p:nvPr>
            <p:custDataLst>
              <p:tags r:id="rId3"/>
            </p:custDataLst>
          </p:nvPr>
        </p:nvSpPr>
        <p:spPr bwMode="auto">
          <a:xfrm>
            <a:off x="685800" y="1097249"/>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726169" y="2603704"/>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文本框 23"/>
          <p:cNvSpPr txBox="1"/>
          <p:nvPr/>
        </p:nvSpPr>
        <p:spPr>
          <a:xfrm>
            <a:off x="950513" y="1140939"/>
            <a:ext cx="720385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探索并证明对角线互相平分的四边形是平行四边形这一判定定理</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文本框 24"/>
          <p:cNvSpPr txBox="1"/>
          <p:nvPr/>
        </p:nvSpPr>
        <p:spPr>
          <a:xfrm>
            <a:off x="859940" y="2668698"/>
            <a:ext cx="784860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利用对角线互相平分的四边形是平行四边形这一判定定理解决有关问题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wipe(down)">
                                      <p:cBhvr>
                                        <p:cTn id="7" dur="250"/>
                                        <p:tgtEl>
                                          <p:spTgt spid="24"/>
                                        </p:tgtEl>
                                      </p:cBhvr>
                                    </p:animEffect>
                                  </p:childTnLst>
                                </p:cTn>
                              </p:par>
                            </p:childTnLst>
                          </p:cTn>
                        </p:par>
                        <p:par>
                          <p:cTn id="8" fill="hold">
                            <p:stCondLst>
                              <p:cond delay="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25"/>
                                        </p:tgtEl>
                                        <p:attrNameLst>
                                          <p:attrName>style.visibility</p:attrName>
                                        </p:attrNameLst>
                                      </p:cBhvr>
                                      <p:to>
                                        <p:strVal val="visible"/>
                                      </p:to>
                                    </p:set>
                                    <p:animEffect transition="in" filter="wipe(down)">
                                      <p:cBhvr>
                                        <p:cTn id="11"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4800" y="628822"/>
            <a:ext cx="8686800" cy="4247317"/>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AC,B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OA=OC,OB=OD,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下列结论不一定成立的是（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A.AD</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B.AB</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C.∠DAB=∠BCD           D.∠DAB=∠</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ABC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，如果要使四边形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平行四边形</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，则还需补充的条件是</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AC⊥BD    B. OA=OB    C.OC=OD   D.OB=OD</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、下列条件中，能判定四边形是平行四边形的是（    ）</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一组对角相等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对角线互相平分</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一组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对边相等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对角线互相相等</a:t>
            </a:r>
          </a:p>
        </p:txBody>
      </p:sp>
      <p:grpSp>
        <p:nvGrpSpPr>
          <p:cNvPr id="5" name="PA_组合 5"/>
          <p:cNvGrpSpPr/>
          <p:nvPr>
            <p:custDataLst>
              <p:tags r:id="rId1"/>
            </p:custDataLst>
          </p:nvPr>
        </p:nvGrpSpPr>
        <p:grpSpPr bwMode="auto">
          <a:xfrm>
            <a:off x="274421" y="99193"/>
            <a:ext cx="2137227" cy="515210"/>
            <a:chOff x="445652" y="218396"/>
            <a:chExt cx="2136260" cy="518604"/>
          </a:xfrm>
        </p:grpSpPr>
        <p:sp>
          <p:nvSpPr>
            <p:cNvPr id="6"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7" name="直接连接符 6"/>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8"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矩形 8"/>
          <p:cNvSpPr/>
          <p:nvPr/>
        </p:nvSpPr>
        <p:spPr>
          <a:xfrm>
            <a:off x="1758950" y="1036484"/>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3968750" y="26735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5715000" y="35117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PA_组合 5"/>
          <p:cNvGrpSpPr/>
          <p:nvPr>
            <p:custDataLst>
              <p:tags r:id="rId1"/>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回顾思考</a:t>
              </a:r>
              <a:endParaRPr lang="en-US" altLang="zh-CN" sz="2400" b="1" kern="0" dirty="0">
                <a:latin typeface="Times New Roman" panose="02020603050405020304"/>
                <a:ea typeface="微软雅黑" panose="020B0503020204020204" pitchFamily="34" charset="-122"/>
              </a:endParaRPr>
            </a:p>
          </p:txBody>
        </p:sp>
        <p:cxnSp>
          <p:nvCxnSpPr>
            <p:cNvPr id="5" name="PA-直接连接符 4"/>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6"/>
          <p:cNvSpPr txBox="1"/>
          <p:nvPr>
            <p:custDataLst>
              <p:tags r:id="rId2"/>
            </p:custDataLst>
          </p:nvPr>
        </p:nvSpPr>
        <p:spPr>
          <a:xfrm>
            <a:off x="609600" y="971552"/>
            <a:ext cx="5791200" cy="2585323"/>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平行四边形的判定方法：</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定义法</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两组对边分别平行的四边形是平行四边形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判定定理</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⑴两组对边分别相等的四边形是平行四边形；</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⑵一组对边平行且相等的四边形是平行四边形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14:presetBounceEnd="40000">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14:bounceEnd="40000">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14:bounceEnd="40000">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14:presetBounceEnd="40000">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14:bounceEnd="40000">
                                          <p:cBhvr additive="base">
                                            <p:cTn id="13" dur="750" fill="hold"/>
                                            <p:tgtEl>
                                              <p:spTgt spid="7">
                                                <p:txEl>
                                                  <p:pRg st="1" end="1"/>
                                                </p:txEl>
                                              </p:spTgt>
                                            </p:tgtEl>
                                            <p:attrNameLst>
                                              <p:attrName>ppt_x</p:attrName>
                                            </p:attrNameLst>
                                          </p:cBhvr>
                                          <p:tavLst>
                                            <p:tav tm="0">
                                              <p:val>
                                                <p:strVal val="0-#ppt_w/2"/>
                                              </p:val>
                                            </p:tav>
                                            <p:tav tm="100000">
                                              <p:val>
                                                <p:strVal val="#ppt_x"/>
                                              </p:val>
                                            </p:tav>
                                          </p:tavLst>
                                        </p:anim>
                                        <p:anim calcmode="lin" valueType="num" p14:bounceEnd="40000">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14:presetBounceEnd="40000">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14:bounceEnd="40000">
                                          <p:cBhvr additive="base">
                                            <p:cTn id="19" dur="750" fill="hold"/>
                                            <p:tgtEl>
                                              <p:spTgt spid="7">
                                                <p:txEl>
                                                  <p:pRg st="2" end="2"/>
                                                </p:txEl>
                                              </p:spTgt>
                                            </p:tgtEl>
                                            <p:attrNameLst>
                                              <p:attrName>ppt_x</p:attrName>
                                            </p:attrNameLst>
                                          </p:cBhvr>
                                          <p:tavLst>
                                            <p:tav tm="0">
                                              <p:val>
                                                <p:strVal val="0-#ppt_w/2"/>
                                              </p:val>
                                            </p:tav>
                                            <p:tav tm="100000">
                                              <p:val>
                                                <p:strVal val="#ppt_x"/>
                                              </p:val>
                                            </p:tav>
                                          </p:tavLst>
                                        </p:anim>
                                        <p:anim calcmode="lin" valueType="num" p14:bounceEnd="40000">
                                          <p:cBhvr additive="base">
                                            <p:cTn id="20" dur="75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14:presetBounceEnd="40000">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14:bounceEnd="40000">
                                          <p:cBhvr additive="base">
                                            <p:cTn id="25" dur="750" fill="hold"/>
                                            <p:tgtEl>
                                              <p:spTgt spid="7">
                                                <p:txEl>
                                                  <p:pRg st="3" end="3"/>
                                                </p:txEl>
                                              </p:spTgt>
                                            </p:tgtEl>
                                            <p:attrNameLst>
                                              <p:attrName>ppt_x</p:attrName>
                                            </p:attrNameLst>
                                          </p:cBhvr>
                                          <p:tavLst>
                                            <p:tav tm="0">
                                              <p:val>
                                                <p:strVal val="0-#ppt_w/2"/>
                                              </p:val>
                                            </p:tav>
                                            <p:tav tm="100000">
                                              <p:val>
                                                <p:strVal val="#ppt_x"/>
                                              </p:val>
                                            </p:tav>
                                          </p:tavLst>
                                        </p:anim>
                                        <p:anim calcmode="lin" valueType="num" p14:bounceEnd="40000">
                                          <p:cBhvr additive="base">
                                            <p:cTn id="26" dur="75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14:presetBounceEnd="40000">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14:bounceEnd="40000">
                                          <p:cBhvr additive="base">
                                            <p:cTn id="31" dur="750" fill="hold"/>
                                            <p:tgtEl>
                                              <p:spTgt spid="7">
                                                <p:txEl>
                                                  <p:pRg st="4" end="4"/>
                                                </p:txEl>
                                              </p:spTgt>
                                            </p:tgtEl>
                                            <p:attrNameLst>
                                              <p:attrName>ppt_x</p:attrName>
                                            </p:attrNameLst>
                                          </p:cBhvr>
                                          <p:tavLst>
                                            <p:tav tm="0">
                                              <p:val>
                                                <p:strVal val="0-#ppt_w/2"/>
                                              </p:val>
                                            </p:tav>
                                            <p:tav tm="100000">
                                              <p:val>
                                                <p:strVal val="#ppt_x"/>
                                              </p:val>
                                            </p:tav>
                                          </p:tavLst>
                                        </p:anim>
                                        <p:anim calcmode="lin" valueType="num" p14:bounceEnd="40000">
                                          <p:cBhvr additive="base">
                                            <p:cTn id="32" dur="75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14:presetBounceEnd="40000">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14:bounceEnd="40000">
                                          <p:cBhvr additive="base">
                                            <p:cTn id="37" dur="750" fill="hold"/>
                                            <p:tgtEl>
                                              <p:spTgt spid="7">
                                                <p:txEl>
                                                  <p:pRg st="5" end="5"/>
                                                </p:txEl>
                                              </p:spTgt>
                                            </p:tgtEl>
                                            <p:attrNameLst>
                                              <p:attrName>ppt_x</p:attrName>
                                            </p:attrNameLst>
                                          </p:cBhvr>
                                          <p:tavLst>
                                            <p:tav tm="0">
                                              <p:val>
                                                <p:strVal val="0-#ppt_w/2"/>
                                              </p:val>
                                            </p:tav>
                                            <p:tav tm="100000">
                                              <p:val>
                                                <p:strVal val="#ppt_x"/>
                                              </p:val>
                                            </p:tav>
                                          </p:tavLst>
                                        </p:anim>
                                        <p:anim calcmode="lin" valueType="num" p14:bounceEnd="40000">
                                          <p:cBhvr additive="base">
                                            <p:cTn id="38" dur="75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75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75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75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6" dur="75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75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2" dur="75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75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8" dur="75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文本框 5"/>
          <p:cNvSpPr txBox="1"/>
          <p:nvPr>
            <p:custDataLst>
              <p:tags r:id="rId1"/>
            </p:custDataLst>
          </p:nvPr>
        </p:nvSpPr>
        <p:spPr>
          <a:xfrm>
            <a:off x="381004" y="895350"/>
            <a:ext cx="4766445"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平行四边形的判定定理：</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对角线相互平分的四边形是平行四边形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p>
        </p:txBody>
      </p:sp>
      <p:grpSp>
        <p:nvGrpSpPr>
          <p:cNvPr id="8" name="PA-PA_组合 5"/>
          <p:cNvGrpSpPr/>
          <p:nvPr>
            <p:custDataLst>
              <p:tags r:id="rId2"/>
            </p:custDataLst>
          </p:nvPr>
        </p:nvGrpSpPr>
        <p:grpSpPr bwMode="auto">
          <a:xfrm>
            <a:off x="274421" y="122842"/>
            <a:ext cx="2137227" cy="515210"/>
            <a:chOff x="445652" y="218396"/>
            <a:chExt cx="2136260" cy="518604"/>
          </a:xfrm>
        </p:grpSpPr>
        <p:sp>
          <p:nvSpPr>
            <p:cNvPr id="9"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回顾思考</a:t>
              </a:r>
              <a:endParaRPr lang="en-US" altLang="zh-CN" sz="2400" b="1" kern="0" dirty="0">
                <a:latin typeface="Times New Roman" panose="02020603050405020304"/>
                <a:ea typeface="微软雅黑" panose="020B0503020204020204" pitchFamily="34" charset="-122"/>
              </a:endParaRPr>
            </a:p>
          </p:txBody>
        </p:sp>
        <p:cxnSp>
          <p:nvCxnSpPr>
            <p:cNvPr id="10" name="PA-直接连接符 4"/>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1"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14:presetBounceEnd="60000">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14:bounceEnd="60000">
                                          <p:cBhvr additive="base">
                                            <p:cTn id="7" dur="750" fill="hold"/>
                                            <p:tgtEl>
                                              <p:spTgt spid="3">
                                                <p:txEl>
                                                  <p:pRg st="0" end="0"/>
                                                </p:txEl>
                                              </p:spTgt>
                                            </p:tgtEl>
                                            <p:attrNameLst>
                                              <p:attrName>ppt_x</p:attrName>
                                            </p:attrNameLst>
                                          </p:cBhvr>
                                          <p:tavLst>
                                            <p:tav tm="0">
                                              <p:val>
                                                <p:strVal val="0-#ppt_w/2"/>
                                              </p:val>
                                            </p:tav>
                                            <p:tav tm="100000">
                                              <p:val>
                                                <p:strVal val="#ppt_x"/>
                                              </p:val>
                                            </p:tav>
                                          </p:tavLst>
                                        </p:anim>
                                        <p:anim calcmode="lin" valueType="num" p14:bounceEnd="60000">
                                          <p:cBhvr additive="base">
                                            <p:cTn id="8"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14:presetBounceEnd="60000">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14:bounceEnd="60000">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14:bounceEnd="60000">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7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6"/>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7"/>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8"/>
              </p:custDataLst>
            </p:nvPr>
          </p:nvPicPr>
          <p:blipFill>
            <a:blip r:embed="rId10"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274421" y="817424"/>
            <a:ext cx="8043045" cy="1754326"/>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：工具</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两根不同长度的细木条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动手</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能否合理摆放这两根细木条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使得连接四个顶点后成为平行四边形？</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思考：你能说明你得到的四边形是平行四边形吗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PA-图片 51"/>
          <p:cNvPicPr>
            <a:picLocks noChangeAspect="1"/>
          </p:cNvPicPr>
          <p:nvPr>
            <p:custDataLst>
              <p:tags r:id="rId3"/>
            </p:custDataLst>
          </p:nvPr>
        </p:nvPicPr>
        <p:blipFill>
          <a:blip r:embed="rId11"/>
          <a:stretch>
            <a:fillRect/>
          </a:stretch>
        </p:blipFill>
        <p:spPr>
          <a:xfrm>
            <a:off x="2895604" y="2495550"/>
            <a:ext cx="2943225" cy="1905000"/>
          </a:xfrm>
          <a:prstGeom prst="rect">
            <a:avLst/>
          </a:prstGeom>
        </p:spPr>
      </p:pic>
      <p:pic>
        <p:nvPicPr>
          <p:cNvPr id="9" name="PA-图片 52"/>
          <p:cNvPicPr>
            <a:picLocks noChangeAspect="1"/>
          </p:cNvPicPr>
          <p:nvPr>
            <p:custDataLst>
              <p:tags r:id="rId4"/>
            </p:custDataLst>
          </p:nvPr>
        </p:nvPicPr>
        <p:blipFill>
          <a:blip r:embed="rId12"/>
          <a:stretch>
            <a:fillRect/>
          </a:stretch>
        </p:blipFill>
        <p:spPr>
          <a:xfrm>
            <a:off x="2519363" y="3257550"/>
            <a:ext cx="2857500" cy="1905000"/>
          </a:xfrm>
          <a:prstGeom prst="rect">
            <a:avLst/>
          </a:prstGeom>
        </p:spPr>
      </p:pic>
      <p:pic>
        <p:nvPicPr>
          <p:cNvPr id="10" name="PA-图片 53"/>
          <p:cNvPicPr>
            <a:picLocks noChangeAspect="1"/>
          </p:cNvPicPr>
          <p:nvPr>
            <p:custDataLst>
              <p:tags r:id="rId5"/>
            </p:custDataLst>
          </p:nvPr>
        </p:nvPicPr>
        <p:blipFill>
          <a:blip r:embed="rId13"/>
          <a:stretch>
            <a:fillRect/>
          </a:stretch>
        </p:blipFill>
        <p:spPr>
          <a:xfrm>
            <a:off x="5943600" y="2571750"/>
            <a:ext cx="2943225" cy="1905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2000" fill="hold">
                                          <p:stCondLst>
                                            <p:cond delay="0"/>
                                          </p:stCondLst>
                                        </p:cTn>
                                        <p:tgtEl>
                                          <p:spTgt spid="8"/>
                                        </p:tgtEl>
                                        <p:attrNameLst>
                                          <p:attrName>ppt_x</p:attrName>
                                        </p:attrNameLst>
                                      </p:cBhvr>
                                      <p:tavLst>
                                        <p:tav tm="0">
                                          <p:val>
                                            <p:fltVal val="0.3"/>
                                          </p:val>
                                        </p:tav>
                                        <p:tav tm="100000">
                                          <p:val>
                                            <p:fltVal val="0.5"/>
                                          </p:val>
                                        </p:tav>
                                      </p:tavLst>
                                    </p:anim>
                                    <p:anim to="" calcmode="lin" valueType="num">
                                      <p:cBhvr>
                                        <p:cTn id="8" dur="2000" fill="hold">
                                          <p:stCondLst>
                                            <p:cond delay="0"/>
                                          </p:stCondLst>
                                        </p:cTn>
                                        <p:tgtEl>
                                          <p:spTgt spid="8"/>
                                        </p:tgtEl>
                                        <p:attrNameLst>
                                          <p:attrName>ppt_y</p:attrName>
                                        </p:attrNameLst>
                                      </p:cBhvr>
                                      <p:tavLst>
                                        <p:tav tm="0">
                                          <p:val>
                                            <p:fltVal val="0.68"/>
                                          </p:val>
                                        </p:tav>
                                        <p:tav tm="100000">
                                          <p:val>
                                            <p:fltVal val="0.78"/>
                                          </p:val>
                                        </p:tav>
                                      </p:tavLst>
                                    </p:anim>
                                  </p:childTnLst>
                                </p:cTn>
                              </p:par>
                              <p:par>
                                <p:cTn id="9" presetID="0"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to="" calcmode="lin" valueType="num">
                                      <p:cBhvr>
                                        <p:cTn id="11" dur="2000" fill="hold">
                                          <p:stCondLst>
                                            <p:cond delay="0"/>
                                          </p:stCondLst>
                                        </p:cTn>
                                        <p:tgtEl>
                                          <p:spTgt spid="9"/>
                                        </p:tgtEl>
                                        <p:attrNameLst>
                                          <p:attrName>ppt_x</p:attrName>
                                        </p:attrNameLst>
                                      </p:cBhvr>
                                      <p:tavLst>
                                        <p:tav tm="0">
                                          <p:val>
                                            <p:fltVal val="0.3"/>
                                          </p:val>
                                        </p:tav>
                                        <p:tav tm="100000">
                                          <p:val>
                                            <p:fltVal val="0.25"/>
                                          </p:val>
                                        </p:tav>
                                      </p:tavLst>
                                    </p:anim>
                                  </p:childTnLst>
                                </p:cTn>
                              </p:par>
                            </p:childTnLst>
                          </p:cTn>
                        </p:par>
                      </p:childTnLst>
                    </p:cTn>
                  </p:par>
                  <p:par>
                    <p:cTn id="12" fill="hold">
                      <p:stCondLst>
                        <p:cond delay="indefinite"/>
                      </p:stCondLst>
                      <p:childTnLst>
                        <p:par>
                          <p:cTn id="13" fill="hold">
                            <p:stCondLst>
                              <p:cond delay="0"/>
                            </p:stCondLst>
                            <p:childTnLst>
                              <p:par>
                                <p:cTn id="14" presetID="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 to="" calcmode="lin" valueType="num">
                                      <p:cBhvr>
                                        <p:cTn id="16" dur="2000" fill="hold">
                                          <p:stCondLst>
                                            <p:cond delay="0"/>
                                          </p:stCondLst>
                                        </p:cTn>
                                        <p:tgtEl>
                                          <p:spTgt spid="9"/>
                                        </p:tgtEl>
                                        <p:attrNameLst>
                                          <p:attrName>ppt_x</p:attrName>
                                        </p:attrNameLst>
                                      </p:cBhvr>
                                      <p:tavLst>
                                        <p:tav tm="0">
                                          <p:val>
                                            <p:fltVal val="0.25"/>
                                          </p:val>
                                        </p:tav>
                                        <p:tav tm="100000">
                                          <p:val>
                                            <p:fltVal val="0.5"/>
                                          </p:val>
                                        </p:tav>
                                      </p:tavLst>
                                    </p:anim>
                                    <p:anim to="" calcmode="lin" valueType="num">
                                      <p:cBhvr>
                                        <p:cTn id="17" dur="2000" fill="hold">
                                          <p:stCondLst>
                                            <p:cond delay="0"/>
                                          </p:stCondLst>
                                        </p:cTn>
                                        <p:tgtEl>
                                          <p:spTgt spid="9"/>
                                        </p:tgtEl>
                                        <p:attrNameLst>
                                          <p:attrName>ppt_y</p:attrName>
                                        </p:attrNameLst>
                                      </p:cBhvr>
                                      <p:tavLst>
                                        <p:tav tm="0">
                                          <p:val>
                                            <p:fltVal val="0.9"/>
                                          </p:val>
                                        </p:tav>
                                        <p:tav tm="100000">
                                          <p:val>
                                            <p:fltVal val="0.78"/>
                                          </p:val>
                                        </p:tav>
                                      </p:tavLst>
                                    </p:anim>
                                    <p:animRot by="21600000" from="13800000" to="0">
                                      <p:cBhvr>
                                        <p:cTn id="18" dur="2000" fill="hold">
                                          <p:stCondLst>
                                            <p:cond delay="0"/>
                                          </p:stCondLst>
                                        </p:cTn>
                                        <p:tgtEl>
                                          <p:spTgt spid="9"/>
                                        </p:tgtEl>
                                        <p:attrNameLst>
                                          <p:attrName>r</p:attrName>
                                        </p:attrNameLst>
                                      </p:cBhvr>
                                    </p:animRot>
                                  </p:childTnLst>
                                </p:cTn>
                              </p:par>
                            </p:childTnLst>
                          </p:cTn>
                        </p:par>
                        <p:par>
                          <p:cTn id="19" fill="hold">
                            <p:stCondLst>
                              <p:cond delay="2000"/>
                            </p:stCondLst>
                            <p:childTnLst>
                              <p:par>
                                <p:cTn id="20" presetID="0"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Rot by="21600000" from="0" to="-10800000">
                                      <p:cBhvr>
                                        <p:cTn id="22" dur="2500" autoRev="1" fill="hold">
                                          <p:stCondLst>
                                            <p:cond delay="0"/>
                                          </p:stCondLst>
                                        </p:cTn>
                                        <p:tgtEl>
                                          <p:spTgt spid="9"/>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anim to="" calcmode="lin" valueType="num">
                                      <p:cBhvr>
                                        <p:cTn id="28" dur="2000" fill="hold">
                                          <p:stCondLst>
                                            <p:cond delay="0"/>
                                          </p:stCondLst>
                                        </p:cTn>
                                        <p:tgtEl>
                                          <p:spTgt spid="10"/>
                                        </p:tgtEl>
                                        <p:attrNameLst>
                                          <p:attrName>ppt_x</p:attrName>
                                        </p:attrNameLst>
                                      </p:cBhvr>
                                      <p:tavLst>
                                        <p:tav tm="0">
                                          <p:val>
                                            <p:fltVal val="0.5"/>
                                          </p:val>
                                        </p:tav>
                                        <p:tav tm="100000">
                                          <p:val>
                                            <p:fltVal val="0.5"/>
                                          </p:val>
                                        </p:tav>
                                      </p:tavLst>
                                    </p:anim>
                                    <p:anim to="" calcmode="lin" valueType="num">
                                      <p:cBhvr>
                                        <p:cTn id="29" dur="2000" fill="hold">
                                          <p:stCondLst>
                                            <p:cond delay="0"/>
                                          </p:stCondLst>
                                        </p:cTn>
                                        <p:tgtEl>
                                          <p:spTgt spid="10"/>
                                        </p:tgtEl>
                                        <p:attrNameLst>
                                          <p:attrName>ppt_y</p:attrName>
                                        </p:attrNameLst>
                                      </p:cBhvr>
                                      <p:tavLst>
                                        <p:tav tm="0">
                                          <p:val>
                                            <p:fltVal val="0.78"/>
                                          </p:val>
                                        </p:tav>
                                        <p:tav tm="100000">
                                          <p:val>
                                            <p:fltVal val="0.78"/>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491358" y="797332"/>
            <a:ext cx="8347845" cy="3831818"/>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：小明是这样做的，如图，将两根木条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的中点重叠，并用钉子固定，则四边形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就是平行四边形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你同意他的想法吗？你能证明他的结论吗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已知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的对角线</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相交于点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并且</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OA=OC,OB=OD.</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 平行四边形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OA=OC,OB=OD,∠AOD=∠COB</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AOB≌△COD.</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∴AB=DC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BAO=∠DCO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AB∥DC.</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图片 7"/>
          <p:cNvPicPr>
            <a:picLocks noChangeAspect="1"/>
          </p:cNvPicPr>
          <p:nvPr/>
        </p:nvPicPr>
        <p:blipFill>
          <a:blip r:embed="rId8"/>
          <a:stretch>
            <a:fillRect/>
          </a:stretch>
        </p:blipFill>
        <p:spPr>
          <a:xfrm>
            <a:off x="7743022" y="1934778"/>
            <a:ext cx="1180952" cy="761905"/>
          </a:xfrm>
          <a:prstGeom prst="rect">
            <a:avLst/>
          </a:prstGeom>
        </p:spPr>
      </p:pic>
      <p:pic>
        <p:nvPicPr>
          <p:cNvPr id="9" name="图片 8"/>
          <p:cNvPicPr>
            <a:picLocks noChangeAspect="1"/>
          </p:cNvPicPr>
          <p:nvPr/>
        </p:nvPicPr>
        <p:blipFill rotWithShape="1">
          <a:blip r:embed="rId9" cstate="email"/>
          <a:srcRect t="-7618" r="71662" b="-1"/>
          <a:stretch>
            <a:fillRect/>
          </a:stretch>
        </p:blipFill>
        <p:spPr>
          <a:xfrm>
            <a:off x="5562604" y="2647479"/>
            <a:ext cx="1495257" cy="853950"/>
          </a:xfrm>
          <a:prstGeom prst="rect">
            <a:avLst/>
          </a:prstGeom>
        </p:spPr>
      </p:pic>
      <p:sp>
        <p:nvSpPr>
          <p:cNvPr id="10" name="矩形 9"/>
          <p:cNvSpPr/>
          <p:nvPr/>
        </p:nvSpPr>
        <p:spPr>
          <a:xfrm>
            <a:off x="1143000" y="5784935"/>
            <a:ext cx="3200400" cy="507831"/>
          </a:xfrm>
          <a:prstGeom prst="rect">
            <a:avLst/>
          </a:prstGeom>
        </p:spPr>
        <p:txBody>
          <a:bodyPr rtlCol="0" anchor="ctr">
            <a:spAutoFit/>
          </a:bodyPr>
          <a:lstStyle/>
          <a:p>
            <a:pPr algn="ctr">
              <a:lnSpc>
                <a:spcPct val="150000"/>
              </a:lnSpc>
            </a:pP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677015" y="1146284"/>
            <a:ext cx="3296048" cy="507831"/>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本题还有哪些证明方法？</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9"/>
          <p:cNvSpPr/>
          <p:nvPr/>
        </p:nvSpPr>
        <p:spPr>
          <a:xfrm>
            <a:off x="1143000" y="5784935"/>
            <a:ext cx="3200400" cy="507831"/>
          </a:xfrm>
          <a:prstGeom prst="rect">
            <a:avLst/>
          </a:prstGeom>
        </p:spPr>
        <p:txBody>
          <a:bodyPr rtlCol="0" anchor="ctr">
            <a:spAutoFit/>
          </a:bodyPr>
          <a:lstStyle/>
          <a:p>
            <a:pPr algn="ctr">
              <a:lnSpc>
                <a:spcPct val="150000"/>
              </a:lnSpc>
            </a:pPr>
            <a:endParaRPr lang="zh-CN" altLang="en-US" dirty="0"/>
          </a:p>
        </p:txBody>
      </p:sp>
      <p:sp>
        <p:nvSpPr>
          <p:cNvPr id="11" name="矩形 10"/>
          <p:cNvSpPr/>
          <p:nvPr/>
        </p:nvSpPr>
        <p:spPr>
          <a:xfrm>
            <a:off x="762000" y="1809750"/>
            <a:ext cx="5562600" cy="923330"/>
          </a:xfrm>
          <a:prstGeom prst="rect">
            <a:avLst/>
          </a:prstGeom>
          <a:ln w="19050">
            <a:noFill/>
          </a:ln>
        </p:spPr>
        <p:txBody>
          <a:bodyPr wrap="square">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还可以证明</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两组对边平行</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，根据定义判定</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也</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可以证明</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两组对边相等</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，根据判定定义</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判定</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文本框 11"/>
          <p:cNvSpPr txBox="1"/>
          <p:nvPr/>
        </p:nvSpPr>
        <p:spPr>
          <a:xfrm>
            <a:off x="1267963" y="3105152"/>
            <a:ext cx="5410200" cy="507831"/>
          </a:xfrm>
          <a:prstGeom prst="rect">
            <a:avLst/>
          </a:prstGeom>
          <a:noFill/>
          <a:ln w="19050">
            <a:noFill/>
          </a:ln>
        </p:spPr>
        <p:txBody>
          <a:bodyPr wrap="square" rtlCol="0">
            <a:spAutoFit/>
          </a:bodyPr>
          <a:lstStyle/>
          <a:p>
            <a:pPr>
              <a:lnSpc>
                <a:spcPct val="150000"/>
              </a:lnSpc>
            </a:pPr>
            <a:r>
              <a:rPr lang="zh-CN" altLang="zh-CN" dirty="0" smtClean="0">
                <a:latin typeface="微软雅黑" panose="020B0503020204020204" pitchFamily="34" charset="-122"/>
                <a:ea typeface="微软雅黑" panose="020B0503020204020204" pitchFamily="34" charset="-122"/>
              </a:rPr>
              <a:t>归纳：</a:t>
            </a:r>
            <a:r>
              <a:rPr lang="zh-CN" altLang="en-US" dirty="0" smtClean="0">
                <a:solidFill>
                  <a:srgbClr val="FF0000"/>
                </a:solidFill>
                <a:latin typeface="微软雅黑" panose="020B0503020204020204" pitchFamily="34" charset="-122"/>
                <a:ea typeface="微软雅黑" panose="020B0503020204020204" pitchFamily="34" charset="-122"/>
              </a:rPr>
              <a:t>对角线互相平分</a:t>
            </a:r>
            <a:r>
              <a:rPr lang="zh-CN" altLang="zh-CN" dirty="0" smtClean="0">
                <a:latin typeface="微软雅黑" panose="020B0503020204020204" pitchFamily="34" charset="-122"/>
                <a:ea typeface="微软雅黑" panose="020B0503020204020204" pitchFamily="34" charset="-122"/>
              </a:rPr>
              <a:t>的</a:t>
            </a:r>
            <a:r>
              <a:rPr lang="zh-CN" altLang="zh-CN" dirty="0">
                <a:solidFill>
                  <a:srgbClr val="0000FF"/>
                </a:solidFill>
                <a:latin typeface="微软雅黑" panose="020B0503020204020204" pitchFamily="34" charset="-122"/>
                <a:ea typeface="微软雅黑" panose="020B0503020204020204" pitchFamily="34" charset="-122"/>
              </a:rPr>
              <a:t>四边形</a:t>
            </a:r>
            <a:r>
              <a:rPr lang="zh-CN" altLang="zh-CN" dirty="0">
                <a:latin typeface="微软雅黑" panose="020B0503020204020204" pitchFamily="34" charset="-122"/>
                <a:ea typeface="微软雅黑" panose="020B0503020204020204" pitchFamily="34" charset="-122"/>
              </a:rPr>
              <a:t>是平行四边形</a:t>
            </a:r>
            <a:r>
              <a:rPr lang="en-US" altLang="zh-CN" dirty="0" smtClean="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2"/>
            </p:custDataLst>
          </p:nvPr>
        </p:nvSpPr>
        <p:spPr>
          <a:xfrm>
            <a:off x="342900" y="873532"/>
            <a:ext cx="8496300" cy="3831818"/>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：如</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图，在□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的交点，点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G</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H</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的中点，四边形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EFGH</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是平行四边形吗？说说你的理由</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EFGH</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是平行四边形，理由如下：</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∵在平行四边形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的交点</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（平行四边形对角线互相平分）</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E,F,G,H</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AO,BO,CO,DO</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的中点</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OE</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OG</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OH</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OD</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OG</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OH</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EFGH</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是平行四边形（对角线互相平分的四边形是平行四边形）</a:t>
            </a:r>
          </a:p>
        </p:txBody>
      </p:sp>
      <p:grpSp>
        <p:nvGrpSpPr>
          <p:cNvPr id="3" name="PA-PA_组合 5"/>
          <p:cNvGrpSpPr/>
          <p:nvPr>
            <p:custDataLst>
              <p:tags r:id="rId3"/>
            </p:custDataLst>
          </p:nvPr>
        </p:nvGrpSpPr>
        <p:grpSpPr bwMode="auto">
          <a:xfrm>
            <a:off x="274421" y="122842"/>
            <a:ext cx="2137227" cy="515210"/>
            <a:chOff x="445652" y="218396"/>
            <a:chExt cx="2136260" cy="518604"/>
          </a:xfrm>
        </p:grpSpPr>
        <p:sp>
          <p:nvSpPr>
            <p:cNvPr id="4" name="PA-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矩形 7"/>
          <p:cNvSpPr/>
          <p:nvPr/>
        </p:nvSpPr>
        <p:spPr>
          <a:xfrm>
            <a:off x="1143000" y="5784935"/>
            <a:ext cx="3200400" cy="507831"/>
          </a:xfrm>
          <a:prstGeom prst="rect">
            <a:avLst/>
          </a:prstGeom>
        </p:spPr>
        <p:txBody>
          <a:bodyPr rtlCol="0" anchor="ctr">
            <a:spAutoFit/>
          </a:bodyPr>
          <a:lstStyle/>
          <a:p>
            <a:pPr algn="ctr">
              <a:lnSpc>
                <a:spcPct val="150000"/>
              </a:lnSpc>
            </a:pPr>
            <a:endParaRPr lang="zh-CN" altLang="en-US" dirty="0"/>
          </a:p>
        </p:txBody>
      </p:sp>
      <p:pic>
        <p:nvPicPr>
          <p:cNvPr id="9" name="图片 8"/>
          <p:cNvPicPr>
            <a:picLocks noChangeAspect="1"/>
          </p:cNvPicPr>
          <p:nvPr/>
        </p:nvPicPr>
        <p:blipFill>
          <a:blip r:embed="rId9"/>
          <a:stretch>
            <a:fillRect/>
          </a:stretch>
        </p:blipFill>
        <p:spPr>
          <a:xfrm>
            <a:off x="6248404" y="2343151"/>
            <a:ext cx="1933333" cy="1180952"/>
          </a:xfrm>
          <a:prstGeom prst="rect">
            <a:avLst/>
          </a:prstGeom>
        </p:spPr>
      </p:pic>
      <p:graphicFrame>
        <p:nvGraphicFramePr>
          <p:cNvPr id="10" name="对象 9"/>
          <p:cNvGraphicFramePr>
            <a:graphicFrameLocks noChangeAspect="1"/>
          </p:cNvGraphicFramePr>
          <p:nvPr/>
        </p:nvGraphicFramePr>
        <p:xfrm>
          <a:off x="5225699" y="3333752"/>
          <a:ext cx="196850" cy="501073"/>
        </p:xfrm>
        <a:graphic>
          <a:graphicData uri="http://schemas.openxmlformats.org/presentationml/2006/ole">
            <mc:AlternateContent xmlns:mc="http://schemas.openxmlformats.org/markup-compatibility/2006">
              <mc:Choice xmlns:v="urn:schemas-microsoft-com:vml" Requires="v">
                <p:oleObj spid="_x0000_s6164" name="Equation" r:id="rId10" imgW="3352800" imgH="8534400" progId="Equation.DSMT4">
                  <p:embed/>
                </p:oleObj>
              </mc:Choice>
              <mc:Fallback>
                <p:oleObj name="Equation" r:id="rId10" imgW="3352800" imgH="8534400" progId="Equation.DSMT4">
                  <p:embed/>
                  <p:pic>
                    <p:nvPicPr>
                      <p:cNvPr id="0" name="图片 6149"/>
                      <p:cNvPicPr/>
                      <p:nvPr/>
                    </p:nvPicPr>
                    <p:blipFill>
                      <a:blip r:embed="rId11"/>
                      <a:stretch>
                        <a:fillRect/>
                      </a:stretch>
                    </p:blipFill>
                    <p:spPr>
                      <a:xfrm>
                        <a:off x="5225699" y="3333752"/>
                        <a:ext cx="196850" cy="501073"/>
                      </a:xfrm>
                      <a:prstGeom prst="rect">
                        <a:avLst/>
                      </a:prstGeom>
                    </p:spPr>
                  </p:pic>
                </p:oleObj>
              </mc:Fallback>
            </mc:AlternateContent>
          </a:graphicData>
        </a:graphic>
      </p:graphicFrame>
      <p:graphicFrame>
        <p:nvGraphicFramePr>
          <p:cNvPr id="11" name="对象 10"/>
          <p:cNvGraphicFramePr>
            <a:graphicFrameLocks noChangeAspect="1"/>
          </p:cNvGraphicFramePr>
          <p:nvPr/>
        </p:nvGraphicFramePr>
        <p:xfrm>
          <a:off x="3980136" y="3387886"/>
          <a:ext cx="196850" cy="501073"/>
        </p:xfrm>
        <a:graphic>
          <a:graphicData uri="http://schemas.openxmlformats.org/presentationml/2006/ole">
            <mc:AlternateContent xmlns:mc="http://schemas.openxmlformats.org/markup-compatibility/2006">
              <mc:Choice xmlns:v="urn:schemas-microsoft-com:vml" Requires="v">
                <p:oleObj spid="_x0000_s6165" name="Equation" r:id="rId12" imgW="3352800" imgH="8534400" progId="Equation.DSMT4">
                  <p:embed/>
                </p:oleObj>
              </mc:Choice>
              <mc:Fallback>
                <p:oleObj name="Equation" r:id="rId12" imgW="3352800" imgH="8534400" progId="Equation.DSMT4">
                  <p:embed/>
                  <p:pic>
                    <p:nvPicPr>
                      <p:cNvPr id="0" name="图片 6150"/>
                      <p:cNvPicPr/>
                      <p:nvPr/>
                    </p:nvPicPr>
                    <p:blipFill>
                      <a:blip r:embed="rId11"/>
                      <a:stretch>
                        <a:fillRect/>
                      </a:stretch>
                    </p:blipFill>
                    <p:spPr>
                      <a:xfrm>
                        <a:off x="3980136" y="3387886"/>
                        <a:ext cx="196850" cy="501073"/>
                      </a:xfrm>
                      <a:prstGeom prst="rect">
                        <a:avLst/>
                      </a:prstGeom>
                    </p:spPr>
                  </p:pic>
                </p:oleObj>
              </mc:Fallback>
            </mc:AlternateContent>
          </a:graphicData>
        </a:graphic>
      </p:graphicFrame>
      <p:graphicFrame>
        <p:nvGraphicFramePr>
          <p:cNvPr id="12" name="对象 11"/>
          <p:cNvGraphicFramePr>
            <a:graphicFrameLocks noChangeAspect="1"/>
          </p:cNvGraphicFramePr>
          <p:nvPr/>
        </p:nvGraphicFramePr>
        <p:xfrm>
          <a:off x="2809875" y="3366079"/>
          <a:ext cx="196850" cy="501073"/>
        </p:xfrm>
        <a:graphic>
          <a:graphicData uri="http://schemas.openxmlformats.org/presentationml/2006/ole">
            <mc:AlternateContent xmlns:mc="http://schemas.openxmlformats.org/markup-compatibility/2006">
              <mc:Choice xmlns:v="urn:schemas-microsoft-com:vml" Requires="v">
                <p:oleObj spid="_x0000_s6166" name="Equation" r:id="rId13" imgW="3352800" imgH="8534400" progId="Equation.DSMT4">
                  <p:embed/>
                </p:oleObj>
              </mc:Choice>
              <mc:Fallback>
                <p:oleObj name="Equation" r:id="rId13" imgW="3352800" imgH="8534400" progId="Equation.DSMT4">
                  <p:embed/>
                  <p:pic>
                    <p:nvPicPr>
                      <p:cNvPr id="0" name="图片 6151"/>
                      <p:cNvPicPr/>
                      <p:nvPr/>
                    </p:nvPicPr>
                    <p:blipFill>
                      <a:blip r:embed="rId11"/>
                      <a:stretch>
                        <a:fillRect/>
                      </a:stretch>
                    </p:blipFill>
                    <p:spPr>
                      <a:xfrm>
                        <a:off x="2809875" y="3366079"/>
                        <a:ext cx="196850" cy="501073"/>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1600200" y="3350637"/>
          <a:ext cx="196850" cy="501073"/>
        </p:xfrm>
        <a:graphic>
          <a:graphicData uri="http://schemas.openxmlformats.org/presentationml/2006/ole">
            <mc:AlternateContent xmlns:mc="http://schemas.openxmlformats.org/markup-compatibility/2006">
              <mc:Choice xmlns:v="urn:schemas-microsoft-com:vml" Requires="v">
                <p:oleObj spid="_x0000_s6167" name="Equation" r:id="rId14" imgW="3352800" imgH="8534400" progId="Equation.DSMT4">
                  <p:embed/>
                </p:oleObj>
              </mc:Choice>
              <mc:Fallback>
                <p:oleObj name="Equation" r:id="rId14" imgW="3352800" imgH="8534400" progId="Equation.DSMT4">
                  <p:embed/>
                  <p:pic>
                    <p:nvPicPr>
                      <p:cNvPr id="0" name="图片 6152"/>
                      <p:cNvPicPr/>
                      <p:nvPr/>
                    </p:nvPicPr>
                    <p:blipFill>
                      <a:blip r:embed="rId11"/>
                      <a:stretch>
                        <a:fillRect/>
                      </a:stretch>
                    </p:blipFill>
                    <p:spPr>
                      <a:xfrm>
                        <a:off x="1600200" y="3350637"/>
                        <a:ext cx="196850" cy="501073"/>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par>
                                <p:cTn id="28" presetID="42"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wipe(left)">
                                      <p:cBhvr>
                                        <p:cTn id="52" dur="500"/>
                                        <p:tgtEl>
                                          <p:spTgt spid="2">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7" end="7"/>
                                            </p:txEl>
                                          </p:spTgt>
                                        </p:tgtEl>
                                        <p:attrNameLst>
                                          <p:attrName>style.visibility</p:attrName>
                                        </p:attrNameLst>
                                      </p:cBhvr>
                                      <p:to>
                                        <p:strVal val="visible"/>
                                      </p:to>
                                    </p:set>
                                    <p:animEffect transition="in" filter="wipe(left)">
                                      <p:cBhvr>
                                        <p:cTn id="5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3.1"/>
</p:tagLst>
</file>

<file path=ppt/tags/tag11.xml><?xml version="1.0" encoding="utf-8"?>
<p:tagLst xmlns:a="http://schemas.openxmlformats.org/drawingml/2006/main" xmlns:r="http://schemas.openxmlformats.org/officeDocument/2006/relationships" xmlns:p="http://schemas.openxmlformats.org/presentationml/2006/main">
  <p:tag name="PA" val="v4.2.4"/>
</p:tagLst>
</file>

<file path=ppt/tags/tag12.xml><?xml version="1.0" encoding="utf-8"?>
<p:tagLst xmlns:a="http://schemas.openxmlformats.org/drawingml/2006/main" xmlns:r="http://schemas.openxmlformats.org/officeDocument/2006/relationships" xmlns:p="http://schemas.openxmlformats.org/presentationml/2006/main">
  <p:tag name="PA" val="v4.3.1"/>
</p:tagLst>
</file>

<file path=ppt/tags/tag13.xml><?xml version="1.0" encoding="utf-8"?>
<p:tagLst xmlns:a="http://schemas.openxmlformats.org/drawingml/2006/main" xmlns:r="http://schemas.openxmlformats.org/officeDocument/2006/relationships" xmlns:p="http://schemas.openxmlformats.org/presentationml/2006/main">
  <p:tag name="PA" val="v4.3.1"/>
</p:tagLst>
</file>

<file path=ppt/tags/tag14.xml><?xml version="1.0" encoding="utf-8"?>
<p:tagLst xmlns:a="http://schemas.openxmlformats.org/drawingml/2006/main" xmlns:r="http://schemas.openxmlformats.org/officeDocument/2006/relationships" xmlns:p="http://schemas.openxmlformats.org/presentationml/2006/main">
  <p:tag name="PA" val="v4.3.1"/>
</p:tagLst>
</file>

<file path=ppt/tags/tag15.xml><?xml version="1.0" encoding="utf-8"?>
<p:tagLst xmlns:a="http://schemas.openxmlformats.org/drawingml/2006/main" xmlns:r="http://schemas.openxmlformats.org/officeDocument/2006/relationships" xmlns:p="http://schemas.openxmlformats.org/presentationml/2006/main">
  <p:tag name="PA" val="v4.3.1"/>
</p:tagLst>
</file>

<file path=ppt/tags/tag16.xml><?xml version="1.0" encoding="utf-8"?>
<p:tagLst xmlns:a="http://schemas.openxmlformats.org/drawingml/2006/main" xmlns:r="http://schemas.openxmlformats.org/officeDocument/2006/relationships" xmlns:p="http://schemas.openxmlformats.org/presentationml/2006/main">
  <p:tag name="PA" val="v4.3.1"/>
</p:tagLst>
</file>

<file path=ppt/tags/tag17.xml><?xml version="1.0" encoding="utf-8"?>
<p:tagLst xmlns:a="http://schemas.openxmlformats.org/drawingml/2006/main" xmlns:r="http://schemas.openxmlformats.org/officeDocument/2006/relationships" xmlns:p="http://schemas.openxmlformats.org/presentationml/2006/main">
  <p:tag name="PA" val="v4.3.1"/>
</p:tagLst>
</file>

<file path=ppt/tags/tag18.xml><?xml version="1.0" encoding="utf-8"?>
<p:tagLst xmlns:a="http://schemas.openxmlformats.org/drawingml/2006/main" xmlns:r="http://schemas.openxmlformats.org/officeDocument/2006/relationships" xmlns:p="http://schemas.openxmlformats.org/presentationml/2006/main">
  <p:tag name="PA" val="v4.3.1"/>
</p:tagLst>
</file>

<file path=ppt/tags/tag19.xml><?xml version="1.0" encoding="utf-8"?>
<p:tagLst xmlns:a="http://schemas.openxmlformats.org/drawingml/2006/main" xmlns:r="http://schemas.openxmlformats.org/officeDocument/2006/relationships" xmlns:p="http://schemas.openxmlformats.org/presentationml/2006/main">
  <p:tag name="PA" val="v4.3.1"/>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3.1"/>
</p:tagLst>
</file>

<file path=ppt/tags/tag21.xml><?xml version="1.0" encoding="utf-8"?>
<p:tagLst xmlns:a="http://schemas.openxmlformats.org/drawingml/2006/main" xmlns:r="http://schemas.openxmlformats.org/officeDocument/2006/relationships" xmlns:p="http://schemas.openxmlformats.org/presentationml/2006/main">
  <p:tag name="PA" val="v4.3.1"/>
</p:tagLst>
</file>

<file path=ppt/tags/tag22.xml><?xml version="1.0" encoding="utf-8"?>
<p:tagLst xmlns:a="http://schemas.openxmlformats.org/drawingml/2006/main" xmlns:r="http://schemas.openxmlformats.org/officeDocument/2006/relationships" xmlns:p="http://schemas.openxmlformats.org/presentationml/2006/main">
  <p:tag name="PA" val="v4.3.1"/>
</p:tagLst>
</file>

<file path=ppt/tags/tag23.xml><?xml version="1.0" encoding="utf-8"?>
<p:tagLst xmlns:a="http://schemas.openxmlformats.org/drawingml/2006/main" xmlns:r="http://schemas.openxmlformats.org/officeDocument/2006/relationships" xmlns:p="http://schemas.openxmlformats.org/presentationml/2006/main">
  <p:tag name="PA" val="v4.3.1"/>
</p:tagLst>
</file>

<file path=ppt/tags/tag24.xml><?xml version="1.0" encoding="utf-8"?>
<p:tagLst xmlns:a="http://schemas.openxmlformats.org/drawingml/2006/main" xmlns:r="http://schemas.openxmlformats.org/officeDocument/2006/relationships" xmlns:p="http://schemas.openxmlformats.org/presentationml/2006/main">
  <p:tag name="PA" val="v4.3.1"/>
</p:tagLst>
</file>

<file path=ppt/tags/tag25.xml><?xml version="1.0" encoding="utf-8"?>
<p:tagLst xmlns:a="http://schemas.openxmlformats.org/drawingml/2006/main" xmlns:r="http://schemas.openxmlformats.org/officeDocument/2006/relationships" xmlns:p="http://schemas.openxmlformats.org/presentationml/2006/main">
  <p:tag name="PA" val="v4.3.1"/>
</p:tagLst>
</file>

<file path=ppt/tags/tag26.xml><?xml version="1.0" encoding="utf-8"?>
<p:tagLst xmlns:a="http://schemas.openxmlformats.org/drawingml/2006/main" xmlns:r="http://schemas.openxmlformats.org/officeDocument/2006/relationships" xmlns:p="http://schemas.openxmlformats.org/presentationml/2006/main">
  <p:tag name="PA" val="v4.3.1"/>
</p:tagLst>
</file>

<file path=ppt/tags/tag27.xml><?xml version="1.0" encoding="utf-8"?>
<p:tagLst xmlns:a="http://schemas.openxmlformats.org/drawingml/2006/main" xmlns:r="http://schemas.openxmlformats.org/officeDocument/2006/relationships" xmlns:p="http://schemas.openxmlformats.org/presentationml/2006/main">
  <p:tag name="PA" val="v4.3.1"/>
</p:tagLst>
</file>

<file path=ppt/tags/tag28.xml><?xml version="1.0" encoding="utf-8"?>
<p:tagLst xmlns:a="http://schemas.openxmlformats.org/drawingml/2006/main" xmlns:r="http://schemas.openxmlformats.org/officeDocument/2006/relationships" xmlns:p="http://schemas.openxmlformats.org/presentationml/2006/main">
  <p:tag name="PA" val="v4.3.1"/>
</p:tagLst>
</file>

<file path=ppt/tags/tag29.xml><?xml version="1.0" encoding="utf-8"?>
<p:tagLst xmlns:a="http://schemas.openxmlformats.org/drawingml/2006/main" xmlns:r="http://schemas.openxmlformats.org/officeDocument/2006/relationships" xmlns:p="http://schemas.openxmlformats.org/presentationml/2006/main">
  <p:tag name="PA" val="v4.3.1"/>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3.1"/>
</p:tagLst>
</file>

<file path=ppt/tags/tag31.xml><?xml version="1.0" encoding="utf-8"?>
<p:tagLst xmlns:a="http://schemas.openxmlformats.org/drawingml/2006/main" xmlns:r="http://schemas.openxmlformats.org/officeDocument/2006/relationships" xmlns:p="http://schemas.openxmlformats.org/presentationml/2006/main">
  <p:tag name="PA" val="v4.3.1"/>
</p:tagLst>
</file>

<file path=ppt/tags/tag32.xml><?xml version="1.0" encoding="utf-8"?>
<p:tagLst xmlns:a="http://schemas.openxmlformats.org/drawingml/2006/main" xmlns:r="http://schemas.openxmlformats.org/officeDocument/2006/relationships" xmlns:p="http://schemas.openxmlformats.org/presentationml/2006/main">
  <p:tag name="PA" val="v4.3.1"/>
</p:tagLst>
</file>

<file path=ppt/tags/tag33.xml><?xml version="1.0" encoding="utf-8"?>
<p:tagLst xmlns:a="http://schemas.openxmlformats.org/drawingml/2006/main" xmlns:r="http://schemas.openxmlformats.org/officeDocument/2006/relationships" xmlns:p="http://schemas.openxmlformats.org/presentationml/2006/main">
  <p:tag name="PA" val="v4.3.1"/>
</p:tagLst>
</file>

<file path=ppt/tags/tag34.xml><?xml version="1.0" encoding="utf-8"?>
<p:tagLst xmlns:a="http://schemas.openxmlformats.org/drawingml/2006/main" xmlns:r="http://schemas.openxmlformats.org/officeDocument/2006/relationships" xmlns:p="http://schemas.openxmlformats.org/presentationml/2006/main">
  <p:tag name="PA" val="v4.3.1"/>
</p:tagLst>
</file>

<file path=ppt/tags/tag35.xml><?xml version="1.0" encoding="utf-8"?>
<p:tagLst xmlns:a="http://schemas.openxmlformats.org/drawingml/2006/main" xmlns:r="http://schemas.openxmlformats.org/officeDocument/2006/relationships" xmlns:p="http://schemas.openxmlformats.org/presentationml/2006/main">
  <p:tag name="PA" val="v4.3.1"/>
</p:tagLst>
</file>

<file path=ppt/tags/tag36.xml><?xml version="1.0" encoding="utf-8"?>
<p:tagLst xmlns:a="http://schemas.openxmlformats.org/drawingml/2006/main" xmlns:r="http://schemas.openxmlformats.org/officeDocument/2006/relationships" xmlns:p="http://schemas.openxmlformats.org/presentationml/2006/main">
  <p:tag name="PA" val="v4.3.1"/>
</p:tagLst>
</file>

<file path=ppt/tags/tag37.xml><?xml version="1.0" encoding="utf-8"?>
<p:tagLst xmlns:a="http://schemas.openxmlformats.org/drawingml/2006/main" xmlns:r="http://schemas.openxmlformats.org/officeDocument/2006/relationships" xmlns:p="http://schemas.openxmlformats.org/presentationml/2006/main">
  <p:tag name="PA" val="v4.3.1"/>
</p:tagLst>
</file>

<file path=ppt/tags/tag38.xml><?xml version="1.0" encoding="utf-8"?>
<p:tagLst xmlns:a="http://schemas.openxmlformats.org/drawingml/2006/main" xmlns:r="http://schemas.openxmlformats.org/officeDocument/2006/relationships" xmlns:p="http://schemas.openxmlformats.org/presentationml/2006/main">
  <p:tag name="PA" val="v4.3.1"/>
</p:tagLst>
</file>

<file path=ppt/tags/tag39.xml><?xml version="1.0" encoding="utf-8"?>
<p:tagLst xmlns:a="http://schemas.openxmlformats.org/drawingml/2006/main" xmlns:r="http://schemas.openxmlformats.org/officeDocument/2006/relationships" xmlns:p="http://schemas.openxmlformats.org/presentationml/2006/main">
  <p:tag name="PA" val="v4.2.3"/>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2.4"/>
</p:tagLst>
</file>

<file path=ppt/tags/tag41.xml><?xml version="1.0" encoding="utf-8"?>
<p:tagLst xmlns:a="http://schemas.openxmlformats.org/drawingml/2006/main" xmlns:r="http://schemas.openxmlformats.org/officeDocument/2006/relationships" xmlns:p="http://schemas.openxmlformats.org/presentationml/2006/main">
  <p:tag name="PA" val="v4.2.4"/>
</p:tagLst>
</file>

<file path=ppt/tags/tag42.xml><?xml version="1.0" encoding="utf-8"?>
<p:tagLst xmlns:a="http://schemas.openxmlformats.org/drawingml/2006/main" xmlns:r="http://schemas.openxmlformats.org/officeDocument/2006/relationships" xmlns:p="http://schemas.openxmlformats.org/presentationml/2006/main">
  <p:tag name="PA" val="v4.2.4"/>
</p:tagLst>
</file>

<file path=ppt/tags/tag43.xml><?xml version="1.0" encoding="utf-8"?>
<p:tagLst xmlns:a="http://schemas.openxmlformats.org/drawingml/2006/main" xmlns:r="http://schemas.openxmlformats.org/officeDocument/2006/relationships" xmlns:p="http://schemas.openxmlformats.org/presentationml/2006/main">
  <p:tag name="PA" val="v4.2.4"/>
</p:tagLst>
</file>

<file path=ppt/tags/tag44.xml><?xml version="1.0" encoding="utf-8"?>
<p:tagLst xmlns:a="http://schemas.openxmlformats.org/drawingml/2006/main" xmlns:r="http://schemas.openxmlformats.org/officeDocument/2006/relationships" xmlns:p="http://schemas.openxmlformats.org/presentationml/2006/main">
  <p:tag name="PA" val="v4.2.4"/>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2.3"/>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57.xml><?xml version="1.0" encoding="utf-8"?>
<p:tagLst xmlns:a="http://schemas.openxmlformats.org/drawingml/2006/main" xmlns:r="http://schemas.openxmlformats.org/officeDocument/2006/relationships" xmlns:p="http://schemas.openxmlformats.org/presentationml/2006/main">
  <p:tag name="PA" val="v4.2.4"/>
</p:tagLst>
</file>

<file path=ppt/tags/tag58.xml><?xml version="1.0" encoding="utf-8"?>
<p:tagLst xmlns:a="http://schemas.openxmlformats.org/drawingml/2006/main" xmlns:r="http://schemas.openxmlformats.org/officeDocument/2006/relationships" xmlns:p="http://schemas.openxmlformats.org/presentationml/2006/main">
  <p:tag name="PA" val="v4.2.4"/>
</p:tagLst>
</file>

<file path=ppt/tags/tag59.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60.xml><?xml version="1.0" encoding="utf-8"?>
<p:tagLst xmlns:a="http://schemas.openxmlformats.org/drawingml/2006/main" xmlns:r="http://schemas.openxmlformats.org/officeDocument/2006/relationships" xmlns:p="http://schemas.openxmlformats.org/presentationml/2006/main">
  <p:tag name="PA" val="v4.2.4"/>
</p:tagLst>
</file>

<file path=ppt/tags/tag61.xml><?xml version="1.0" encoding="utf-8"?>
<p:tagLst xmlns:a="http://schemas.openxmlformats.org/drawingml/2006/main" xmlns:r="http://schemas.openxmlformats.org/officeDocument/2006/relationships" xmlns:p="http://schemas.openxmlformats.org/presentationml/2006/main">
  <p:tag name="PA" val="v4.2.4"/>
</p:tagLst>
</file>

<file path=ppt/tags/tag62.xml><?xml version="1.0" encoding="utf-8"?>
<p:tagLst xmlns:a="http://schemas.openxmlformats.org/drawingml/2006/main" xmlns:r="http://schemas.openxmlformats.org/officeDocument/2006/relationships" xmlns:p="http://schemas.openxmlformats.org/presentationml/2006/main">
  <p:tag name="PA" val="v4.2.4"/>
</p:tagLst>
</file>

<file path=ppt/tags/tag63.xml><?xml version="1.0" encoding="utf-8"?>
<p:tagLst xmlns:a="http://schemas.openxmlformats.org/drawingml/2006/main" xmlns:r="http://schemas.openxmlformats.org/officeDocument/2006/relationships" xmlns:p="http://schemas.openxmlformats.org/presentationml/2006/main">
  <p:tag name="PA" val="v4.2.4"/>
</p:tagLst>
</file>

<file path=ppt/tags/tag64.xml><?xml version="1.0" encoding="utf-8"?>
<p:tagLst xmlns:a="http://schemas.openxmlformats.org/drawingml/2006/main" xmlns:r="http://schemas.openxmlformats.org/officeDocument/2006/relationships" xmlns:p="http://schemas.openxmlformats.org/presentationml/2006/main">
  <p:tag name="PA" val="v4.2.4"/>
</p:tagLst>
</file>

<file path=ppt/tags/tag65.xml><?xml version="1.0" encoding="utf-8"?>
<p:tagLst xmlns:a="http://schemas.openxmlformats.org/drawingml/2006/main" xmlns:r="http://schemas.openxmlformats.org/officeDocument/2006/relationships" xmlns:p="http://schemas.openxmlformats.org/presentationml/2006/main">
  <p:tag name="PA" val="v4.2.4"/>
</p:tagLst>
</file>

<file path=ppt/tags/tag66.xml><?xml version="1.0" encoding="utf-8"?>
<p:tagLst xmlns:a="http://schemas.openxmlformats.org/drawingml/2006/main" xmlns:r="http://schemas.openxmlformats.org/officeDocument/2006/relationships" xmlns:p="http://schemas.openxmlformats.org/presentationml/2006/main">
  <p:tag name="PA" val="v4.2.4"/>
</p:tagLst>
</file>

<file path=ppt/tags/tag67.xml><?xml version="1.0" encoding="utf-8"?>
<p:tagLst xmlns:a="http://schemas.openxmlformats.org/drawingml/2006/main" xmlns:r="http://schemas.openxmlformats.org/officeDocument/2006/relationships" xmlns:p="http://schemas.openxmlformats.org/presentationml/2006/main">
  <p:tag name="PA" val="v4.2.4"/>
</p:tagLst>
</file>

<file path=ppt/tags/tag68.xml><?xml version="1.0" encoding="utf-8"?>
<p:tagLst xmlns:a="http://schemas.openxmlformats.org/drawingml/2006/main" xmlns:r="http://schemas.openxmlformats.org/officeDocument/2006/relationships" xmlns:p="http://schemas.openxmlformats.org/presentationml/2006/main">
  <p:tag name="PA" val="v4.2.4"/>
</p:tagLst>
</file>

<file path=ppt/tags/tag69.xml><?xml version="1.0" encoding="utf-8"?>
<p:tagLst xmlns:a="http://schemas.openxmlformats.org/drawingml/2006/main" xmlns:r="http://schemas.openxmlformats.org/officeDocument/2006/relationships" xmlns:p="http://schemas.openxmlformats.org/presentationml/2006/main">
  <p:tag name="PA" val="v4.2.4"/>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70.xml><?xml version="1.0" encoding="utf-8"?>
<p:tagLst xmlns:a="http://schemas.openxmlformats.org/drawingml/2006/main" xmlns:r="http://schemas.openxmlformats.org/officeDocument/2006/relationships" xmlns:p="http://schemas.openxmlformats.org/presentationml/2006/main">
  <p:tag name="PA" val="v4.2.4"/>
</p:tagLst>
</file>

<file path=ppt/tags/tag71.xml><?xml version="1.0" encoding="utf-8"?>
<p:tagLst xmlns:a="http://schemas.openxmlformats.org/drawingml/2006/main" xmlns:r="http://schemas.openxmlformats.org/officeDocument/2006/relationships" xmlns:p="http://schemas.openxmlformats.org/presentationml/2006/main">
  <p:tag name="PA" val="v4.2.4"/>
</p:tagLst>
</file>

<file path=ppt/tags/tag72.xml><?xml version="1.0" encoding="utf-8"?>
<p:tagLst xmlns:a="http://schemas.openxmlformats.org/drawingml/2006/main" xmlns:r="http://schemas.openxmlformats.org/officeDocument/2006/relationships" xmlns:p="http://schemas.openxmlformats.org/presentationml/2006/main">
  <p:tag name="PA" val="v4.2.4"/>
</p:tagLst>
</file>

<file path=ppt/tags/tag73.xml><?xml version="1.0" encoding="utf-8"?>
<p:tagLst xmlns:a="http://schemas.openxmlformats.org/drawingml/2006/main" xmlns:r="http://schemas.openxmlformats.org/officeDocument/2006/relationships" xmlns:p="http://schemas.openxmlformats.org/presentationml/2006/main">
  <p:tag name="PA" val="v4.2.4"/>
</p:tagLst>
</file>

<file path=ppt/tags/tag74.xml><?xml version="1.0" encoding="utf-8"?>
<p:tagLst xmlns:a="http://schemas.openxmlformats.org/drawingml/2006/main" xmlns:r="http://schemas.openxmlformats.org/officeDocument/2006/relationships" xmlns:p="http://schemas.openxmlformats.org/presentationml/2006/main">
  <p:tag name="PA" val="v4.2.4"/>
</p:tagLst>
</file>

<file path=ppt/tags/tag75.xml><?xml version="1.0" encoding="utf-8"?>
<p:tagLst xmlns:a="http://schemas.openxmlformats.org/drawingml/2006/main" xmlns:r="http://schemas.openxmlformats.org/officeDocument/2006/relationships" xmlns:p="http://schemas.openxmlformats.org/presentationml/2006/main">
  <p:tag name="PA" val="v4.2.4"/>
</p:tagLst>
</file>

<file path=ppt/tags/tag76.xml><?xml version="1.0" encoding="utf-8"?>
<p:tagLst xmlns:a="http://schemas.openxmlformats.org/drawingml/2006/main" xmlns:r="http://schemas.openxmlformats.org/officeDocument/2006/relationships" xmlns:p="http://schemas.openxmlformats.org/presentationml/2006/main">
  <p:tag name="PA" val="v4.2.4"/>
</p:tagLst>
</file>

<file path=ppt/tags/tag77.xml><?xml version="1.0" encoding="utf-8"?>
<p:tagLst xmlns:a="http://schemas.openxmlformats.org/drawingml/2006/main" xmlns:r="http://schemas.openxmlformats.org/officeDocument/2006/relationships" xmlns:p="http://schemas.openxmlformats.org/presentationml/2006/main">
  <p:tag name="PA" val="v4.2.4"/>
</p:tagLst>
</file>

<file path=ppt/tags/tag78.xml><?xml version="1.0" encoding="utf-8"?>
<p:tagLst xmlns:a="http://schemas.openxmlformats.org/drawingml/2006/main" xmlns:r="http://schemas.openxmlformats.org/officeDocument/2006/relationships" xmlns:p="http://schemas.openxmlformats.org/presentationml/2006/main">
  <p:tag name="PA" val="v4.2.4"/>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1586</Words>
  <Application>Microsoft Office PowerPoint</Application>
  <PresentationFormat>全屏显示(16:9)</PresentationFormat>
  <Paragraphs>155</Paragraphs>
  <Slides>20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8" baseType="lpstr">
      <vt:lpstr>华文行楷</vt: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2023-01-16T15:19:48Z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A9130FD4468246FCBAC7BE2C36926F0B</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