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78" y="-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A041C0B-1428-4642-8E9A-44E6325530A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5A7F45A-729D-40B7-BF71-1F1FC372353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8400A-2923-4602-81AE-7C728C595CC8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0B3A1-05B1-4EDD-8BAB-2310196751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7653-BE80-46A2-8DB5-F24396E87D2A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8839-9F0C-4BF2-A0EC-28F2D58105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28650" y="1640584"/>
            <a:ext cx="7886700" cy="1862336"/>
          </a:xfrm>
        </p:spPr>
        <p:txBody>
          <a:bodyPr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88452-7DED-4850-A6AB-A3DD9625F123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02B12-56B1-497D-9C2E-58DA2C3CDD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6129F-E1FD-470F-BB76-256F6024295C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9BA09-C699-4156-90D1-D3CDB69BD2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8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08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E5145-C1FC-4990-BCB6-A68686AD7690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ED5B2-BCC6-4B14-ABC0-B6CC946C42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28875" y="1619251"/>
            <a:ext cx="4286250" cy="1036838"/>
          </a:xfrm>
        </p:spPr>
        <p:txBody>
          <a:bodyPr anchor="b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2428875" y="2799902"/>
            <a:ext cx="4286250" cy="88945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2955C-1A7C-4088-8204-508A3B39514F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B745-D87E-48BB-B1CE-E245377375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8901-2EA2-45B4-8457-AD43AA9A5BF1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E6F35-6AD2-45F8-87FE-58E8AA1414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2" y="535256"/>
            <a:ext cx="3511241" cy="107112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2" y="1735406"/>
            <a:ext cx="3511241" cy="28586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4301F-534D-4CCB-A365-22B8FC1CD2D4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EBFF4-EF96-4857-A59E-D808E810F3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3674" y="273845"/>
            <a:ext cx="681676" cy="4358879"/>
          </a:xfr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5"/>
            <a:ext cx="7084832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09F3-924B-4E6E-8796-38131C95974E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4117E-E795-4D15-80AC-310AC75289F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07CC1E79-856A-4ED6-9BD6-FE301F4FB0E9}" type="datetimeFigureOut">
              <a:rPr lang="zh-CN" altLang="en-US"/>
              <a:t>2023-01-16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9850F52-ADC5-4BD1-8C1B-5DCA106C8DA5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46860" y="757574"/>
            <a:ext cx="2088356" cy="423193"/>
          </a:xfrm>
          <a:prstGeom prst="rect">
            <a:avLst/>
          </a:prstGeom>
          <a:noFill/>
        </p:spPr>
        <p:txBody>
          <a:bodyPr lIns="68580" tIns="34290" rIns="68580" bIns="34290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3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经典粗圆简" panose="02010609000101010101" charset="-122"/>
              </a:rPr>
              <a:t>数学五年级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55482" y="831057"/>
            <a:ext cx="600164" cy="346249"/>
          </a:xfrm>
          <a:prstGeom prst="rect">
            <a:avLst/>
          </a:prstGeom>
          <a:solidFill>
            <a:srgbClr val="4F80BD"/>
          </a:solidFill>
          <a:ln w="28575" cap="rnd" cmpd="sng">
            <a:noFill/>
            <a:prstDash val="solid"/>
          </a:ln>
          <a:effectLst/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下册</a:t>
            </a:r>
          </a:p>
        </p:txBody>
      </p:sp>
      <p:sp>
        <p:nvSpPr>
          <p:cNvPr id="9" name="流程图: 卡片 8"/>
          <p:cNvSpPr/>
          <p:nvPr/>
        </p:nvSpPr>
        <p:spPr>
          <a:xfrm>
            <a:off x="1502108" y="1376626"/>
            <a:ext cx="5842397" cy="2412206"/>
          </a:xfrm>
          <a:prstGeom prst="flowChartPunchedCard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985363" y="1513417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4F80B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第六单元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754979" y="2006468"/>
            <a:ext cx="183127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300" dirty="0">
                <a:solidFill>
                  <a:srgbClr val="4F80B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确定位置</a:t>
            </a: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3230508" y="2723753"/>
            <a:ext cx="2880122" cy="27384"/>
            <a:chOff x="5045" y="5946"/>
            <a:chExt cx="4536" cy="56"/>
          </a:xfrm>
        </p:grpSpPr>
        <p:sp>
          <p:nvSpPr>
            <p:cNvPr id="2058" name="矩形 16"/>
            <p:cNvSpPr>
              <a:spLocks noChangeArrowheads="1"/>
            </p:cNvSpPr>
            <p:nvPr/>
          </p:nvSpPr>
          <p:spPr bwMode="auto">
            <a:xfrm>
              <a:off x="5045" y="5961"/>
              <a:ext cx="4536" cy="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059" name="矩形 17"/>
            <p:cNvSpPr>
              <a:spLocks noChangeArrowheads="1"/>
            </p:cNvSpPr>
            <p:nvPr/>
          </p:nvSpPr>
          <p:spPr bwMode="auto">
            <a:xfrm>
              <a:off x="6888" y="5946"/>
              <a:ext cx="850" cy="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8" name="图片 7" descr="C:\Users\Diy\Desktop\课件.png课件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488091" y="3242074"/>
            <a:ext cx="1912144" cy="2201465"/>
          </a:xfrm>
          <a:prstGeom prst="rect">
            <a:avLst/>
          </a:prstGeom>
          <a:effectLst>
            <a:outerShdw blurRad="50800" dist="38100" dir="2700000" algn="tl" rotWithShape="0">
              <a:srgbClr val="4F80BD">
                <a:alpha val="50000"/>
              </a:srgbClr>
            </a:outerShdw>
          </a:effectLst>
        </p:spPr>
      </p:pic>
      <p:sp>
        <p:nvSpPr>
          <p:cNvPr id="14" name="文本框 10"/>
          <p:cNvSpPr txBox="1">
            <a:spLocks noChangeArrowheads="1"/>
          </p:cNvSpPr>
          <p:nvPr/>
        </p:nvSpPr>
        <p:spPr bwMode="auto">
          <a:xfrm>
            <a:off x="2985493" y="2930450"/>
            <a:ext cx="3370153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600" dirty="0">
                <a:solidFill>
                  <a:srgbClr val="4F80B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确定位置（一）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4349175"/>
            <a:ext cx="914400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975 0.078802 C -0.284975 0.040414 -0.407384 -0.072348 -0.546913 -0.115244 C -0.686443 -0.158141 -0.856952 -0.135512 -0.926560 -0.135765 " pathEditMode="relative" rAng="-1113980820" ptsTypes="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-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  <p:bldP spid="9" grpId="0" bldLvl="0" animBg="1"/>
      <p:bldP spid="11" grpId="0" bldLvl="0" animBg="1"/>
      <p:bldP spid="1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>
            <a:spLocks noChangeArrowheads="1"/>
          </p:cNvSpPr>
          <p:nvPr/>
        </p:nvSpPr>
        <p:spPr bwMode="auto">
          <a:xfrm>
            <a:off x="323851" y="357188"/>
            <a:ext cx="629403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请同学们试着描述大象馆和长颈鹿馆的位置。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200" y="844155"/>
            <a:ext cx="4139803" cy="271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931571" y="1437086"/>
            <a:ext cx="288131" cy="378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532021" y="1059657"/>
            <a:ext cx="611981" cy="864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1222" y="789385"/>
            <a:ext cx="4572000" cy="22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大象馆在喷泉广场北偏西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en-US" sz="2400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的方向上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距离喷泉广场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1000m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。长颈鹿馆在喷泉广场北偏西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2400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的方向上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距离喷泉广场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500m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"/>
          <p:cNvSpPr>
            <a:spLocks noChangeArrowheads="1"/>
          </p:cNvSpPr>
          <p:nvPr/>
        </p:nvSpPr>
        <p:spPr bwMode="auto">
          <a:xfrm>
            <a:off x="539355" y="1707356"/>
            <a:ext cx="90794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小结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547812" y="1653780"/>
            <a:ext cx="7272338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要想准确地描述物体的位置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只有将方向和距离两者结合起来，才能确定物体的位置。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107158" y="357188"/>
            <a:ext cx="889277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(3)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同学们在各小组内说说确定各场馆的方法。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476375" y="951310"/>
            <a:ext cx="475514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用方向和距离来确定物体的位置。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6048" y="1383506"/>
            <a:ext cx="4968478" cy="325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11984" y="1977628"/>
            <a:ext cx="345281" cy="536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075637" y="1707356"/>
            <a:ext cx="734615" cy="98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5580073" y="2787766"/>
            <a:ext cx="3384235" cy="1188083"/>
          </a:xfrm>
          <a:prstGeom prst="wedgeRoundRectCallout">
            <a:avLst>
              <a:gd name="adj1" fmla="val 20122"/>
              <a:gd name="adj2" fmla="val 72025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同学们根据这个方法</a:t>
            </a:r>
            <a:r>
              <a:rPr lang="en-US" altLang="zh-CN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说出各个场馆的准确位置。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79784" y="897731"/>
            <a:ext cx="288012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2411852" y="1437672"/>
            <a:ext cx="6120425" cy="1782124"/>
          </a:xfrm>
          <a:prstGeom prst="wedgeRoundRectCallout">
            <a:avLst>
              <a:gd name="adj1" fmla="val -60427"/>
              <a:gd name="adj2" fmla="val -10424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一般情况下，我们要用夹角较小的来确定物体的位置。例如</a:t>
            </a:r>
            <a:r>
              <a:rPr lang="en-US" altLang="zh-CN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熊猫馆在喷泉广场的北偏东</a:t>
            </a:r>
            <a:r>
              <a:rPr lang="en-US" altLang="zh-CN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的方向上</a:t>
            </a:r>
            <a:r>
              <a:rPr lang="en-US" altLang="zh-CN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距离喷泉广场</a:t>
            </a:r>
            <a:r>
              <a:rPr lang="en-US" altLang="zh-CN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900 m</a:t>
            </a:r>
            <a:r>
              <a: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"/>
          <p:cNvSpPr>
            <a:spLocks noChangeArrowheads="1"/>
          </p:cNvSpPr>
          <p:nvPr/>
        </p:nvSpPr>
        <p:spPr bwMode="auto">
          <a:xfrm>
            <a:off x="3" y="195262"/>
            <a:ext cx="910828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参观斑马场后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同学们想去猴山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说一说他们的行走路线。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79784" y="1383506"/>
            <a:ext cx="288012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2699871" y="1221656"/>
            <a:ext cx="5688395" cy="1080075"/>
          </a:xfrm>
          <a:prstGeom prst="wedgeRoundRectCallout">
            <a:avLst>
              <a:gd name="adj1" fmla="val -60427"/>
              <a:gd name="adj2" fmla="val -10424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他们参观途中观测点发生变化了吗</a:t>
            </a:r>
            <a:r>
              <a:rPr lang="en-US" altLang="zh-CN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400" dirty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2699871" y="2625754"/>
            <a:ext cx="6120425" cy="1296090"/>
          </a:xfrm>
          <a:prstGeom prst="wedgeRoundRectCallout">
            <a:avLst>
              <a:gd name="adj1" fmla="val 37575"/>
              <a:gd name="adj2" fmla="val 75208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斑马场、喷泉广场、猴山，随着同学们行走地点的不同</a:t>
            </a:r>
            <a:r>
              <a:rPr lang="en-US" altLang="zh-CN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所走的方向也随着发生改变。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79784" y="844154"/>
            <a:ext cx="2880122" cy="257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2195835" y="1491676"/>
            <a:ext cx="6624460" cy="1728121"/>
          </a:xfrm>
          <a:prstGeom prst="wedgeRoundRectCallout">
            <a:avLst>
              <a:gd name="adj1" fmla="val -59541"/>
              <a:gd name="adj2" fmla="val -19526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参观斑马场去喷泉广场</a:t>
            </a:r>
            <a:r>
              <a:rPr lang="en-US" altLang="zh-CN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是以斑马场为观测点</a:t>
            </a:r>
            <a:r>
              <a:rPr lang="en-US" altLang="zh-CN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从喷泉广场到猴山</a:t>
            </a:r>
            <a:r>
              <a:rPr lang="en-US" altLang="zh-CN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是以喷泉广场为观测点</a:t>
            </a:r>
            <a:r>
              <a:rPr lang="en-US" altLang="zh-CN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物体的方向具有相对性。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179785" y="519113"/>
            <a:ext cx="3455195" cy="486966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285752" y="542926"/>
            <a:ext cx="198515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三、巩固练习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1432" y="1762126"/>
            <a:ext cx="8736806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在“夺宝”游戏中，需要找到三把钥匙才能打开宝箱。右图是一张藏宝图，以宝箱为观测点。你能找到钥匙的位置，并填在图中吗？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644" y="1754983"/>
            <a:ext cx="4464844" cy="294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矩形 1"/>
          <p:cNvSpPr>
            <a:spLocks noChangeArrowheads="1"/>
          </p:cNvSpPr>
          <p:nvPr/>
        </p:nvSpPr>
        <p:spPr bwMode="auto">
          <a:xfrm>
            <a:off x="-179785" y="288132"/>
            <a:ext cx="9360695" cy="5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）①号钥匙的位置是北偏东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400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，距离宝箱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1cm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8436" name="矩形 2"/>
          <p:cNvSpPr>
            <a:spLocks noChangeArrowheads="1"/>
          </p:cNvSpPr>
          <p:nvPr/>
        </p:nvSpPr>
        <p:spPr bwMode="auto">
          <a:xfrm>
            <a:off x="-179785" y="789386"/>
            <a:ext cx="9503570" cy="5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）②号钥匙的位置是北偏西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lang="zh-CN" altLang="en-US" sz="2400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，距离宝箱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3cm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8437" name="矩形 3"/>
          <p:cNvSpPr>
            <a:spLocks noChangeArrowheads="1"/>
          </p:cNvSpPr>
          <p:nvPr/>
        </p:nvSpPr>
        <p:spPr bwMode="auto">
          <a:xfrm>
            <a:off x="-179785" y="1329931"/>
            <a:ext cx="9432132" cy="5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ts val="3375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）③号钥匙的位置是南偏东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400" baseline="30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，距离宝箱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2cm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507833" y="4030266"/>
            <a:ext cx="44627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219701" y="2356247"/>
            <a:ext cx="44627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483645" y="2463403"/>
            <a:ext cx="44627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4765" y="357187"/>
            <a:ext cx="2124075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填一填。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7" y="303611"/>
            <a:ext cx="3960019" cy="238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组合 2"/>
          <p:cNvGrpSpPr/>
          <p:nvPr/>
        </p:nvGrpSpPr>
        <p:grpSpPr bwMode="auto">
          <a:xfrm>
            <a:off x="251224" y="2514600"/>
            <a:ext cx="9072563" cy="2294466"/>
            <a:chOff x="251700" y="3284990"/>
            <a:chExt cx="9072630" cy="3058705"/>
          </a:xfrm>
        </p:grpSpPr>
        <p:sp>
          <p:nvSpPr>
            <p:cNvPr id="19468" name="矩形 3"/>
            <p:cNvSpPr>
              <a:spLocks noChangeArrowheads="1"/>
            </p:cNvSpPr>
            <p:nvPr/>
          </p:nvSpPr>
          <p:spPr bwMode="auto">
            <a:xfrm>
              <a:off x="251700" y="3284990"/>
              <a:ext cx="9072630" cy="86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以雷达站为观测点。潜水艇的位置是北偏东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60</a:t>
              </a:r>
              <a:r>
                <a:rPr lang="zh-CN" altLang="en-US" sz="2400" baseline="30000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endPara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469" name="矩形 5"/>
            <p:cNvSpPr>
              <a:spLocks noChangeArrowheads="1"/>
            </p:cNvSpPr>
            <p:nvPr/>
          </p:nvSpPr>
          <p:spPr bwMode="auto">
            <a:xfrm>
              <a:off x="251700" y="4005039"/>
              <a:ext cx="9072630" cy="2338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距离雷达站</a:t>
              </a:r>
              <a:r>
                <a:rPr lang="zh-CN" altLang="en-US" sz="2400" u="sng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km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。巡洋舰的位置是</a:t>
              </a:r>
              <a:r>
                <a:rPr lang="zh-CN" altLang="en-US" sz="2400" u="sng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偏</a:t>
              </a:r>
              <a:r>
                <a:rPr lang="zh-CN" altLang="en-US" sz="2400" u="sng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endPara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距离雷达站</a:t>
              </a:r>
              <a:r>
                <a:rPr lang="zh-CN" altLang="en-US" sz="2400" u="sng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km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。护卫舰的位置是</a:t>
              </a:r>
              <a:r>
                <a:rPr lang="zh-CN" altLang="en-US" sz="2400" u="sng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偏</a:t>
              </a:r>
              <a:r>
                <a:rPr lang="zh-CN" altLang="en-US" sz="2400" u="sng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endPara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距离雷达站</a:t>
              </a:r>
              <a:r>
                <a:rPr lang="zh-CN" altLang="en-US" sz="2400" u="sng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km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。 </a:t>
              </a:r>
              <a:endParaRPr lang="en-US" altLang="zh-CN" sz="2400" baseline="30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195515" y="3057525"/>
            <a:ext cx="1152525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480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172452" y="3057525"/>
            <a:ext cx="576263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948489" y="3057525"/>
            <a:ext cx="576263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195515" y="3598070"/>
            <a:ext cx="1152525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600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948489" y="3623072"/>
            <a:ext cx="576263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243889" y="3598070"/>
            <a:ext cx="576263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195515" y="4137422"/>
            <a:ext cx="1152525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630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449" y="844153"/>
            <a:ext cx="540067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矩形 3"/>
          <p:cNvSpPr>
            <a:spLocks noChangeArrowheads="1"/>
          </p:cNvSpPr>
          <p:nvPr/>
        </p:nvSpPr>
        <p:spPr bwMode="auto">
          <a:xfrm>
            <a:off x="3" y="250033"/>
            <a:ext cx="3270647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观察右图。</a:t>
            </a:r>
          </a:p>
        </p:txBody>
      </p:sp>
      <p:sp>
        <p:nvSpPr>
          <p:cNvPr id="20484" name="矩形 4"/>
          <p:cNvSpPr>
            <a:spLocks noChangeArrowheads="1"/>
          </p:cNvSpPr>
          <p:nvPr/>
        </p:nvSpPr>
        <p:spPr bwMode="auto">
          <a:xfrm>
            <a:off x="-29766" y="2787253"/>
            <a:ext cx="9138047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）从希望小学出门后，怎么走可以到达养鱼塘？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1224" y="3381375"/>
            <a:ext cx="9138047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向西走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250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米之后，再沿着西偏南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r>
              <a:rPr lang="zh-CN" altLang="en-US" sz="2400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方向走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米就到达养鱼塘了。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179785" y="519113"/>
            <a:ext cx="3455195" cy="486966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285752" y="542926"/>
            <a:ext cx="213904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一、复习旧知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23850" y="1160859"/>
            <a:ext cx="614014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我们已经学习了哪些有关方向和位置的知识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23852" y="1653779"/>
            <a:ext cx="8352235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东、南、西、北、东北、西北、东南、西南八个方向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95287" y="3003947"/>
            <a:ext cx="614014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这些方向我们在生活中是如何表示和判断的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95289" y="3543301"/>
            <a:ext cx="537070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据生活经验和地图上确定方向的方法。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2" grpId="0"/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318" y="303610"/>
            <a:ext cx="540067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矩形 3"/>
          <p:cNvSpPr>
            <a:spLocks noChangeArrowheads="1"/>
          </p:cNvSpPr>
          <p:nvPr/>
        </p:nvSpPr>
        <p:spPr bwMode="auto">
          <a:xfrm>
            <a:off x="-179785" y="2034778"/>
            <a:ext cx="9136857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）广播站在养鱼塘的什么方向上？</a:t>
            </a:r>
          </a:p>
        </p:txBody>
      </p:sp>
      <p:sp>
        <p:nvSpPr>
          <p:cNvPr id="21508" name="矩形 4"/>
          <p:cNvSpPr>
            <a:spLocks noChangeArrowheads="1"/>
          </p:cNvSpPr>
          <p:nvPr/>
        </p:nvSpPr>
        <p:spPr bwMode="auto">
          <a:xfrm>
            <a:off x="-179785" y="2950369"/>
            <a:ext cx="9136857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）说一说从乐乐家到希望小学的行走路线。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56048" y="2518172"/>
            <a:ext cx="9136856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广播站在养鱼塘的北偏东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r>
              <a:rPr lang="zh-CN" altLang="en-US" sz="2400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方向上。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83419" y="3436144"/>
            <a:ext cx="8460581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乐乐从家出发，向正东方向行走</a:t>
            </a:r>
            <a:r>
              <a:rPr lang="en-US" altLang="zh-CN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</a:t>
            </a:r>
            <a:r>
              <a:rPr lang="zh-CN" altLang="en-US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米之后，沿着东偏北</a:t>
            </a:r>
            <a:r>
              <a:rPr lang="en-US" altLang="zh-CN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r>
              <a:rPr lang="zh-CN" altLang="en-US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。方向走</a:t>
            </a:r>
            <a:r>
              <a:rPr lang="en-US" altLang="zh-CN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300</a:t>
            </a:r>
            <a:r>
              <a:rPr lang="zh-CN" altLang="en-US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米，然后再沿着正东方向走</a:t>
            </a:r>
            <a:r>
              <a:rPr lang="en-US" altLang="zh-CN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250</a:t>
            </a:r>
            <a:r>
              <a:rPr lang="zh-CN" altLang="en-US" sz="2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米就到达希望小学了。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179785" y="519113"/>
            <a:ext cx="3455195" cy="486966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285752" y="542926"/>
            <a:ext cx="198515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四、课堂小结</a:t>
            </a:r>
          </a:p>
        </p:txBody>
      </p:sp>
      <p:sp>
        <p:nvSpPr>
          <p:cNvPr id="4" name="矩形 3"/>
          <p:cNvSpPr/>
          <p:nvPr/>
        </p:nvSpPr>
        <p:spPr>
          <a:xfrm>
            <a:off x="971550" y="1869281"/>
            <a:ext cx="7272338" cy="6232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通过本节课的学习，你学到了哪些知识？有什么收获？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107157" y="314326"/>
            <a:ext cx="9036844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在实际生活中要准确地表述出物体的相对位置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我应该怎样表示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需要哪些条件呢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412209" y="2301478"/>
            <a:ext cx="3370153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确定位置（一）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179785" y="519113"/>
            <a:ext cx="3455195" cy="486966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285752" y="542926"/>
            <a:ext cx="198515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二、探究新知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" y="1113236"/>
            <a:ext cx="4860131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427935" y="1437086"/>
            <a:ext cx="4248150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图中有哪些场馆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你对哪个场馆比较感兴趣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" y="1059657"/>
            <a:ext cx="2124075" cy="377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圆角矩形标注 3"/>
          <p:cNvSpPr/>
          <p:nvPr/>
        </p:nvSpPr>
        <p:spPr>
          <a:xfrm>
            <a:off x="5004033" y="3111790"/>
            <a:ext cx="3672255" cy="1134079"/>
          </a:xfrm>
          <a:prstGeom prst="wedgeRoundRectCallout">
            <a:avLst>
              <a:gd name="adj1" fmla="val 35941"/>
              <a:gd name="adj2" fmla="val 70822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你能说出动物园里熊猫馆在喷泉广场的什么方向</a:t>
            </a:r>
            <a:r>
              <a:rPr lang="en-US" altLang="zh-CN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400" dirty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"/>
          <p:cNvSpPr>
            <a:spLocks noChangeArrowheads="1"/>
          </p:cNvSpPr>
          <p:nvPr/>
        </p:nvSpPr>
        <p:spPr bwMode="auto">
          <a:xfrm>
            <a:off x="107158" y="303611"/>
            <a:ext cx="8892779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观察图中各种动物馆的相对位置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想一想如何确定它们相对于喷泉广场的方向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9" y="1383508"/>
            <a:ext cx="4860131" cy="33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7158" y="1329930"/>
            <a:ext cx="2124075" cy="377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4788015" y="1977711"/>
            <a:ext cx="3456240" cy="1026071"/>
          </a:xfrm>
          <a:prstGeom prst="wedgeRoundRectCallout">
            <a:avLst>
              <a:gd name="adj1" fmla="val 42979"/>
              <a:gd name="adj2" fmla="val -76956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熊猫馆在喷泉广场的北边再往东。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4716013" y="3165792"/>
            <a:ext cx="3960275" cy="756053"/>
          </a:xfrm>
          <a:prstGeom prst="wedgeRoundRectCallout">
            <a:avLst>
              <a:gd name="adj1" fmla="val 27680"/>
              <a:gd name="adj2" fmla="val 85801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狮虎山也在喷泉广场的北边再往东。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48578" y="1006080"/>
            <a:ext cx="1469231" cy="99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2622" y="627460"/>
            <a:ext cx="288012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2843880" y="897636"/>
            <a:ext cx="5760400" cy="1458101"/>
          </a:xfrm>
          <a:prstGeom prst="wedgeRoundRectCallout">
            <a:avLst>
              <a:gd name="adj1" fmla="val -60427"/>
              <a:gd name="adj2" fmla="val -10424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熊猫馆和狮虎山都在喷泉广场的北边往东，那么怎样区分这两个场馆的位置呢</a:t>
            </a:r>
            <a:r>
              <a:rPr lang="en-US" altLang="zh-CN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400" dirty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3131901" y="2949779"/>
            <a:ext cx="5760400" cy="1026071"/>
          </a:xfrm>
          <a:prstGeom prst="wedgeRoundRectCallout">
            <a:avLst>
              <a:gd name="adj1" fmla="val 33069"/>
              <a:gd name="adj2" fmla="val 72356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我们可以通过测量它们的角度</a:t>
            </a:r>
            <a:r>
              <a:rPr lang="en-US" altLang="zh-CN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加上相应的方向就可以了。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691878" y="1804987"/>
            <a:ext cx="727233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要想确定物体的位置用方向来描述比较准确。</a:t>
            </a:r>
          </a:p>
        </p:txBody>
      </p:sp>
      <p:sp>
        <p:nvSpPr>
          <p:cNvPr id="8195" name="矩形 2"/>
          <p:cNvSpPr>
            <a:spLocks noChangeArrowheads="1"/>
          </p:cNvSpPr>
          <p:nvPr/>
        </p:nvSpPr>
        <p:spPr bwMode="auto">
          <a:xfrm>
            <a:off x="611983" y="1913335"/>
            <a:ext cx="90794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总结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zh-CN" alt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0" y="303611"/>
            <a:ext cx="9144000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）请同学们观察大象馆和长颈鹿馆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它们又分别在喷泉广场的什么位置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能不能用上面的方法准确地确定它们的位置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097" y="1869283"/>
            <a:ext cx="4104084" cy="279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" y="1762126"/>
            <a:ext cx="2124075" cy="377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3995962" y="2139722"/>
            <a:ext cx="5040351" cy="1728121"/>
          </a:xfrm>
          <a:prstGeom prst="wedgeRoundRectCallout">
            <a:avLst>
              <a:gd name="adj1" fmla="val 29814"/>
              <a:gd name="adj2" fmla="val 68861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大象馆和长颈鹿馆都在喷泉广场的北偏西</a:t>
            </a:r>
            <a:r>
              <a:rPr lang="en-US" altLang="zh-CN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60°</a:t>
            </a:r>
            <a:r>
              <a: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方向上</a:t>
            </a:r>
            <a:r>
              <a:rPr lang="en-US" altLang="zh-CN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用方向来描述不能正确地表示它们的具体位置。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"/>
          <p:cNvSpPr>
            <a:spLocks noChangeArrowheads="1"/>
          </p:cNvSpPr>
          <p:nvPr/>
        </p:nvSpPr>
        <p:spPr bwMode="auto">
          <a:xfrm>
            <a:off x="107158" y="357187"/>
            <a:ext cx="9001125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我们应怎样区分这两个馆的位置呢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 它们离喷泉广场的距离相同吗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197" y="844154"/>
            <a:ext cx="3995738" cy="26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931571" y="1437086"/>
            <a:ext cx="288131" cy="378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532021" y="1059657"/>
            <a:ext cx="611981" cy="864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79785" y="1545432"/>
            <a:ext cx="4572000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不相同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大象馆距喷泉广场远一些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长颈鹿馆离喷泉广场近一些。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1619796" y="3651825"/>
            <a:ext cx="5760400" cy="864060"/>
          </a:xfrm>
          <a:prstGeom prst="wedgeRoundRectCallout">
            <a:avLst>
              <a:gd name="adj1" fmla="val 56517"/>
              <a:gd name="adj2" fmla="val 25753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可以用它们离喷泉广场的距离不一样进行区分。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WWW.2PPT.COM&#10;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900</Words>
  <Application>Microsoft Office PowerPoint</Application>
  <PresentationFormat>全屏显示(16:9)</PresentationFormat>
  <Paragraphs>69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黑体</vt:lpstr>
      <vt:lpstr>经典粗圆简</vt:lpstr>
      <vt:lpstr>楷体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2018-03-01T02:03:00Z</dcterms:created>
  <dcterms:modified xsi:type="dcterms:W3CDTF">2023-01-16T15:19:52Z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7D011D591DE34694806C6B8914A70A31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