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0"/>
  </p:notesMasterIdLst>
  <p:sldIdLst>
    <p:sldId id="258" r:id="rId2"/>
    <p:sldId id="256" r:id="rId3"/>
    <p:sldId id="259" r:id="rId4"/>
    <p:sldId id="453" r:id="rId5"/>
    <p:sldId id="454" r:id="rId6"/>
    <p:sldId id="455" r:id="rId7"/>
    <p:sldId id="456" r:id="rId8"/>
    <p:sldId id="457" r:id="rId9"/>
    <p:sldId id="458" r:id="rId10"/>
    <p:sldId id="459" r:id="rId11"/>
    <p:sldId id="460" r:id="rId12"/>
    <p:sldId id="461" r:id="rId13"/>
    <p:sldId id="462" r:id="rId14"/>
    <p:sldId id="463" r:id="rId15"/>
    <p:sldId id="464" r:id="rId16"/>
    <p:sldId id="465" r:id="rId17"/>
    <p:sldId id="466" r:id="rId18"/>
    <p:sldId id="467" r:id="rId19"/>
    <p:sldId id="468" r:id="rId20"/>
    <p:sldId id="469" r:id="rId21"/>
    <p:sldId id="470" r:id="rId22"/>
    <p:sldId id="471" r:id="rId23"/>
    <p:sldId id="472" r:id="rId24"/>
    <p:sldId id="473" r:id="rId25"/>
    <p:sldId id="474" r:id="rId26"/>
    <p:sldId id="475" r:id="rId27"/>
    <p:sldId id="476" r:id="rId28"/>
    <p:sldId id="477" r:id="rId29"/>
    <p:sldId id="478" r:id="rId30"/>
    <p:sldId id="480" r:id="rId31"/>
    <p:sldId id="479" r:id="rId32"/>
    <p:sldId id="481" r:id="rId33"/>
    <p:sldId id="482" r:id="rId34"/>
    <p:sldId id="483" r:id="rId35"/>
    <p:sldId id="484" r:id="rId36"/>
    <p:sldId id="485" r:id="rId37"/>
    <p:sldId id="486" r:id="rId38"/>
    <p:sldId id="257" r:id="rId3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77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7BC0B00E-9BC3-4347-B210-2A6E309E3492}" type="datetimeFigureOut">
              <a:rPr lang="zh-CN" altLang="en-US" smtClean="0"/>
              <a:t>2023-01-10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FandolFang R" panose="00000500000000000000" pitchFamily="50" charset="-122"/>
                <a:ea typeface="FandolFang R" panose="00000500000000000000" pitchFamily="50" charset="-122"/>
              </a:defRPr>
            </a:lvl1pPr>
          </a:lstStyle>
          <a:p>
            <a:fld id="{AEF80620-E812-46E5-A3F6-35DD199BEE15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FandolFang R" panose="00000500000000000000" pitchFamily="50" charset="-122"/>
        <a:ea typeface="FandolFang R" panose="00000500000000000000" pitchFamily="50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12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14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15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17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24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25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26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29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30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32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33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34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35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36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37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38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F80620-E812-46E5-A3F6-35DD199BEE1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组合 7"/>
          <p:cNvGrpSpPr/>
          <p:nvPr userDrawn="1"/>
        </p:nvGrpSpPr>
        <p:grpSpPr>
          <a:xfrm>
            <a:off x="11518860" y="6235700"/>
            <a:ext cx="673139" cy="424814"/>
            <a:chOff x="11449050" y="6191643"/>
            <a:chExt cx="742950" cy="468871"/>
          </a:xfrm>
        </p:grpSpPr>
        <p:sp>
          <p:nvSpPr>
            <p:cNvPr id="9" name="箭头: 五边形 8"/>
            <p:cNvSpPr/>
            <p:nvPr userDrawn="1"/>
          </p:nvSpPr>
          <p:spPr>
            <a:xfrm rot="10800000">
              <a:off x="11449050" y="6378705"/>
              <a:ext cx="742950" cy="281809"/>
            </a:xfrm>
            <a:prstGeom prst="homePlate">
              <a:avLst/>
            </a:prstGeom>
            <a:solidFill>
              <a:srgbClr val="403836">
                <a:alpha val="56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" name="箭头: 五边形 9"/>
            <p:cNvSpPr/>
            <p:nvPr userDrawn="1"/>
          </p:nvSpPr>
          <p:spPr>
            <a:xfrm rot="10800000">
              <a:off x="11610402" y="6191643"/>
              <a:ext cx="581598" cy="220607"/>
            </a:xfrm>
            <a:prstGeom prst="homePlate">
              <a:avLst/>
            </a:pr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grpSp>
        <p:nvGrpSpPr>
          <p:cNvPr id="11" name="组合 10"/>
          <p:cNvGrpSpPr/>
          <p:nvPr userDrawn="1"/>
        </p:nvGrpSpPr>
        <p:grpSpPr>
          <a:xfrm rot="10800000">
            <a:off x="0" y="0"/>
            <a:ext cx="457200" cy="1065988"/>
            <a:chOff x="11080812" y="2484120"/>
            <a:chExt cx="1111188" cy="2590800"/>
          </a:xfrm>
        </p:grpSpPr>
        <p:sp>
          <p:nvSpPr>
            <p:cNvPr id="12" name="任意多边形: 形状 11"/>
            <p:cNvSpPr/>
            <p:nvPr userDrawn="1"/>
          </p:nvSpPr>
          <p:spPr>
            <a:xfrm>
              <a:off x="11080812" y="2852544"/>
              <a:ext cx="1111188" cy="2222376"/>
            </a:xfrm>
            <a:custGeom>
              <a:avLst/>
              <a:gdLst>
                <a:gd name="connsiteX0" fmla="*/ 1524000 w 1524000"/>
                <a:gd name="connsiteY0" fmla="*/ 0 h 3048000"/>
                <a:gd name="connsiteX1" fmla="*/ 1524000 w 1524000"/>
                <a:gd name="connsiteY1" fmla="*/ 3048000 h 3048000"/>
                <a:gd name="connsiteX2" fmla="*/ 0 w 1524000"/>
                <a:gd name="connsiteY2" fmla="*/ 1524000 h 304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048000">
                  <a:moveTo>
                    <a:pt x="1524000" y="0"/>
                  </a:moveTo>
                  <a:lnTo>
                    <a:pt x="1524000" y="3048000"/>
                  </a:lnTo>
                  <a:lnTo>
                    <a:pt x="0" y="1524000"/>
                  </a:lnTo>
                  <a:close/>
                </a:path>
              </a:pathLst>
            </a:custGeom>
            <a:solidFill>
              <a:srgbClr val="403836">
                <a:alpha val="55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: 形状 12"/>
            <p:cNvSpPr/>
            <p:nvPr userDrawn="1"/>
          </p:nvSpPr>
          <p:spPr>
            <a:xfrm>
              <a:off x="11262360" y="2484120"/>
              <a:ext cx="929640" cy="1859280"/>
            </a:xfrm>
            <a:custGeom>
              <a:avLst/>
              <a:gdLst>
                <a:gd name="connsiteX0" fmla="*/ 914400 w 914400"/>
                <a:gd name="connsiteY0" fmla="*/ 0 h 1828800"/>
                <a:gd name="connsiteX1" fmla="*/ 914400 w 914400"/>
                <a:gd name="connsiteY1" fmla="*/ 1828800 h 1828800"/>
                <a:gd name="connsiteX2" fmla="*/ 0 w 914400"/>
                <a:gd name="connsiteY2" fmla="*/ 914400 h 1828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4400" h="1828800">
                  <a:moveTo>
                    <a:pt x="914400" y="0"/>
                  </a:moveTo>
                  <a:lnTo>
                    <a:pt x="914400" y="1828800"/>
                  </a:lnTo>
                  <a:lnTo>
                    <a:pt x="0" y="914400"/>
                  </a:lnTo>
                  <a:close/>
                </a:path>
              </a:pathLst>
            </a:custGeom>
            <a:solidFill>
              <a:srgbClr val="40383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slide" Target="slide38.xml"/><Relationship Id="rId4" Type="http://schemas.openxmlformats.org/officeDocument/2006/relationships/slide" Target="slide3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r="344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208455" y="1445495"/>
            <a:ext cx="6318532" cy="2388698"/>
            <a:chOff x="421012" y="2478673"/>
            <a:chExt cx="5412107" cy="2388698"/>
          </a:xfrm>
        </p:grpSpPr>
        <p:sp>
          <p:nvSpPr>
            <p:cNvPr id="7" name="文本框 6"/>
            <p:cNvSpPr txBox="1"/>
            <p:nvPr/>
          </p:nvSpPr>
          <p:spPr>
            <a:xfrm>
              <a:off x="421012" y="2478673"/>
              <a:ext cx="541210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en-US" altLang="zh-CN" sz="8000" b="1" dirty="0">
                  <a:solidFill>
                    <a:srgbClr val="403836"/>
                  </a:solidFill>
                  <a:cs typeface="+mn-ea"/>
                  <a:sym typeface="+mn-lt"/>
                </a:rPr>
                <a:t>《</a:t>
              </a:r>
              <a:r>
                <a:rPr lang="zh-CN" altLang="en-US" sz="8000" b="1" dirty="0">
                  <a:solidFill>
                    <a:srgbClr val="403836"/>
                  </a:solidFill>
                  <a:cs typeface="+mn-ea"/>
                  <a:sym typeface="+mn-lt"/>
                </a:rPr>
                <a:t>古诗三首</a:t>
              </a:r>
              <a:r>
                <a:rPr lang="en-US" altLang="zh-CN" sz="8000" b="1" dirty="0">
                  <a:solidFill>
                    <a:srgbClr val="403836"/>
                  </a:solidFill>
                  <a:cs typeface="+mn-ea"/>
                  <a:sym typeface="+mn-lt"/>
                </a:rPr>
                <a:t>》</a:t>
              </a:r>
              <a:endPara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134132" y="4652050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32727" y="4276749"/>
            <a:ext cx="4113791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“士”不要写成“土”，点撇呼应，长平衡平稳。</a:t>
            </a:r>
            <a:endParaRPr kumimoji="0" lang="zh-CN" altLang="en-US" sz="2200" b="1" i="0" u="none" strike="noStrike" kern="14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398356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水壶    壶嘴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32728" y="3361536"/>
            <a:ext cx="5060901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小时候我经常自己背着水壶上学。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士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壶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770491" y="2145285"/>
            <a:ext cx="8996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hú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6" grpId="0" bldLvl="0" animBg="1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13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撇要舒展，横画等距。</a:t>
            </a:r>
          </a:p>
        </p:txBody>
      </p:sp>
      <p:sp>
        <p:nvSpPr>
          <p:cNvPr id="15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半包围</a:t>
            </a:r>
          </a:p>
        </p:txBody>
      </p:sp>
      <p:sp>
        <p:nvSpPr>
          <p:cNvPr id="16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647737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大雁  雁群 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7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5317115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秋天到了，一排排大雁往南飞。</a:t>
            </a:r>
          </a:p>
        </p:txBody>
      </p:sp>
      <p:sp>
        <p:nvSpPr>
          <p:cNvPr id="18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部首：厂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文本框 19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雁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1729215" y="2216210"/>
            <a:ext cx="11757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yàn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  <p:bldP spid="15" grpId="0" bldLvl="0" animBg="1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左窄右宽，口要写小，弯钩支撑。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砚台     石砚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砚台是文房四宝之一。</a:t>
            </a: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石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砚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801750" y="2176477"/>
            <a:ext cx="11757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yàn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左右等宽，折钩支撑。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乾坤   乾陵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565197" cy="430887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他定能扭转乾坤，收拾残局。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乙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乾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522894" y="2168484"/>
            <a:ext cx="134524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qián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775"/>
            <a:ext cx="4565015" cy="4308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左窄右宽，悬针竖挺拔。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乾坤   坤角</a:t>
            </a: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54318" y="338566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在危急存亡之秋</a:t>
            </a:r>
            <a:r>
              <a:rPr kumimoji="0" lang="en-US" altLang="zh-CN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,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往往会出现能扭转乾坤的伟大人物。</a:t>
            </a: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土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坤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644655" y="2163802"/>
            <a:ext cx="12298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kūn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/>
      <p:bldP spid="6" grpId="0" bldLvl="0" animBg="1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整体感知</a:t>
            </a:r>
          </a:p>
        </p:txBody>
      </p:sp>
      <p:sp>
        <p:nvSpPr>
          <p:cNvPr id="5" name="矩形 5"/>
          <p:cNvSpPr/>
          <p:nvPr/>
        </p:nvSpPr>
        <p:spPr>
          <a:xfrm>
            <a:off x="895078" y="1994937"/>
            <a:ext cx="9500235" cy="5847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</a:t>
            </a: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初读古诗，想一想这三首诗分别写的是什么？</a:t>
            </a:r>
          </a:p>
        </p:txBody>
      </p:sp>
      <p:sp>
        <p:nvSpPr>
          <p:cNvPr id="7" name="TextBox 2"/>
          <p:cNvSpPr txBox="1"/>
          <p:nvPr/>
        </p:nvSpPr>
        <p:spPr>
          <a:xfrm>
            <a:off x="2040896" y="3574472"/>
            <a:ext cx="1343019" cy="606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送友人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63566" y="3656093"/>
            <a:ext cx="1872209" cy="5334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迎敌的场面</a:t>
            </a:r>
          </a:p>
        </p:txBody>
      </p:sp>
      <p:sp>
        <p:nvSpPr>
          <p:cNvPr id="9" name="TextBox 2"/>
          <p:cNvSpPr txBox="1"/>
          <p:nvPr/>
        </p:nvSpPr>
        <p:spPr>
          <a:xfrm>
            <a:off x="7615426" y="3574472"/>
            <a:ext cx="1343019" cy="60696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梅花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798" y="3915763"/>
            <a:ext cx="2222402" cy="2942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12" name="矩形 11"/>
          <p:cNvSpPr/>
          <p:nvPr/>
        </p:nvSpPr>
        <p:spPr>
          <a:xfrm>
            <a:off x="5997018" y="1951890"/>
            <a:ext cx="298404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芙蓉楼送辛渐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唐 王昌龄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寒雨 连江 夜入吴，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平明 送客 楚山孤。</a:t>
            </a:r>
            <a:b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</a:b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洛阳 亲友 如相问，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一片 冰心 在玉壶。</a:t>
            </a: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6813988" y="3441175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7597906" y="3420312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6813988" y="4054433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7593186" y="4055826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6840532" y="4671719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7607298" y="4717967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6781928" y="5288659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7597905" y="5333587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814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099820" y="2273935"/>
            <a:ext cx="6329680" cy="363176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王昌龄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：字少伯，河东晋阳（今山西太原）人。原名陈英儒，自号醉云楼主，广东台山人。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主要作品：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从军行七首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出塞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》《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闺怨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 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等。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472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圆角矩形 2"/>
          <p:cNvSpPr/>
          <p:nvPr/>
        </p:nvSpPr>
        <p:spPr>
          <a:xfrm>
            <a:off x="4844375" y="2223066"/>
            <a:ext cx="388984" cy="36699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217650" y="2000489"/>
            <a:ext cx="5811582" cy="6715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寒雨连江夜入吴，平明送客楚山孤。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6899" y="1994855"/>
            <a:ext cx="3128838" cy="28015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椭圆 6"/>
          <p:cNvSpPr/>
          <p:nvPr/>
        </p:nvSpPr>
        <p:spPr>
          <a:xfrm>
            <a:off x="1256560" y="2156347"/>
            <a:ext cx="748500" cy="532436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圆角矩形 45"/>
          <p:cNvSpPr/>
          <p:nvPr/>
        </p:nvSpPr>
        <p:spPr>
          <a:xfrm>
            <a:off x="1221755" y="3133527"/>
            <a:ext cx="1234797" cy="58791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秋雨</a:t>
            </a:r>
          </a:p>
        </p:txBody>
      </p:sp>
      <p:grpSp>
        <p:nvGrpSpPr>
          <p:cNvPr id="9" name="组合 8"/>
          <p:cNvGrpSpPr/>
          <p:nvPr/>
        </p:nvGrpSpPr>
        <p:grpSpPr>
          <a:xfrm>
            <a:off x="3793147" y="3190240"/>
            <a:ext cx="1128674" cy="621312"/>
            <a:chOff x="3793147" y="3190240"/>
            <a:chExt cx="1128674" cy="621312"/>
          </a:xfrm>
        </p:grpSpPr>
        <p:sp>
          <p:nvSpPr>
            <p:cNvPr id="10" name="圆角矩形 47"/>
            <p:cNvSpPr/>
            <p:nvPr/>
          </p:nvSpPr>
          <p:spPr>
            <a:xfrm>
              <a:off x="3793147" y="3190240"/>
              <a:ext cx="1128674" cy="606869"/>
            </a:xfrm>
            <a:prstGeom prst="round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1" name="TextBox 11"/>
            <p:cNvSpPr txBox="1"/>
            <p:nvPr/>
          </p:nvSpPr>
          <p:spPr>
            <a:xfrm>
              <a:off x="3832425" y="3226777"/>
              <a:ext cx="107203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送别</a:t>
              </a:r>
            </a:p>
          </p:txBody>
        </p:sp>
      </p:grpSp>
      <p:sp>
        <p:nvSpPr>
          <p:cNvPr id="12" name="圆角矩形 50"/>
          <p:cNvSpPr/>
          <p:nvPr/>
        </p:nvSpPr>
        <p:spPr>
          <a:xfrm>
            <a:off x="5229954" y="2193930"/>
            <a:ext cx="388984" cy="396129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49582" y="1297213"/>
            <a:ext cx="2342470" cy="680085"/>
          </a:xfrm>
          <a:prstGeom prst="plaque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好友，辛渐</a:t>
            </a:r>
          </a:p>
        </p:txBody>
      </p:sp>
      <p:sp>
        <p:nvSpPr>
          <p:cNvPr id="14" name="矩形 13"/>
          <p:cNvSpPr/>
          <p:nvPr/>
        </p:nvSpPr>
        <p:spPr>
          <a:xfrm>
            <a:off x="831609" y="4588598"/>
            <a:ext cx="6711935" cy="13152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冷雨洒满江天的夜晚，我来到吴地。天刚亮时送走好友，只留下楚山孤影。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bldLvl="0" animBg="1"/>
      <p:bldP spid="12" grpId="0" bldLvl="0" animBg="1"/>
      <p:bldP spid="13" grpId="0" animBg="1"/>
      <p:bldP spid="14" grpId="0" bldLvl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矩形 3"/>
          <p:cNvSpPr/>
          <p:nvPr/>
        </p:nvSpPr>
        <p:spPr>
          <a:xfrm>
            <a:off x="999813" y="2229747"/>
            <a:ext cx="6982400" cy="953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”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寒雨连江夜入吴，平明送客楚山孤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</a:t>
            </a:r>
            <a:r>
              <a:rPr kumimoji="0" lang="zh-CN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写了哪几种景物？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50104" y="3673365"/>
            <a:ext cx="5628640" cy="1274020"/>
          </a:xfrm>
          <a:prstGeom prst="cloudCallout">
            <a:avLst>
              <a:gd name="adj1" fmla="val -22327"/>
              <a:gd name="adj2" fmla="val -87850"/>
            </a:avLst>
          </a:prstGeom>
          <a:solidFill>
            <a:srgbClr val="68DFED"/>
          </a:solidFill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雨、江、山、诗中还暗含着两个人物。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472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r="344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14" name="组合 13"/>
          <p:cNvGrpSpPr/>
          <p:nvPr/>
        </p:nvGrpSpPr>
        <p:grpSpPr>
          <a:xfrm>
            <a:off x="7545614" y="1080086"/>
            <a:ext cx="3168015" cy="912495"/>
            <a:chOff x="360" y="260"/>
            <a:chExt cx="4989" cy="1437"/>
          </a:xfrm>
        </p:grpSpPr>
        <p:pic>
          <p:nvPicPr>
            <p:cNvPr id="15" name="图片 14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16" name="文本框 15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403836"/>
                  </a:solidFill>
                  <a:cs typeface="+mn-ea"/>
                  <a:sym typeface="+mn-lt"/>
                </a:rPr>
                <a:t>壹</a:t>
              </a: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797" y="604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403836"/>
                  </a:solidFill>
                  <a:cs typeface="+mn-ea"/>
                  <a:sym typeface="+mn-lt"/>
                </a:rPr>
                <a:t>课前导读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7545614" y="2033676"/>
            <a:ext cx="3168015" cy="912495"/>
            <a:chOff x="360" y="260"/>
            <a:chExt cx="4989" cy="1437"/>
          </a:xfrm>
        </p:grpSpPr>
        <p:pic>
          <p:nvPicPr>
            <p:cNvPr id="19" name="图片 18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0" name="文本框 19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403836"/>
                  </a:solidFill>
                  <a:cs typeface="+mn-ea"/>
                  <a:sym typeface="+mn-lt"/>
                </a:rPr>
                <a:t>贰</a:t>
              </a: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403836"/>
                  </a:solidFill>
                  <a:cs typeface="+mn-ea"/>
                  <a:sym typeface="+mn-lt"/>
                </a:rPr>
                <a:t>字词揭秘</a:t>
              </a: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7545614" y="2987266"/>
            <a:ext cx="3168015" cy="912495"/>
            <a:chOff x="360" y="260"/>
            <a:chExt cx="4989" cy="1437"/>
          </a:xfrm>
        </p:grpSpPr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4" name="文本框 23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403836"/>
                  </a:solidFill>
                  <a:cs typeface="+mn-ea"/>
                  <a:sym typeface="+mn-lt"/>
                </a:rPr>
                <a:t>叁</a:t>
              </a:r>
            </a:p>
          </p:txBody>
        </p:sp>
        <p:sp>
          <p:nvSpPr>
            <p:cNvPr id="25" name="文本框 24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403836"/>
                  </a:solidFill>
                  <a:cs typeface="+mn-ea"/>
                  <a:sym typeface="+mn-lt"/>
                </a:rPr>
                <a:t>课文讲解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7545614" y="3940856"/>
            <a:ext cx="3168015" cy="912495"/>
            <a:chOff x="360" y="260"/>
            <a:chExt cx="4989" cy="1437"/>
          </a:xfrm>
        </p:grpSpPr>
        <p:pic>
          <p:nvPicPr>
            <p:cNvPr id="27" name="图片 26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28" name="文本框 27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403836"/>
                  </a:solidFill>
                  <a:cs typeface="+mn-ea"/>
                  <a:sym typeface="+mn-lt"/>
                </a:rPr>
                <a:t>肆</a:t>
              </a:r>
            </a:p>
          </p:txBody>
        </p:sp>
        <p:sp>
          <p:nvSpPr>
            <p:cNvPr id="29" name="文本框 28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403836"/>
                  </a:solidFill>
                  <a:cs typeface="+mn-ea"/>
                  <a:sym typeface="+mn-lt"/>
                </a:rPr>
                <a:t>课堂小结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7545614" y="4894447"/>
            <a:ext cx="3168015" cy="912495"/>
            <a:chOff x="360" y="260"/>
            <a:chExt cx="4989" cy="1437"/>
          </a:xfrm>
        </p:grpSpPr>
        <p:pic>
          <p:nvPicPr>
            <p:cNvPr id="31" name="图片 30"/>
            <p:cNvPicPr>
              <a:picLocks noChangeAspect="1"/>
            </p:cNvPicPr>
            <p:nvPr/>
          </p:nvPicPr>
          <p:blipFill>
            <a:blip r:embed="rId4" cstate="email">
              <a:grayscl/>
            </a:blip>
            <a:srcRect/>
            <a:stretch>
              <a:fillRect/>
            </a:stretch>
          </p:blipFill>
          <p:spPr>
            <a:xfrm>
              <a:off x="360" y="260"/>
              <a:ext cx="1437" cy="1437"/>
            </a:xfrm>
            <a:prstGeom prst="ellipse">
              <a:avLst/>
            </a:prstGeom>
          </p:spPr>
        </p:pic>
        <p:sp>
          <p:nvSpPr>
            <p:cNvPr id="32" name="文本框 31"/>
            <p:cNvSpPr txBox="1"/>
            <p:nvPr/>
          </p:nvSpPr>
          <p:spPr>
            <a:xfrm>
              <a:off x="983" y="663"/>
              <a:ext cx="191" cy="63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zh-CN" altLang="en-US" sz="2000" b="1" dirty="0">
                  <a:solidFill>
                    <a:srgbClr val="403836"/>
                  </a:solidFill>
                  <a:cs typeface="+mn-ea"/>
                  <a:sym typeface="+mn-lt"/>
                </a:rPr>
                <a:t>伍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797" y="585"/>
              <a:ext cx="3552" cy="824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dist"/>
              <a:r>
                <a:rPr lang="zh-CN" altLang="en-US" sz="2800" b="1" dirty="0">
                  <a:solidFill>
                    <a:srgbClr val="403836"/>
                  </a:solidFill>
                  <a:cs typeface="+mn-ea"/>
                  <a:sym typeface="+mn-lt"/>
                </a:rPr>
                <a:t>课堂练习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6" name="矩形 5"/>
          <p:cNvSpPr/>
          <p:nvPr/>
        </p:nvSpPr>
        <p:spPr>
          <a:xfrm>
            <a:off x="710964" y="2196697"/>
            <a:ext cx="6873052" cy="6689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寒雨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连江夜入吴，平明送客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楚山孤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8095311" y="2069697"/>
            <a:ext cx="2887579" cy="1934678"/>
            <a:chOff x="8470232" y="1289786"/>
            <a:chExt cx="2887579" cy="1934678"/>
          </a:xfrm>
        </p:grpSpPr>
        <p:sp>
          <p:nvSpPr>
            <p:cNvPr id="8" name="云形标注 40"/>
            <p:cNvSpPr/>
            <p:nvPr/>
          </p:nvSpPr>
          <p:spPr>
            <a:xfrm>
              <a:off x="8470232" y="1289786"/>
              <a:ext cx="2887579" cy="1934678"/>
            </a:xfrm>
            <a:prstGeom prst="cloudCallout">
              <a:avLst>
                <a:gd name="adj1" fmla="val -79592"/>
                <a:gd name="adj2" fmla="val -16827"/>
              </a:avLst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9" name="TextBox 6"/>
            <p:cNvSpPr txBox="1"/>
            <p:nvPr/>
          </p:nvSpPr>
          <p:spPr>
            <a:xfrm>
              <a:off x="9057372" y="1674796"/>
              <a:ext cx="195392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cs typeface="+mn-ea"/>
                  <a:sym typeface="+mn-lt"/>
                </a:rPr>
                <a:t>楚山为何会孤单？</a:t>
              </a:r>
              <a:endPara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10" name="矩形 9"/>
          <p:cNvSpPr/>
          <p:nvPr/>
        </p:nvSpPr>
        <p:spPr>
          <a:xfrm>
            <a:off x="656486" y="3551684"/>
            <a:ext cx="7041515" cy="2132635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        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95000"/>
                    <a:lumOff val="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其实孤的不是楚山，而是诗人。自己的友人去了远方，从此相隔两地，不知何时能重逢，不免心生离愁，孤独感便油然而生了。我们把这种看似写景，实为表达心情的手法叫：</a:t>
            </a:r>
            <a:r>
              <a:rPr kumimoji="0" lang="zh-CN" alt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借景抒情。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ldLvl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矩形 3"/>
          <p:cNvSpPr/>
          <p:nvPr/>
        </p:nvSpPr>
        <p:spPr>
          <a:xfrm>
            <a:off x="937909" y="1752402"/>
            <a:ext cx="6750566" cy="7543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洛阳亲友如相问，一片冰心在玉壶。</a:t>
            </a:r>
          </a:p>
        </p:txBody>
      </p:sp>
      <p:sp>
        <p:nvSpPr>
          <p:cNvPr id="5" name="椭圆 4"/>
          <p:cNvSpPr/>
          <p:nvPr/>
        </p:nvSpPr>
        <p:spPr>
          <a:xfrm>
            <a:off x="5005958" y="1901682"/>
            <a:ext cx="889004" cy="491322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7598886" y="1748234"/>
            <a:ext cx="3439592" cy="1654949"/>
            <a:chOff x="3633944" y="2445009"/>
            <a:chExt cx="3439592" cy="1654949"/>
          </a:xfrm>
        </p:grpSpPr>
        <p:pic>
          <p:nvPicPr>
            <p:cNvPr id="7" name="图片 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3944" y="2445009"/>
              <a:ext cx="3439592" cy="1654949"/>
            </a:xfrm>
            <a:prstGeom prst="rect">
              <a:avLst/>
            </a:prstGeom>
          </p:spPr>
        </p:pic>
        <p:sp>
          <p:nvSpPr>
            <p:cNvPr id="8" name="矩形 7"/>
            <p:cNvSpPr/>
            <p:nvPr/>
          </p:nvSpPr>
          <p:spPr>
            <a:xfrm>
              <a:off x="3963122" y="2581194"/>
              <a:ext cx="2908817" cy="1308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指人的品德美好，比喻心的纯洁。</a:t>
              </a:r>
              <a:endPara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sp>
        <p:nvSpPr>
          <p:cNvPr id="9" name="矩形 8"/>
          <p:cNvSpPr/>
          <p:nvPr/>
        </p:nvSpPr>
        <p:spPr>
          <a:xfrm>
            <a:off x="766721" y="3552463"/>
            <a:ext cx="7092942" cy="19615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到了洛阳，如果有亲友向您打听我的情况，就请转告他们，我的心依然像玉壶里的冰一样纯洁。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bldLvl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矩形 3"/>
          <p:cNvSpPr/>
          <p:nvPr/>
        </p:nvSpPr>
        <p:spPr>
          <a:xfrm>
            <a:off x="2291720" y="1618829"/>
            <a:ext cx="7007046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想想这些诗句表现了诗人怎样的精神品格？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820" y="3244233"/>
            <a:ext cx="3809365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  <a:headEnd/>
            <a:tailEnd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矩形 5"/>
          <p:cNvSpPr/>
          <p:nvPr/>
        </p:nvSpPr>
        <p:spPr>
          <a:xfrm>
            <a:off x="5590178" y="3291794"/>
            <a:ext cx="5020537" cy="22023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cs typeface="+mn-ea"/>
                <a:sym typeface="+mn-lt"/>
              </a:rPr>
              <a:t>表明诗人藐视庸俗的功名利禄，不向排挤、陷害自己的恶势力屈服，永葆高洁品质的崇高气节。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grpSp>
        <p:nvGrpSpPr>
          <p:cNvPr id="4" name="组合 11"/>
          <p:cNvGrpSpPr/>
          <p:nvPr/>
        </p:nvGrpSpPr>
        <p:grpSpPr>
          <a:xfrm>
            <a:off x="879266" y="2207942"/>
            <a:ext cx="7084237" cy="3441546"/>
            <a:chOff x="1214414" y="2786064"/>
            <a:chExt cx="5572164" cy="1643074"/>
          </a:xfrm>
        </p:grpSpPr>
        <p:pic>
          <p:nvPicPr>
            <p:cNvPr id="5" name="图片 4" descr="图片1，。，。，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14414" y="2786064"/>
              <a:ext cx="5572164" cy="1643074"/>
            </a:xfrm>
            <a:prstGeom prst="rect">
              <a:avLst/>
            </a:prstGeom>
          </p:spPr>
        </p:pic>
        <p:sp>
          <p:nvSpPr>
            <p:cNvPr id="6" name="TextBox 7"/>
            <p:cNvSpPr txBox="1"/>
            <p:nvPr/>
          </p:nvSpPr>
          <p:spPr>
            <a:xfrm>
              <a:off x="1577951" y="2975982"/>
              <a:ext cx="4929222" cy="1307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    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这是一首送别诗，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淡写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朋友的离别情绪，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重写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自己的高风亮节。前两句苍茫的江雨和孤寂的出山，烘托送别时的孤寂之情；后两句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自比冰壶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，</a:t>
              </a: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表达自己不会因为官场坎坷遭遇而改变自己的气节，同流合污，随波逐流的心志。</a:t>
              </a:r>
            </a:p>
          </p:txBody>
        </p:sp>
      </p:grpSp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784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8" name="矩形 7"/>
          <p:cNvSpPr/>
          <p:nvPr/>
        </p:nvSpPr>
        <p:spPr>
          <a:xfrm>
            <a:off x="3699616" y="1574274"/>
            <a:ext cx="47927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塞下曲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唐 卢纶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月黑 雁飞高，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单于 夜遁逃。</a:t>
            </a:r>
            <a:b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</a:b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欲将 轻骑逐，  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大雪 满弓刀。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5664088" y="3243603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5622110" y="3998063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5596756" y="4789559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H="1">
            <a:off x="5605484" y="5497942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圆角矩形 43"/>
          <p:cNvSpPr/>
          <p:nvPr/>
        </p:nvSpPr>
        <p:spPr>
          <a:xfrm>
            <a:off x="5385162" y="1622024"/>
            <a:ext cx="1421676" cy="760385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887760" y="3049104"/>
            <a:ext cx="3397719" cy="2587576"/>
            <a:chOff x="-1" y="3187582"/>
            <a:chExt cx="3397719" cy="2587576"/>
          </a:xfrm>
        </p:grpSpPr>
        <p:sp>
          <p:nvSpPr>
            <p:cNvPr id="15" name="云形标注 45"/>
            <p:cNvSpPr/>
            <p:nvPr/>
          </p:nvSpPr>
          <p:spPr>
            <a:xfrm>
              <a:off x="-1" y="3187582"/>
              <a:ext cx="3397719" cy="2587576"/>
            </a:xfrm>
            <a:prstGeom prst="cloudCallout">
              <a:avLst>
                <a:gd name="adj1" fmla="val 70932"/>
                <a:gd name="adj2" fmla="val -72159"/>
              </a:avLst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6" name="TextBox 23"/>
            <p:cNvSpPr txBox="1"/>
            <p:nvPr/>
          </p:nvSpPr>
          <p:spPr>
            <a:xfrm>
              <a:off x="510139" y="3561347"/>
              <a:ext cx="2887579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古代歌曲名。这类作品多是描写边境风光和战争生活的。</a:t>
              </a:r>
            </a:p>
          </p:txBody>
        </p:sp>
      </p:grp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784" y="284797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ldLvl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4" name="图片 3" descr="32fa828ba61ea8d36f055b55910a304e251f58bf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>
                  <a:alpha val="100000"/>
                </a:srgbClr>
              </a:clrFrom>
              <a:clrTo>
                <a:srgbClr val="FFFFFF">
                  <a:alpha val="100000"/>
                  <a:alpha val="0"/>
                </a:srgbClr>
              </a:clrTo>
            </a:clrChange>
          </a:blip>
          <a:stretch>
            <a:fillRect/>
          </a:stretch>
        </p:blipFill>
        <p:spPr>
          <a:xfrm flipH="1">
            <a:off x="8565178" y="2577414"/>
            <a:ext cx="2678394" cy="275197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948428" y="1845091"/>
            <a:ext cx="6684271" cy="3679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卢纶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748-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约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799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），唐代诗人。字允言，河中蒲（今山西永济）人。为“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大历十才子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”之一。曾在河中任元帅府判官。善于写景抒情，艺术成就较高。他从军多年，所做边塞诗富有战斗生活气息，雄壮感人。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6" name="矩形 5"/>
          <p:cNvSpPr/>
          <p:nvPr/>
        </p:nvSpPr>
        <p:spPr>
          <a:xfrm>
            <a:off x="2098985" y="1971969"/>
            <a:ext cx="4493538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月黑雁飞高，单于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夜遁逃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756212" y="3063973"/>
            <a:ext cx="7179083" cy="2176012"/>
            <a:chOff x="-262895" y="2580542"/>
            <a:chExt cx="7179083" cy="2176012"/>
          </a:xfrm>
        </p:grpSpPr>
        <p:pic>
          <p:nvPicPr>
            <p:cNvPr id="8" name="图片 7"/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262895" y="2580542"/>
              <a:ext cx="7179083" cy="2176012"/>
            </a:xfrm>
            <a:prstGeom prst="rect">
              <a:avLst/>
            </a:prstGeom>
          </p:spPr>
        </p:pic>
        <p:sp>
          <p:nvSpPr>
            <p:cNvPr id="9" name="矩形 8"/>
            <p:cNvSpPr/>
            <p:nvPr/>
          </p:nvSpPr>
          <p:spPr>
            <a:xfrm>
              <a:off x="1603912" y="3296227"/>
              <a:ext cx="389575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在这月黑风高的不寻常的夜晚，敌军偷偷地逃跑了。</a:t>
              </a:r>
              <a:endPara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781364" y="2662708"/>
            <a:ext cx="2828724" cy="1713533"/>
            <a:chOff x="8009324" y="2261938"/>
            <a:chExt cx="2828724" cy="1713533"/>
          </a:xfrm>
        </p:grpSpPr>
        <p:sp>
          <p:nvSpPr>
            <p:cNvPr id="11" name="云形标注 43"/>
            <p:cNvSpPr/>
            <p:nvPr/>
          </p:nvSpPr>
          <p:spPr>
            <a:xfrm>
              <a:off x="8009324" y="2261938"/>
              <a:ext cx="2828723" cy="1713533"/>
            </a:xfrm>
            <a:prstGeom prst="cloudCallout">
              <a:avLst>
                <a:gd name="adj1" fmla="val -73545"/>
                <a:gd name="adj2" fmla="val 63180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325854" y="2695074"/>
              <a:ext cx="25121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cs typeface="+mn-ea"/>
                  <a:sym typeface="+mn-lt"/>
                </a:rPr>
                <a:t>可见他们已经全线崩溃。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矩形 3"/>
          <p:cNvSpPr/>
          <p:nvPr/>
        </p:nvSpPr>
        <p:spPr>
          <a:xfrm>
            <a:off x="1909923" y="2318156"/>
            <a:ext cx="4233851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欲将轻骑逐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,</a:t>
            </a: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大雪满弓刀。</a:t>
            </a:r>
          </a:p>
        </p:txBody>
      </p:sp>
      <p:sp>
        <p:nvSpPr>
          <p:cNvPr id="5" name="矩形 4"/>
          <p:cNvSpPr/>
          <p:nvPr/>
        </p:nvSpPr>
        <p:spPr>
          <a:xfrm>
            <a:off x="862655" y="3725379"/>
            <a:ext cx="6328389" cy="20313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将军发现敌军潜逃，要率领轻装骑兵去追击，正准备出发之际，一场纷纷扬扬的大雪飘落，刹那间弓刀上落满了雪花。</a:t>
            </a:r>
          </a:p>
        </p:txBody>
      </p:sp>
      <p:grpSp>
        <p:nvGrpSpPr>
          <p:cNvPr id="6" name="组合 12"/>
          <p:cNvGrpSpPr/>
          <p:nvPr/>
        </p:nvGrpSpPr>
        <p:grpSpPr>
          <a:xfrm>
            <a:off x="7690335" y="2757256"/>
            <a:ext cx="2963508" cy="1468628"/>
            <a:chOff x="7932290" y="2261938"/>
            <a:chExt cx="2963508" cy="1468628"/>
          </a:xfrm>
        </p:grpSpPr>
        <p:sp>
          <p:nvSpPr>
            <p:cNvPr id="7" name="云形标注 41"/>
            <p:cNvSpPr/>
            <p:nvPr/>
          </p:nvSpPr>
          <p:spPr>
            <a:xfrm>
              <a:off x="7932290" y="2261938"/>
              <a:ext cx="2961334" cy="1468628"/>
            </a:xfrm>
            <a:prstGeom prst="cloudCallout">
              <a:avLst>
                <a:gd name="adj1" fmla="val -85687"/>
                <a:gd name="adj2" fmla="val -31187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TextBox 11"/>
            <p:cNvSpPr txBox="1"/>
            <p:nvPr/>
          </p:nvSpPr>
          <p:spPr>
            <a:xfrm>
              <a:off x="8383604" y="2541074"/>
              <a:ext cx="251219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cs typeface="+mn-ea"/>
                  <a:sym typeface="+mn-lt"/>
                </a:rPr>
                <a:t>表现了将士们威武的气概。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04493" y="1601312"/>
            <a:ext cx="10258807" cy="4666876"/>
          </a:xfrm>
          <a:prstGeom prst="snip2DiagRect">
            <a:avLst/>
          </a:prstGeom>
          <a:noFill/>
          <a:ln w="38100">
            <a:solidFill>
              <a:srgbClr val="339933"/>
            </a:solidFill>
            <a:prstDash val="lgDashDotDot"/>
          </a:ln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．根据有关资料想象一下单于是怎样被包围的，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单于被重重包围着，白天无法脱身。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2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．想一想大雁为什么会受惊，高高飞起？想象一下当时的情景是怎样的？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趁着黑夜，单于想带领手下悄悄逃跑，惊醒了正在睡觉的大雁。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3.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想象一下将军是怎样知道单于逃跑的？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从被惊醒高高飞起的大雁，知道单于要逃跑。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58340" y="1423475"/>
            <a:ext cx="5979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4.</a:t>
            </a: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发现单于逃走后将军会怎样想，怎样说？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4020" y="1898991"/>
            <a:ext cx="7940675" cy="935474"/>
          </a:xfrm>
          <a:prstGeom prst="frame">
            <a:avLst>
              <a:gd name="adj1" fmla="val 5805"/>
            </a:avLst>
          </a:prstGeom>
          <a:solidFill>
            <a:schemeClr val="accent2">
              <a:lumMod val="60000"/>
              <a:lumOff val="40000"/>
            </a:schemeClr>
          </a:solidFill>
          <a:ln w="9525">
            <a:solidFill>
              <a:srgbClr val="92D05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将军发现单于要逃跑，回想：我必须把单于拿回，想跑，没门！会对手下说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：“</a:t>
            </a: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快随本将捉拿单于那厮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！”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56146" y="3041177"/>
            <a:ext cx="769493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5.这时，下起了大雪，狡猾的单于逃走之后，将军是否带领士兵捉住了他？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4223637" y="3493722"/>
            <a:ext cx="1361440" cy="659949"/>
          </a:xfrm>
          <a:prstGeom prst="wedgeEllipseCallout">
            <a:avLst>
              <a:gd name="adj1" fmla="val -91977"/>
              <a:gd name="adj2" fmla="val -42451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捉住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963271" y="4179070"/>
            <a:ext cx="44500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捉单于的时候会遇到什么情况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？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535370" y="4179070"/>
            <a:ext cx="3488690" cy="513701"/>
          </a:xfrm>
          <a:prstGeom prst="wedgeRoundRectCallout">
            <a:avLst>
              <a:gd name="adj1" fmla="val -56455"/>
              <a:gd name="adj2" fmla="val -8656"/>
              <a:gd name="adj3" fmla="val 16667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雪大路滑，看不清方向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10005" y="4876182"/>
            <a:ext cx="81076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将军又是怎样在雪中运用智慧英勇搏杀，擒住单于的呢</a:t>
            </a:r>
            <a:r>
              <a:rPr kumimoji="0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？</a:t>
            </a:r>
            <a:endParaRPr kumimoji="0" lang="zh-CN" alt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921457" y="5371455"/>
            <a:ext cx="3639264" cy="550962"/>
          </a:xfrm>
          <a:prstGeom prst="snip2Diag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0CC00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根据马蹄印，根据马蹄声</a:t>
            </a:r>
            <a:endParaRPr kumimoji="0" lang="zh-CN" altLang="en-U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2568" y="2834465"/>
            <a:ext cx="3028950" cy="4010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/>
      <p:bldP spid="7" grpId="0" animBg="1"/>
      <p:bldP spid="8" grpId="0"/>
      <p:bldP spid="9" grpId="0" animBg="1"/>
      <p:bldP spid="10" grpId="0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课前导读</a:t>
            </a:r>
          </a:p>
        </p:txBody>
      </p:sp>
      <p:sp>
        <p:nvSpPr>
          <p:cNvPr id="2" name="矩形 1"/>
          <p:cNvSpPr/>
          <p:nvPr/>
        </p:nvSpPr>
        <p:spPr>
          <a:xfrm>
            <a:off x="1216841" y="2222780"/>
            <a:ext cx="4660201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  古诗是古时候文人墨客交流和抒发情感的一种方式，诗句简洁有力，更好地诠释了诗人的感情，今天让我们学习几首古诗。</a:t>
            </a:r>
            <a:endParaRPr kumimoji="0" lang="zh-CN" altLang="en-U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92331" y="2537506"/>
            <a:ext cx="3933425" cy="26945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726243" y="1524058"/>
            <a:ext cx="10993210" cy="4601393"/>
            <a:chOff x="688143" y="1816158"/>
            <a:chExt cx="10993210" cy="4601393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8143" y="1816158"/>
              <a:ext cx="10993210" cy="4601393"/>
            </a:xfrm>
            <a:prstGeom prst="rect">
              <a:avLst/>
            </a:prstGeom>
          </p:spPr>
        </p:pic>
        <p:sp>
          <p:nvSpPr>
            <p:cNvPr id="7" name="矩形 6"/>
            <p:cNvSpPr/>
            <p:nvPr/>
          </p:nvSpPr>
          <p:spPr>
            <a:xfrm>
              <a:off x="1153181" y="2222913"/>
              <a:ext cx="8513687" cy="35394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cs typeface="+mn-ea"/>
                  <a:sym typeface="+mn-lt"/>
                </a:rPr>
                <a:t>诗人不写军队如何出击，也不告诉你追上敌人没有，他只描绘一个准备追击的场面，就把当时的气氛情绪有力地烘托出来了。“欲将轻骑逐，大雪满弓刀”，并不是战斗的高潮，而是迫近高潮的时刻。这个时刻，犹如箭在弦上，将发未发，具有吸引人的力量。你也许觉得不满足，因为没有把结果交代出来。但惟其如此，才更富有启发性，更能吸引读者的联想和想象，这叫言有尽而意无穷。</a:t>
              </a:r>
              <a:endPara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12" name="矩形 11"/>
          <p:cNvSpPr/>
          <p:nvPr/>
        </p:nvSpPr>
        <p:spPr>
          <a:xfrm>
            <a:off x="1956092" y="1526469"/>
            <a:ext cx="3396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墨梅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元   王冕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我家 洗砚 池头树，朵朵 花开 淡墨痕。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不要 人夸 好颜色，只留 清气 满乾坤。</a:t>
            </a:r>
          </a:p>
        </p:txBody>
      </p:sp>
      <p:cxnSp>
        <p:nvCxnSpPr>
          <p:cNvPr id="13" name="直接连接符 12"/>
          <p:cNvCxnSpPr/>
          <p:nvPr/>
        </p:nvCxnSpPr>
        <p:spPr>
          <a:xfrm flipH="1">
            <a:off x="2858923" y="3243603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H="1">
            <a:off x="3793147" y="3217536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H="1">
            <a:off x="2858923" y="3953304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 flipH="1">
            <a:off x="3774714" y="3964352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 flipH="1">
            <a:off x="2894781" y="4719957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 flipH="1">
            <a:off x="3770401" y="4711168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 flipH="1">
            <a:off x="2858923" y="5429658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 flipH="1">
            <a:off x="3774714" y="5448321"/>
            <a:ext cx="117207" cy="43438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圆角矩形 79"/>
          <p:cNvSpPr/>
          <p:nvPr/>
        </p:nvSpPr>
        <p:spPr>
          <a:xfrm>
            <a:off x="3098443" y="1641794"/>
            <a:ext cx="1111777" cy="66059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5892825" y="2643506"/>
            <a:ext cx="3214838" cy="2011680"/>
            <a:chOff x="7806088" y="1732549"/>
            <a:chExt cx="3214838" cy="2011680"/>
          </a:xfrm>
        </p:grpSpPr>
        <p:sp>
          <p:nvSpPr>
            <p:cNvPr id="23" name="云形标注 81"/>
            <p:cNvSpPr/>
            <p:nvPr/>
          </p:nvSpPr>
          <p:spPr>
            <a:xfrm>
              <a:off x="7806088" y="1732549"/>
              <a:ext cx="3214838" cy="2011680"/>
            </a:xfrm>
            <a:prstGeom prst="cloudCallout">
              <a:avLst>
                <a:gd name="adj1" fmla="val -86784"/>
                <a:gd name="adj2" fmla="val -73588"/>
              </a:avLst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4" name="TextBox 24"/>
            <p:cNvSpPr txBox="1"/>
            <p:nvPr/>
          </p:nvSpPr>
          <p:spPr>
            <a:xfrm>
              <a:off x="8268102" y="2175310"/>
              <a:ext cx="251219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3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FF"/>
                  </a:solidFill>
                  <a:effectLst/>
                  <a:uLnTx/>
                  <a:uFillTx/>
                  <a:cs typeface="+mn-ea"/>
                  <a:sym typeface="+mn-lt"/>
                </a:rPr>
                <a:t>用水墨画出来的梅花。</a:t>
              </a:r>
            </a:p>
          </p:txBody>
        </p:sp>
      </p:grpSp>
      <p:pic>
        <p:nvPicPr>
          <p:cNvPr id="25" name="图片 24"/>
          <p:cNvPicPr>
            <a:picLocks noChangeAspect="1"/>
          </p:cNvPicPr>
          <p:nvPr/>
        </p:nvPicPr>
        <p:blipFill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 b="4663"/>
          <a:stretch>
            <a:fillRect/>
          </a:stretch>
        </p:blipFill>
        <p:spPr>
          <a:xfrm flipH="1">
            <a:off x="8672164" y="766567"/>
            <a:ext cx="2883704" cy="3763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ldLvl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pic>
        <p:nvPicPr>
          <p:cNvPr id="2" name="图片 1" descr="94cad1c8a786c917c7009f91c23d70cf3bc75713.jpg"/>
          <p:cNvPicPr>
            <a:picLocks noChangeAspect="1"/>
          </p:cNvPicPr>
          <p:nvPr/>
        </p:nvPicPr>
        <p:blipFill>
          <a:blip r:embed="rId3" cstate="print"/>
          <a:srcRect b="9813"/>
          <a:stretch>
            <a:fillRect/>
          </a:stretch>
        </p:blipFill>
        <p:spPr>
          <a:xfrm>
            <a:off x="1101347" y="2064740"/>
            <a:ext cx="2910257" cy="33252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矩形 5"/>
          <p:cNvSpPr/>
          <p:nvPr/>
        </p:nvSpPr>
        <p:spPr>
          <a:xfrm>
            <a:off x="4702959" y="2033528"/>
            <a:ext cx="6540093" cy="3356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王冕（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1310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年～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1359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年），字元章，号煮石山农，亦号食中翁、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梅花屋主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等，元朝著名画家、诗人、篆刻家。他出身贫寒，幼年替人放牛，靠自学成才。王冕性格孤傲，鄙视权贵，诗作多同情人民苦难、谴责豪门权贵、轻视功名利禄、描写田园隐逸生活之作。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4" name="矩形 3"/>
          <p:cNvSpPr/>
          <p:nvPr/>
        </p:nvSpPr>
        <p:spPr>
          <a:xfrm>
            <a:off x="1057746" y="2160673"/>
            <a:ext cx="5929828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我家洗砚池头树，朵朵花开淡墨痕。</a:t>
            </a:r>
          </a:p>
        </p:txBody>
      </p:sp>
      <p:sp>
        <p:nvSpPr>
          <p:cNvPr id="5" name="矩形 4"/>
          <p:cNvSpPr/>
          <p:nvPr/>
        </p:nvSpPr>
        <p:spPr>
          <a:xfrm>
            <a:off x="1057746" y="3530217"/>
            <a:ext cx="5694915" cy="130888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我家洗砚池边有棵梅花树，开出的朵朵梅花都带着淡淡的墨色。</a:t>
            </a:r>
          </a:p>
        </p:txBody>
      </p:sp>
      <p:pic>
        <p:nvPicPr>
          <p:cNvPr id="6" name="图片 5" descr="tim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91500" y="1851318"/>
            <a:ext cx="4000500" cy="3357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7" name="矩形 6"/>
          <p:cNvSpPr/>
          <p:nvPr/>
        </p:nvSpPr>
        <p:spPr>
          <a:xfrm>
            <a:off x="1105126" y="2391826"/>
            <a:ext cx="5929828" cy="6715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不要人夸好颜色，只留清气满乾坤。</a:t>
            </a:r>
          </a:p>
        </p:txBody>
      </p:sp>
      <p:sp>
        <p:nvSpPr>
          <p:cNvPr id="8" name="矩形 7"/>
          <p:cNvSpPr/>
          <p:nvPr/>
        </p:nvSpPr>
        <p:spPr>
          <a:xfrm>
            <a:off x="1052217" y="3930017"/>
            <a:ext cx="5835529" cy="130888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它不需要人们夸赞它的颜色好看，只希望留下清香之气充满天地之间。</a:t>
            </a:r>
          </a:p>
        </p:txBody>
      </p:sp>
      <p:pic>
        <p:nvPicPr>
          <p:cNvPr id="9" name="图片 8" descr="timg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87746" y="1851381"/>
            <a:ext cx="5042234" cy="38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ldLvl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2" name="TextBox 21"/>
          <p:cNvSpPr txBox="1"/>
          <p:nvPr/>
        </p:nvSpPr>
        <p:spPr>
          <a:xfrm>
            <a:off x="1155700" y="2135926"/>
            <a:ext cx="9969500" cy="24955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这首诗表面是对梅花的夸赞，实际上是诗人自喻“不求索取、永为人间留香”的高尚品格，这种“</a:t>
            </a:r>
            <a:r>
              <a:rPr kumimoji="0" lang="zh-CN" altLang="en-US" sz="360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借物喻人</a:t>
            </a:r>
            <a:r>
              <a:rPr kumimoji="0" lang="zh-CN" altLang="en-US" sz="36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”的描写手法是这首诗的亮点。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课文精讲</a:t>
            </a:r>
          </a:p>
        </p:txBody>
      </p:sp>
      <p:sp>
        <p:nvSpPr>
          <p:cNvPr id="2" name="矩形 1"/>
          <p:cNvSpPr/>
          <p:nvPr/>
        </p:nvSpPr>
        <p:spPr>
          <a:xfrm>
            <a:off x="764112" y="1919616"/>
            <a:ext cx="10663775" cy="3415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芙蓉楼送辛渐</a:t>
            </a: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表达了友人离去的伤感以及作者藐视庸俗的功名利禄，不向恶势力屈服，永葆高洁品质的崇高气节。</a:t>
            </a: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塞下曲</a:t>
            </a: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体现了言有尽而意无穷的表现手法。</a:t>
            </a: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《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墨梅</a:t>
            </a:r>
            <a:r>
              <a:rPr kumimoji="1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》</a:t>
            </a:r>
            <a:r>
              <a:rPr kumimoji="1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表达了不求索取、永为人间留香”的高尚品格，体现了“借物喻人” 的写作手法。</a:t>
            </a:r>
            <a:endParaRPr kumimoji="1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课堂练习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41846" y="1366067"/>
            <a:ext cx="8371840" cy="288988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一、加偏旁后再组词</a:t>
            </a: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（       ）     （       ）       （       ）      （      ）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夫               各                 见                 申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    （      ）      （       ）       （       ）      （      ）</a:t>
            </a:r>
          </a:p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           </a:t>
            </a:r>
          </a:p>
        </p:txBody>
      </p:sp>
      <p:sp>
        <p:nvSpPr>
          <p:cNvPr id="5" name="左大括号 4"/>
          <p:cNvSpPr/>
          <p:nvPr/>
        </p:nvSpPr>
        <p:spPr>
          <a:xfrm>
            <a:off x="1304831" y="2145326"/>
            <a:ext cx="215900" cy="1296035"/>
          </a:xfrm>
          <a:prstGeom prst="leftBrac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6" name="左大括号 5"/>
          <p:cNvSpPr/>
          <p:nvPr/>
        </p:nvSpPr>
        <p:spPr>
          <a:xfrm>
            <a:off x="3159494" y="2092439"/>
            <a:ext cx="215900" cy="1296035"/>
          </a:xfrm>
          <a:prstGeom prst="leftBrac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7" name="左大括号 6"/>
          <p:cNvSpPr/>
          <p:nvPr/>
        </p:nvSpPr>
        <p:spPr>
          <a:xfrm>
            <a:off x="5270951" y="2121114"/>
            <a:ext cx="215900" cy="1296035"/>
          </a:xfrm>
          <a:prstGeom prst="leftBrac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左大括号 7"/>
          <p:cNvSpPr/>
          <p:nvPr/>
        </p:nvSpPr>
        <p:spPr>
          <a:xfrm>
            <a:off x="7203621" y="2145326"/>
            <a:ext cx="215900" cy="1296035"/>
          </a:xfrm>
          <a:prstGeom prst="leftBrace">
            <a:avLst/>
          </a:prstGeom>
          <a:noFill/>
          <a:ln w="381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726952" y="2028939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扶着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635936" y="316067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芙蓉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3571221" y="2050561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洛阳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594734" y="317830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落叶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5667801" y="2050561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砚台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647236" y="3143722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现在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597266" y="2050561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乾坤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597266" y="3160677"/>
            <a:ext cx="69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伸手</a:t>
            </a: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7" name="图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762" y="3543832"/>
            <a:ext cx="2502438" cy="33129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" r="3441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pSp>
        <p:nvGrpSpPr>
          <p:cNvPr id="6" name="组合 5"/>
          <p:cNvGrpSpPr/>
          <p:nvPr/>
        </p:nvGrpSpPr>
        <p:grpSpPr>
          <a:xfrm>
            <a:off x="5208455" y="1644748"/>
            <a:ext cx="6318532" cy="2189445"/>
            <a:chOff x="421012" y="2677926"/>
            <a:chExt cx="5412107" cy="2189445"/>
          </a:xfrm>
        </p:grpSpPr>
        <p:sp>
          <p:nvSpPr>
            <p:cNvPr id="7" name="文本框 6"/>
            <p:cNvSpPr txBox="1"/>
            <p:nvPr/>
          </p:nvSpPr>
          <p:spPr>
            <a:xfrm>
              <a:off x="421012" y="2677926"/>
              <a:ext cx="54121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>
                <a:defRPr/>
              </a:pPr>
              <a:r>
                <a:rPr lang="zh-CN" altLang="en-US" sz="6000" b="1" dirty="0">
                  <a:solidFill>
                    <a:srgbClr val="403836"/>
                  </a:solidFill>
                  <a:cs typeface="+mn-ea"/>
                  <a:sym typeface="+mn-lt"/>
                </a:rPr>
                <a:t>感谢各位的聆听</a:t>
              </a:r>
              <a:endParaRPr kumimoji="0" lang="en-US" altLang="zh-CN" sz="6000" b="1" i="0" u="none" strike="noStrike" kern="1200" cap="none" spc="0" normalizeH="0" baseline="0" noProof="0" dirty="0">
                <a:ln>
                  <a:noFill/>
                </a:ln>
                <a:solidFill>
                  <a:srgbClr val="403836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752564" y="3750784"/>
              <a:ext cx="455701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语文精品课件 四年级下册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766529" y="4528817"/>
              <a:ext cx="45290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授课老师：某某 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| 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授课时间：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20XX.XX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0" name="矩形: 圆角 9"/>
            <p:cNvSpPr/>
            <p:nvPr/>
          </p:nvSpPr>
          <p:spPr>
            <a:xfrm rot="10800000" flipH="1" flipV="1">
              <a:off x="828764" y="4388395"/>
              <a:ext cx="4404619" cy="47068"/>
            </a:xfrm>
            <a:prstGeom prst="roundRect">
              <a:avLst>
                <a:gd name="adj" fmla="val 50000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 flipH="1">
            <a:off x="7134132" y="4652050"/>
            <a:ext cx="2467179" cy="321642"/>
            <a:chOff x="10185400" y="5731858"/>
            <a:chExt cx="1384360" cy="321642"/>
          </a:xfrm>
        </p:grpSpPr>
        <p:sp>
          <p:nvSpPr>
            <p:cNvPr id="12" name="矩形 11"/>
            <p:cNvSpPr/>
            <p:nvPr/>
          </p:nvSpPr>
          <p:spPr>
            <a:xfrm flipH="1">
              <a:off x="10185400" y="5731858"/>
              <a:ext cx="1384360" cy="321642"/>
            </a:xfrm>
            <a:prstGeom prst="rect">
              <a:avLst/>
            </a:prstGeom>
            <a:noFill/>
            <a:ln w="19050" cap="flat" cmpd="sng" algn="ctr">
              <a:solidFill>
                <a:schemeClr val="tx1">
                  <a:lumMod val="75000"/>
                  <a:lumOff val="25000"/>
                </a:schemeClr>
              </a:solidFill>
              <a:prstDash val="solid"/>
              <a:miter lim="800000"/>
            </a:ln>
            <a:effectLst>
              <a:outerShdw blurRad="381000" algn="ctr" rotWithShape="0">
                <a:prstClr val="black">
                  <a:alpha val="25000"/>
                </a:prst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4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 flipH="1">
              <a:off x="10458064" y="5731858"/>
              <a:ext cx="83903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dist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>
                      <a:lumMod val="75000"/>
                      <a:lumOff val="25000"/>
                    </a:prstClr>
                  </a:solidFill>
                  <a:effectLst/>
                  <a:uLnTx/>
                  <a:uFillTx/>
                  <a:cs typeface="+mn-ea"/>
                  <a:sym typeface="+mn-lt"/>
                </a:rPr>
                <a:t>某某小学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15330" y="1578402"/>
            <a:ext cx="140208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我会认</a:t>
            </a:r>
          </a:p>
        </p:txBody>
      </p:sp>
      <p:sp>
        <p:nvSpPr>
          <p:cNvPr id="7" name="TextBox 1"/>
          <p:cNvSpPr txBox="1"/>
          <p:nvPr/>
        </p:nvSpPr>
        <p:spPr>
          <a:xfrm>
            <a:off x="706654" y="2943815"/>
            <a:ext cx="11307159" cy="70788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芙  蓉      洛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阳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   单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于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    砚 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台 </a:t>
            </a:r>
            <a:r>
              <a:rPr kumimoji="0" lang="zh-CN" alt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  乾  坤</a:t>
            </a:r>
            <a:endParaRPr kumimoji="0" lang="en-US" altLang="zh-CN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84998" y="2397595"/>
            <a:ext cx="526106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fú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1341474" y="2386489"/>
            <a:ext cx="1159613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róng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40135" y="2355825"/>
            <a:ext cx="107273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chán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7325439" y="2413938"/>
            <a:ext cx="869725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yàn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8577051" y="2413938"/>
            <a:ext cx="107273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qián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9485685" y="2413938"/>
            <a:ext cx="1091966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kūn</a:t>
            </a: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 </a:t>
            </a:r>
          </a:p>
        </p:txBody>
      </p:sp>
      <p:sp>
        <p:nvSpPr>
          <p:cNvPr id="14" name="矩形 13"/>
          <p:cNvSpPr/>
          <p:nvPr/>
        </p:nvSpPr>
        <p:spPr>
          <a:xfrm>
            <a:off x="2904156" y="2336549"/>
            <a:ext cx="731290" cy="584775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luò</a:t>
            </a:r>
            <a:endParaRPr kumimoji="0" lang="en-US" altLang="zh-CN" sz="3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pic>
        <p:nvPicPr>
          <p:cNvPr id="15" name="图片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798" y="3915763"/>
            <a:ext cx="2222402" cy="2942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4452315" y="2438964"/>
            <a:ext cx="73516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对于妈妈来说，做饭是件很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简单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的事。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560791" y="4598777"/>
            <a:ext cx="60869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古时候匈奴的国王被称为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rPr>
              <a:t>单于</a:t>
            </a: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。</a:t>
            </a:r>
          </a:p>
        </p:txBody>
      </p:sp>
      <p:sp>
        <p:nvSpPr>
          <p:cNvPr id="18" name="TextBox 1"/>
          <p:cNvSpPr txBox="1"/>
          <p:nvPr/>
        </p:nvSpPr>
        <p:spPr>
          <a:xfrm>
            <a:off x="820738" y="3472589"/>
            <a:ext cx="569912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单</a:t>
            </a:r>
          </a:p>
        </p:txBody>
      </p:sp>
      <p:grpSp>
        <p:nvGrpSpPr>
          <p:cNvPr id="19" name="组合 20"/>
          <p:cNvGrpSpPr/>
          <p:nvPr/>
        </p:nvGrpSpPr>
        <p:grpSpPr>
          <a:xfrm>
            <a:off x="1390650" y="2241640"/>
            <a:ext cx="3511549" cy="3046096"/>
            <a:chOff x="2196323" y="2842914"/>
            <a:chExt cx="3058986" cy="1788527"/>
          </a:xfrm>
        </p:grpSpPr>
        <p:sp>
          <p:nvSpPr>
            <p:cNvPr id="20" name="左大括号 19"/>
            <p:cNvSpPr/>
            <p:nvPr/>
          </p:nvSpPr>
          <p:spPr>
            <a:xfrm>
              <a:off x="2196323" y="3111361"/>
              <a:ext cx="232328" cy="1251633"/>
            </a:xfrm>
            <a:prstGeom prst="leftBrac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endParaRPr>
            </a:p>
          </p:txBody>
        </p:sp>
        <p:sp>
          <p:nvSpPr>
            <p:cNvPr id="21" name="TextBox 22"/>
            <p:cNvSpPr txBox="1"/>
            <p:nvPr/>
          </p:nvSpPr>
          <p:spPr>
            <a:xfrm>
              <a:off x="2428421" y="2842914"/>
              <a:ext cx="2826888" cy="178852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dān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（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简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单）</a:t>
              </a: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en-US" altLang="zh-C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cs typeface="+mn-ea"/>
                <a:sym typeface="+mn-lt"/>
              </a:endParaRPr>
            </a:p>
            <a:p>
              <a:pPr marL="0" marR="0" lvl="0" indent="0" algn="l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32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chán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（单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cs typeface="+mn-ea"/>
                  <a:sym typeface="+mn-lt"/>
                </a:rPr>
                <a:t>于</a:t>
              </a:r>
              <a:r>
                <a:rPr kumimoji="0" lang="zh-CN" alt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cs typeface="+mn-ea"/>
                  <a:sym typeface="+mn-lt"/>
                </a:rPr>
                <a:t>）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96016" y="1621944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/>
                </a:solidFill>
                <a:effectLst/>
                <a:uLnTx/>
                <a:uFillTx/>
                <a:cs typeface="+mn-ea"/>
                <a:sym typeface="+mn-lt"/>
              </a:rPr>
              <a:t>我会写</a:t>
            </a:r>
          </a:p>
        </p:txBody>
      </p:sp>
      <p:graphicFrame>
        <p:nvGraphicFramePr>
          <p:cNvPr id="5" name="Group 47"/>
          <p:cNvGraphicFramePr>
            <a:graphicFrameLocks noGrp="1"/>
          </p:cNvGraphicFramePr>
          <p:nvPr/>
        </p:nvGraphicFramePr>
        <p:xfrm>
          <a:off x="1634641" y="2290651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Group 47"/>
          <p:cNvGraphicFramePr>
            <a:graphicFrameLocks noGrp="1"/>
          </p:cNvGraphicFramePr>
          <p:nvPr/>
        </p:nvGraphicFramePr>
        <p:xfrm>
          <a:off x="2779214" y="2333389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Group 47"/>
          <p:cNvGraphicFramePr>
            <a:graphicFrameLocks noGrp="1"/>
          </p:cNvGraphicFramePr>
          <p:nvPr/>
        </p:nvGraphicFramePr>
        <p:xfrm>
          <a:off x="3938069" y="2307333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Group 47"/>
          <p:cNvGraphicFramePr>
            <a:graphicFrameLocks noGrp="1"/>
          </p:cNvGraphicFramePr>
          <p:nvPr/>
        </p:nvGraphicFramePr>
        <p:xfrm>
          <a:off x="5181683" y="2290735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Group 47"/>
          <p:cNvGraphicFramePr>
            <a:graphicFrameLocks noGrp="1"/>
          </p:cNvGraphicFramePr>
          <p:nvPr/>
        </p:nvGraphicFramePr>
        <p:xfrm>
          <a:off x="6336005" y="2292316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10113998" y="2336854"/>
          <a:ext cx="898525" cy="900113"/>
        </p:xfrm>
        <a:graphic>
          <a:graphicData uri="http://schemas.openxmlformats.org/drawingml/2006/table">
            <a:tbl>
              <a:tblPr/>
              <a:tblGrid>
                <a:gridCol w="445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299" marR="91299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矩形 10">
            <a:hlinkClick r:id="rId3" action="ppaction://hlinksldjump"/>
          </p:cNvPr>
          <p:cNvSpPr/>
          <p:nvPr/>
        </p:nvSpPr>
        <p:spPr>
          <a:xfrm>
            <a:off x="1644152" y="2297664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芙</a:t>
            </a:r>
          </a:p>
        </p:txBody>
      </p:sp>
      <p:sp>
        <p:nvSpPr>
          <p:cNvPr id="12" name="矩形 11">
            <a:hlinkClick r:id="rId4" action="ppaction://hlinksldjump"/>
          </p:cNvPr>
          <p:cNvSpPr/>
          <p:nvPr/>
        </p:nvSpPr>
        <p:spPr>
          <a:xfrm>
            <a:off x="2804588" y="2274562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蓉</a:t>
            </a:r>
          </a:p>
        </p:txBody>
      </p:sp>
      <p:sp>
        <p:nvSpPr>
          <p:cNvPr id="13" name="矩形 12">
            <a:hlinkClick r:id="rId3" action="ppaction://hlinksldjump"/>
          </p:cNvPr>
          <p:cNvSpPr/>
          <p:nvPr/>
        </p:nvSpPr>
        <p:spPr>
          <a:xfrm>
            <a:off x="3920944" y="2298949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洛</a:t>
            </a:r>
          </a:p>
        </p:txBody>
      </p:sp>
      <p:sp>
        <p:nvSpPr>
          <p:cNvPr id="14" name="矩形 13">
            <a:hlinkClick r:id="rId5" action="ppaction://hlinksldjump"/>
          </p:cNvPr>
          <p:cNvSpPr/>
          <p:nvPr/>
        </p:nvSpPr>
        <p:spPr>
          <a:xfrm>
            <a:off x="5179991" y="2313637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壶</a:t>
            </a:r>
          </a:p>
        </p:txBody>
      </p:sp>
      <p:sp>
        <p:nvSpPr>
          <p:cNvPr id="15" name="矩形 14">
            <a:hlinkClick r:id="rId3" action="ppaction://hlinksldjump"/>
          </p:cNvPr>
          <p:cNvSpPr/>
          <p:nvPr/>
        </p:nvSpPr>
        <p:spPr>
          <a:xfrm>
            <a:off x="6362689" y="2278503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雁</a:t>
            </a:r>
          </a:p>
        </p:txBody>
      </p:sp>
      <p:sp>
        <p:nvSpPr>
          <p:cNvPr id="16" name="矩形 15">
            <a:hlinkClick r:id="" action="ppaction://noaction"/>
          </p:cNvPr>
          <p:cNvSpPr/>
          <p:nvPr/>
        </p:nvSpPr>
        <p:spPr>
          <a:xfrm>
            <a:off x="10159385" y="2305777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坤</a:t>
            </a:r>
          </a:p>
        </p:txBody>
      </p:sp>
      <p:graphicFrame>
        <p:nvGraphicFramePr>
          <p:cNvPr id="17" name="Group 47"/>
          <p:cNvGraphicFramePr>
            <a:graphicFrameLocks noGrp="1"/>
          </p:cNvGraphicFramePr>
          <p:nvPr/>
        </p:nvGraphicFramePr>
        <p:xfrm>
          <a:off x="7525777" y="2294981"/>
          <a:ext cx="900113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矩形 17">
            <a:hlinkClick r:id="" action="ppaction://noaction"/>
          </p:cNvPr>
          <p:cNvSpPr/>
          <p:nvPr/>
        </p:nvSpPr>
        <p:spPr>
          <a:xfrm>
            <a:off x="7545387" y="2284560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砚</a:t>
            </a:r>
          </a:p>
        </p:txBody>
      </p:sp>
      <p:graphicFrame>
        <p:nvGraphicFramePr>
          <p:cNvPr id="19" name="Group 47"/>
          <p:cNvGraphicFramePr>
            <a:graphicFrameLocks noGrp="1"/>
          </p:cNvGraphicFramePr>
          <p:nvPr/>
        </p:nvGraphicFramePr>
        <p:xfrm>
          <a:off x="8747996" y="2297664"/>
          <a:ext cx="900112" cy="900113"/>
        </p:xfrm>
        <a:graphic>
          <a:graphicData uri="http://schemas.openxmlformats.org/drawingml/2006/table">
            <a:tbl>
              <a:tblPr/>
              <a:tblGrid>
                <a:gridCol w="44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3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7941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17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60" marR="91460" marT="34303" marB="34303" horzOverflow="overflow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矩形 19">
            <a:hlinkClick r:id="" action="ppaction://noaction"/>
          </p:cNvPr>
          <p:cNvSpPr/>
          <p:nvPr/>
        </p:nvSpPr>
        <p:spPr>
          <a:xfrm>
            <a:off x="8772985" y="2259576"/>
            <a:ext cx="89639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solidFill>
                    <a:prstClr val="white"/>
                  </a:solidFill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乾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6798" y="3915763"/>
            <a:ext cx="2222402" cy="29422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tx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373539" y="3738128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472214" y="4484582"/>
            <a:ext cx="3683000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撇捺舒展，上横短，下横长。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450442" y="2302446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450442" y="3118421"/>
            <a:ext cx="2700087" cy="4298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芙蓉   泡芙   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450442" y="3550221"/>
            <a:ext cx="4167187" cy="4308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我最喜欢的甜品是泡芙。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450442" y="2686621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艹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1161932" y="3179187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207543" y="2926552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芙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050722" y="2284234"/>
            <a:ext cx="7409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fú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475139" y="3607500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573814" y="4353954"/>
            <a:ext cx="3683000" cy="11079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“容”字上面的撇点要小，下面的撇捺舒展，口字平稳。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552042" y="2171818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上下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552042" y="2987793"/>
            <a:ext cx="3497262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芙蓉  莲蓉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552042" y="3419593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每年中秋，妈妈总会买一些莲蓉月饼。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552042" y="2555993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艹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1263532" y="3048559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1309143" y="2795924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蓉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981184" y="2235683"/>
            <a:ext cx="14640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róng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7999" y="333781"/>
            <a:ext cx="4124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cs typeface="+mn-ea"/>
                <a:sym typeface="+mn-lt"/>
              </a:rPr>
              <a:t>字词揭秘</a:t>
            </a:r>
          </a:p>
        </p:txBody>
      </p:sp>
      <p:sp>
        <p:nvSpPr>
          <p:cNvPr id="4" name="Rectangle 31"/>
          <p:cNvSpPr>
            <a:spLocks noChangeArrowheads="1"/>
          </p:cNvSpPr>
          <p:nvPr/>
        </p:nvSpPr>
        <p:spPr bwMode="auto">
          <a:xfrm>
            <a:off x="1155825" y="3549443"/>
            <a:ext cx="35266" cy="15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1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 </a:t>
            </a: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5" name="矩形 2"/>
          <p:cNvSpPr>
            <a:spLocks noChangeArrowheads="1"/>
          </p:cNvSpPr>
          <p:nvPr/>
        </p:nvSpPr>
        <p:spPr bwMode="auto">
          <a:xfrm>
            <a:off x="4254500" y="4295897"/>
            <a:ext cx="3683000" cy="7694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cs typeface="+mn-ea"/>
                <a:sym typeface="+mn-lt"/>
              </a:rPr>
              <a:t>书写指导：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左窄右宽，横撇要收，捺要舒展，口字平稳。</a:t>
            </a:r>
          </a:p>
        </p:txBody>
      </p:sp>
      <p:sp>
        <p:nvSpPr>
          <p:cNvPr id="6" name="TextBox 33"/>
          <p:cNvSpPr txBox="1">
            <a:spLocks noChangeArrowheads="1"/>
          </p:cNvSpPr>
          <p:nvPr/>
        </p:nvSpPr>
        <p:spPr bwMode="auto">
          <a:xfrm>
            <a:off x="4232728" y="2113761"/>
            <a:ext cx="2339975" cy="4298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结构：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左右</a:t>
            </a:r>
          </a:p>
        </p:txBody>
      </p:sp>
      <p:sp>
        <p:nvSpPr>
          <p:cNvPr id="7" name="TextBox 34"/>
          <p:cNvSpPr txBox="1">
            <a:spLocks noChangeArrowheads="1"/>
          </p:cNvSpPr>
          <p:nvPr/>
        </p:nvSpPr>
        <p:spPr bwMode="auto">
          <a:xfrm>
            <a:off x="4232728" y="2929736"/>
            <a:ext cx="1769061" cy="42989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组词：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洛阳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8" name="TextBox 35"/>
          <p:cNvSpPr txBox="1">
            <a:spLocks noChangeArrowheads="1"/>
          </p:cNvSpPr>
          <p:nvPr/>
        </p:nvSpPr>
        <p:spPr bwMode="auto">
          <a:xfrm>
            <a:off x="4232728" y="3361536"/>
            <a:ext cx="4167187" cy="76944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造句：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古时候的洛阳是个繁华的城市。</a:t>
            </a:r>
            <a:endParaRPr kumimoji="0" lang="zh-CN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Box 36"/>
          <p:cNvSpPr txBox="1">
            <a:spLocks noChangeArrowheads="1"/>
          </p:cNvSpPr>
          <p:nvPr/>
        </p:nvSpPr>
        <p:spPr bwMode="auto">
          <a:xfrm>
            <a:off x="4232728" y="2497936"/>
            <a:ext cx="2905125" cy="42989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部首：</a:t>
            </a:r>
            <a:r>
              <a:rPr kumimoji="0" lang="zh-CN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ea"/>
                <a:sym typeface="+mn-lt"/>
              </a:rPr>
              <a:t>氵</a:t>
            </a:r>
          </a:p>
        </p:txBody>
      </p:sp>
      <p:graphicFrame>
        <p:nvGraphicFramePr>
          <p:cNvPr id="10" name="Group 47"/>
          <p:cNvGraphicFramePr>
            <a:graphicFrameLocks noGrp="1"/>
          </p:cNvGraphicFramePr>
          <p:nvPr/>
        </p:nvGraphicFramePr>
        <p:xfrm>
          <a:off x="944218" y="2990502"/>
          <a:ext cx="2494722" cy="2279650"/>
        </p:xfrm>
        <a:graphic>
          <a:graphicData uri="http://schemas.openxmlformats.org/drawingml/2006/table">
            <a:tbl>
              <a:tblPr/>
              <a:tblGrid>
                <a:gridCol w="1236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7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446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18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marL="91449" marR="91449" marT="34299" marB="34299" horzOverflow="overflow">
                    <a:lnL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" name="文本框 10"/>
          <p:cNvSpPr txBox="1"/>
          <p:nvPr/>
        </p:nvSpPr>
        <p:spPr>
          <a:xfrm>
            <a:off x="989829" y="2737867"/>
            <a:ext cx="231345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6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cs typeface="+mn-ea"/>
                <a:sym typeface="+mn-lt"/>
              </a:rPr>
              <a:t>洛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731962" y="2158390"/>
            <a:ext cx="10310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ea"/>
                <a:sym typeface="+mn-lt"/>
              </a:rPr>
              <a:t>luò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nimBg="1"/>
      <p:bldP spid="6" grpId="0" bldLvl="0" animBg="1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 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jtvvjaj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1771</Words>
  <Application>Microsoft Office PowerPoint</Application>
  <PresentationFormat>宽屏</PresentationFormat>
  <Paragraphs>261</Paragraphs>
  <Slides>38</Slides>
  <Notes>38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38</vt:i4>
      </vt:variant>
    </vt:vector>
  </HeadingPairs>
  <TitlesOfParts>
    <vt:vector size="43" baseType="lpstr">
      <vt:lpstr>Arial</vt:lpstr>
      <vt:lpstr>Wingdings</vt:lpstr>
      <vt:lpstr>思源黑体 CN Regular</vt:lpstr>
      <vt:lpstr>FandolFang R</vt:lpstr>
      <vt:lpstr> 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37</cp:revision>
  <dcterms:created xsi:type="dcterms:W3CDTF">2020-08-05T18:50:00Z</dcterms:created>
  <dcterms:modified xsi:type="dcterms:W3CDTF">2023-01-10T05:18:55Z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69274CDDD747434C804E2E89D43BB8FA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