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1" r:id="rId2"/>
    <p:sldId id="290" r:id="rId3"/>
    <p:sldId id="409" r:id="rId4"/>
    <p:sldId id="413" r:id="rId5"/>
    <p:sldId id="417" r:id="rId6"/>
    <p:sldId id="419" r:id="rId7"/>
    <p:sldId id="395" r:id="rId8"/>
    <p:sldId id="426" r:id="rId9"/>
    <p:sldId id="420" r:id="rId10"/>
    <p:sldId id="423" r:id="rId11"/>
    <p:sldId id="421" r:id="rId12"/>
    <p:sldId id="424" r:id="rId13"/>
    <p:sldId id="422" r:id="rId14"/>
    <p:sldId id="425" r:id="rId15"/>
    <p:sldId id="397" r:id="rId16"/>
    <p:sldId id="398" r:id="rId17"/>
    <p:sldId id="391" r:id="rId18"/>
    <p:sldId id="281" r:id="rId19"/>
    <p:sldId id="384" r:id="rId20"/>
  </p:sldIdLst>
  <p:sldSz cx="9144000" cy="6858000" type="screen4x3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66"/>
    <a:srgbClr val="FF99FF"/>
    <a:srgbClr val="006600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1" autoAdjust="0"/>
    <p:restoredTop sz="94565" autoAdjust="0"/>
  </p:normalViewPr>
  <p:slideViewPr>
    <p:cSldViewPr snapToGrid="0" snapToObjects="1">
      <p:cViewPr>
        <p:scale>
          <a:sx n="100" d="100"/>
          <a:sy n="100" d="100"/>
        </p:scale>
        <p:origin x="-24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0F9B84EA-7D68-4D60-9CB1-D50884785D1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FB636558-88FE-4DEB-81F9-3F6392CD61F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C6B691A2-2D31-47ED-AD11-939CD33352D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691A2-2D31-47ED-AD11-939CD33352D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253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C750CDB-B722-4C2C-A58E-EE9F68191FD8}" type="slidenum">
              <a:rPr lang="zh-CN" altLang="en-US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552BC-390C-4ADC-B484-2708ACDE85A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94F67-8A59-4794-BBE5-BDF448CECDD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DB8CE-4449-4D44-BDEA-FF3D524ECE5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374DB-E145-4ABC-898F-9DD527C757C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D290A-2628-4B39-A24E-F69BD68231F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80AB6-0CEC-4DDB-9C74-4A49DFC2263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322FD-B3B1-49CA-8843-413727A334C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A68DF-9D1A-40B4-8709-9365CE564DD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082DE-B9A6-455E-9266-3E4DEFABF9F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2B627-15DB-47FC-9CAF-8CEE20D0139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57FD7-A92F-4C29-A29E-C620B61EF6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6D664D7-51B4-46F3-B78A-73BC712AF38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/>
              <a:t>111111111111111111111111111111111111111111111111111111111111111111111111111111111111111111111111111111111111111111111111111111111111111111111</a:t>
            </a:r>
            <a:endParaRPr lang="zh-CN" altLang="en-US" dirty="0"/>
          </a:p>
        </p:txBody>
      </p:sp>
      <p:pic>
        <p:nvPicPr>
          <p:cNvPr id="4098" name="图片 24" descr="小花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153534">
            <a:off x="7671057" y="5466269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图片 25" descr="中间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3575" y="5599619"/>
            <a:ext cx="9128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5" y="1061061"/>
            <a:ext cx="8152248" cy="2165537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buFontTx/>
              <a:buNone/>
              <a:defRPr/>
            </a:pPr>
            <a:endParaRPr kumimoji="0" lang="ko-KR" altLang="en-US" sz="1800" smtClean="0">
              <a:solidFill>
                <a:srgbClr val="000000"/>
              </a:solidFill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410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3"/>
          <p:cNvSpPr txBox="1">
            <a:spLocks noChangeArrowheads="1"/>
          </p:cNvSpPr>
          <p:nvPr/>
        </p:nvSpPr>
        <p:spPr bwMode="auto">
          <a:xfrm>
            <a:off x="93663" y="1433513"/>
            <a:ext cx="82677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>
                <a:latin typeface="Times New Roman" panose="02020603050405020304" pitchFamily="18" charset="0"/>
                <a:ea typeface="黑体" panose="02010609060101010101" pitchFamily="49" charset="-122"/>
              </a:rPr>
              <a:t>	Unit 2   School in Canada</a:t>
            </a:r>
            <a:endParaRPr lang="zh-CN" altLang="en-US" sz="4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105" name="TextBox 4"/>
          <p:cNvSpPr txBox="1">
            <a:spLocks noChangeArrowheads="1"/>
          </p:cNvSpPr>
          <p:nvPr/>
        </p:nvSpPr>
        <p:spPr bwMode="auto">
          <a:xfrm>
            <a:off x="3210717" y="2644775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年级上册 </a:t>
            </a:r>
          </a:p>
        </p:txBody>
      </p:sp>
      <p:pic>
        <p:nvPicPr>
          <p:cNvPr id="4106" name="图片 70" descr="蝴蝶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990865" y="3393308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buFontTx/>
              <a:buNone/>
              <a:defRPr/>
            </a:pPr>
            <a:endParaRPr kumimoji="0" lang="ko-KR" altLang="en-US" sz="1800" smtClean="0">
              <a:solidFill>
                <a:srgbClr val="000000"/>
              </a:solidFill>
              <a:ea typeface="Malgun Gothic" panose="020B0503020000020004" pitchFamily="34" charset="-127"/>
            </a:endParaRPr>
          </a:p>
        </p:txBody>
      </p:sp>
      <p:pic>
        <p:nvPicPr>
          <p:cNvPr id="4108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613" y="13350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613" y="197643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613" y="26177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425" y="13350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425" y="197643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425" y="26177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0" y="3970314"/>
            <a:ext cx="9144000" cy="7976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4400" b="1" dirty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10 How Many Are There?</a:t>
            </a:r>
            <a:endParaRPr lang="zh-CN" altLang="en-US" sz="4400" b="1" dirty="0"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924754" y="585344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4000" indent="-2540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文本框 17"/>
          <p:cNvSpPr txBox="1">
            <a:spLocks noChangeArrowheads="1"/>
          </p:cNvSpPr>
          <p:nvPr/>
        </p:nvSpPr>
        <p:spPr bwMode="auto">
          <a:xfrm>
            <a:off x="2798763" y="1374775"/>
            <a:ext cx="6016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名词单数变复数的规则（二）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1146175" y="2146300"/>
            <a:ext cx="71628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45720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以“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x”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结尾的名词变复数时，一般直接在词尾加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es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，读成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ɪz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。如：</a:t>
            </a:r>
          </a:p>
          <a:p>
            <a:pPr indent="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dish — dishes /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dɪʃɪz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盘子 </a:t>
            </a:r>
          </a:p>
          <a:p>
            <a:pPr indent="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watch — watches /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wɒtʃɪz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手表</a:t>
            </a:r>
          </a:p>
          <a:p>
            <a:pPr indent="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bus — buses /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bʌsɪz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公共汽车 </a:t>
            </a:r>
          </a:p>
          <a:p>
            <a:pPr indent="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box — boxes /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bɒksɪz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盒子</a:t>
            </a: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3317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973138" y="14763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/>
          </a:p>
        </p:txBody>
      </p:sp>
      <p:sp>
        <p:nvSpPr>
          <p:cNvPr id="13319" name="文本框 19"/>
          <p:cNvSpPr txBox="1">
            <a:spLocks noChangeArrowheads="1"/>
          </p:cNvSpPr>
          <p:nvPr/>
        </p:nvSpPr>
        <p:spPr bwMode="auto">
          <a:xfrm>
            <a:off x="1296988" y="1466850"/>
            <a:ext cx="1435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4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3320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1775" y="1349375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1873384" y="252138"/>
            <a:ext cx="5611023" cy="52322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8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3. Tomatoes, potatoes and photos</a:t>
            </a:r>
            <a:endParaRPr kumimoji="1" lang="zh-CN" altLang="en-US" sz="28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819150" y="1235075"/>
            <a:ext cx="7742238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endParaRPr lang="en-US" altLang="zh-CN" sz="24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       </a:t>
            </a:r>
          </a:p>
          <a:p>
            <a:pPr>
              <a:lnSpc>
                <a:spcPct val="130000"/>
              </a:lnSpc>
            </a:pPr>
            <a:endParaRPr lang="en-US" altLang="zh-CN" sz="20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 b="1">
                <a:latin typeface="Times New Roman" panose="02020603050405020304" pitchFamily="18" charset="0"/>
              </a:rPr>
              <a:t>Jenny: </a:t>
            </a:r>
            <a:r>
              <a:rPr lang="en-US" altLang="zh-CN" sz="2000">
                <a:latin typeface="Times New Roman" panose="02020603050405020304" pitchFamily="18" charset="0"/>
              </a:rPr>
              <a:t>Do you see an s or an es in these words? Yes!     </a:t>
            </a:r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矩形 1"/>
          <p:cNvSpPr>
            <a:spLocks noChangeArrowheads="1"/>
          </p:cNvSpPr>
          <p:nvPr/>
        </p:nvSpPr>
        <p:spPr bwMode="auto">
          <a:xfrm>
            <a:off x="866775" y="4303713"/>
            <a:ext cx="335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</a:rPr>
              <a:t>These are many tomatoes.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矩形 16"/>
          <p:cNvSpPr>
            <a:spLocks noChangeArrowheads="1"/>
          </p:cNvSpPr>
          <p:nvPr/>
        </p:nvSpPr>
        <p:spPr bwMode="auto">
          <a:xfrm>
            <a:off x="6121400" y="4314825"/>
            <a:ext cx="3170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</a:rPr>
              <a:t>These are many photos.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23938" y="1555750"/>
            <a:ext cx="21209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23938" y="3140075"/>
            <a:ext cx="2192337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29000" y="1543050"/>
            <a:ext cx="21939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73450" y="3098800"/>
            <a:ext cx="214947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00750" y="1517650"/>
            <a:ext cx="17938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000750" y="3117850"/>
            <a:ext cx="1766888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7" name="矩形 22"/>
          <p:cNvSpPr>
            <a:spLocks noChangeArrowheads="1"/>
          </p:cNvSpPr>
          <p:nvPr/>
        </p:nvSpPr>
        <p:spPr bwMode="auto">
          <a:xfrm>
            <a:off x="974725" y="2663825"/>
            <a:ext cx="2682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</a:rPr>
              <a:t>This is a tomato. 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8" name="矩形 23"/>
          <p:cNvSpPr>
            <a:spLocks noChangeArrowheads="1"/>
          </p:cNvSpPr>
          <p:nvPr/>
        </p:nvSpPr>
        <p:spPr bwMode="auto">
          <a:xfrm>
            <a:off x="5969000" y="2671763"/>
            <a:ext cx="2682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</a:rPr>
              <a:t>This is a photo. 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9" name="矩形 24"/>
          <p:cNvSpPr>
            <a:spLocks noChangeArrowheads="1"/>
          </p:cNvSpPr>
          <p:nvPr/>
        </p:nvSpPr>
        <p:spPr bwMode="auto">
          <a:xfrm>
            <a:off x="3460750" y="2659063"/>
            <a:ext cx="2682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</a:rPr>
              <a:t>This is a potato. 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50" name="矩形 25"/>
          <p:cNvSpPr>
            <a:spLocks noChangeArrowheads="1"/>
          </p:cNvSpPr>
          <p:nvPr/>
        </p:nvSpPr>
        <p:spPr bwMode="auto">
          <a:xfrm>
            <a:off x="3509963" y="4314825"/>
            <a:ext cx="335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</a:rPr>
              <a:t>These are many potatoes.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文本框 17"/>
          <p:cNvSpPr txBox="1">
            <a:spLocks noChangeArrowheads="1"/>
          </p:cNvSpPr>
          <p:nvPr/>
        </p:nvSpPr>
        <p:spPr bwMode="auto">
          <a:xfrm>
            <a:off x="2752725" y="1406525"/>
            <a:ext cx="6016625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名词单数变复数的规则（三）</a:t>
            </a:r>
            <a:endParaRPr lang="en-US" altLang="zh-CN" sz="22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1146175" y="2146300"/>
            <a:ext cx="7429500" cy="364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457200">
              <a:lnSpc>
                <a:spcPct val="150000"/>
              </a:lnSpc>
              <a:buFontTx/>
              <a:buNone/>
              <a:defRPr/>
            </a:pPr>
            <a:r>
              <a:rPr lang="zh-CN" altLang="en-US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以辅音字母加 </a:t>
            </a:r>
            <a:r>
              <a:rPr lang="en-US" altLang="zh-CN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 </a:t>
            </a:r>
            <a:r>
              <a:rPr lang="zh-CN" altLang="en-US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结尾的名词变复数，一般在词尾加 </a:t>
            </a:r>
            <a:r>
              <a:rPr lang="en-US" altLang="zh-CN" sz="22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es</a:t>
            </a:r>
            <a:r>
              <a:rPr lang="zh-CN" altLang="en-US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，读为 </a:t>
            </a:r>
            <a:r>
              <a:rPr lang="en-US" altLang="zh-CN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/z/</a:t>
            </a:r>
            <a:r>
              <a:rPr lang="zh-CN" altLang="en-US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en-US" altLang="zh-CN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photo </a:t>
            </a:r>
            <a:r>
              <a:rPr lang="zh-CN" altLang="en-US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是一个例外，其复数形式是 </a:t>
            </a:r>
            <a:r>
              <a:rPr lang="en-US" altLang="zh-CN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photos</a:t>
            </a:r>
            <a:r>
              <a:rPr lang="zh-CN" altLang="en-US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。如：</a:t>
            </a:r>
          </a:p>
          <a:p>
            <a:pPr indent="0">
              <a:lnSpc>
                <a:spcPct val="150000"/>
              </a:lnSpc>
              <a:buFontTx/>
              <a:buNone/>
              <a:defRPr/>
            </a:pPr>
            <a:r>
              <a:rPr lang="en-US" altLang="zh-CN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tomato — tomatoes /</a:t>
            </a:r>
            <a:r>
              <a:rPr lang="en-US" altLang="zh-CN" sz="22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tə</a:t>
            </a:r>
            <a:r>
              <a:rPr lang="en-US" altLang="zh-CN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mɑːtəʊz</a:t>
            </a:r>
            <a:r>
              <a:rPr lang="en-US" altLang="zh-CN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zh-CN" altLang="en-US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西红柿</a:t>
            </a:r>
          </a:p>
          <a:p>
            <a:pPr indent="0">
              <a:lnSpc>
                <a:spcPct val="150000"/>
              </a:lnSpc>
              <a:buFontTx/>
              <a:buNone/>
              <a:defRPr/>
            </a:pPr>
            <a:r>
              <a:rPr lang="en-US" altLang="zh-CN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potato — potatoes /</a:t>
            </a:r>
            <a:r>
              <a:rPr lang="en-US" altLang="zh-CN" sz="22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pə</a:t>
            </a:r>
            <a:r>
              <a:rPr lang="en-US" altLang="zh-CN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teɪtəʊz</a:t>
            </a:r>
            <a:r>
              <a:rPr lang="en-US" altLang="zh-CN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zh-CN" altLang="en-US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土豆</a:t>
            </a:r>
          </a:p>
          <a:p>
            <a:pPr indent="0">
              <a:lnSpc>
                <a:spcPct val="150000"/>
              </a:lnSpc>
              <a:buFontTx/>
              <a:buNone/>
              <a:defRPr/>
            </a:pPr>
            <a:r>
              <a:rPr lang="zh-CN" altLang="en-US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以元音字母加 </a:t>
            </a:r>
            <a:r>
              <a:rPr lang="en-US" altLang="zh-CN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 </a:t>
            </a:r>
            <a:r>
              <a:rPr lang="zh-CN" altLang="en-US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结尾的名词变复数，一般在词尾加 </a:t>
            </a:r>
            <a:r>
              <a:rPr lang="en-US" altLang="zh-CN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。如：</a:t>
            </a:r>
          </a:p>
          <a:p>
            <a:pPr indent="0">
              <a:lnSpc>
                <a:spcPct val="150000"/>
              </a:lnSpc>
              <a:buFontTx/>
              <a:buNone/>
              <a:defRPr/>
            </a:pPr>
            <a:r>
              <a:rPr lang="en-US" altLang="zh-CN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radio — radios / </a:t>
            </a:r>
            <a:r>
              <a:rPr lang="en-US" altLang="zh-CN" sz="22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reɪdiəʊz</a:t>
            </a:r>
            <a:r>
              <a:rPr lang="en-US" altLang="zh-CN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zh-CN" altLang="en-US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收音机</a:t>
            </a:r>
          </a:p>
          <a:p>
            <a:pPr indent="0">
              <a:lnSpc>
                <a:spcPct val="150000"/>
              </a:lnSpc>
              <a:buFontTx/>
              <a:buNone/>
              <a:defRPr/>
            </a:pPr>
            <a:r>
              <a:rPr lang="en-US" altLang="zh-CN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zoo — zoos /</a:t>
            </a:r>
            <a:r>
              <a:rPr lang="en-US" altLang="zh-CN" sz="22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zuːz</a:t>
            </a:r>
            <a:r>
              <a:rPr lang="en-US" altLang="zh-CN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zh-CN" altLang="en-US" sz="2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动物园</a:t>
            </a: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5365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973138" y="14763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/>
          </a:p>
        </p:txBody>
      </p:sp>
      <p:sp>
        <p:nvSpPr>
          <p:cNvPr id="15367" name="文本框 19"/>
          <p:cNvSpPr txBox="1">
            <a:spLocks noChangeArrowheads="1"/>
          </p:cNvSpPr>
          <p:nvPr/>
        </p:nvSpPr>
        <p:spPr bwMode="auto">
          <a:xfrm>
            <a:off x="1296988" y="1498600"/>
            <a:ext cx="14351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200" b="1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200" b="1">
                <a:latin typeface="黑体" panose="02010609060101010101" pitchFamily="49" charset="-122"/>
                <a:ea typeface="黑体" panose="02010609060101010101" pitchFamily="49" charset="-122"/>
              </a:rPr>
              <a:t> 5</a:t>
            </a:r>
            <a:endParaRPr lang="zh-CN" altLang="en-US" sz="2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5368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1775" y="1349375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1942094" y="252138"/>
            <a:ext cx="5473614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32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4. Men, women and children</a:t>
            </a:r>
            <a:endParaRPr kumimoji="1" lang="zh-CN" altLang="en-US" sz="32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819150" y="1235075"/>
            <a:ext cx="7742238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endParaRPr lang="en-US" altLang="zh-CN" sz="24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       </a:t>
            </a:r>
          </a:p>
          <a:p>
            <a:pPr>
              <a:lnSpc>
                <a:spcPct val="130000"/>
              </a:lnSpc>
            </a:pPr>
            <a:endParaRPr lang="en-US" altLang="zh-CN" sz="20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 b="1">
                <a:latin typeface="Times New Roman" panose="02020603050405020304" pitchFamily="18" charset="0"/>
              </a:rPr>
              <a:t>Jenny: </a:t>
            </a:r>
            <a:r>
              <a:rPr lang="en-US" altLang="zh-CN" sz="2000">
                <a:latin typeface="Times New Roman" panose="02020603050405020304" pitchFamily="18" charset="0"/>
              </a:rPr>
              <a:t>Do you see an s or an es in these words? No!     </a:t>
            </a:r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矩形 1"/>
          <p:cNvSpPr>
            <a:spLocks noChangeArrowheads="1"/>
          </p:cNvSpPr>
          <p:nvPr/>
        </p:nvSpPr>
        <p:spPr bwMode="auto">
          <a:xfrm>
            <a:off x="866775" y="4476750"/>
            <a:ext cx="335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</a:rPr>
              <a:t>These men are young.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矩形 16"/>
          <p:cNvSpPr>
            <a:spLocks noChangeArrowheads="1"/>
          </p:cNvSpPr>
          <p:nvPr/>
        </p:nvSpPr>
        <p:spPr bwMode="auto">
          <a:xfrm>
            <a:off x="6121400" y="4487863"/>
            <a:ext cx="3170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</a:rPr>
              <a:t>These children are playing.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矩形 22"/>
          <p:cNvSpPr>
            <a:spLocks noChangeArrowheads="1"/>
          </p:cNvSpPr>
          <p:nvPr/>
        </p:nvSpPr>
        <p:spPr bwMode="auto">
          <a:xfrm>
            <a:off x="974725" y="2663825"/>
            <a:ext cx="2682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</a:rPr>
              <a:t>This man is old. 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0" name="矩形 23"/>
          <p:cNvSpPr>
            <a:spLocks noChangeArrowheads="1"/>
          </p:cNvSpPr>
          <p:nvPr/>
        </p:nvSpPr>
        <p:spPr bwMode="auto">
          <a:xfrm>
            <a:off x="5969000" y="2671763"/>
            <a:ext cx="2682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</a:rPr>
              <a:t>This child is walking. 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矩形 24"/>
          <p:cNvSpPr>
            <a:spLocks noChangeArrowheads="1"/>
          </p:cNvSpPr>
          <p:nvPr/>
        </p:nvSpPr>
        <p:spPr bwMode="auto">
          <a:xfrm>
            <a:off x="3382963" y="2659063"/>
            <a:ext cx="2681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</a:rPr>
              <a:t>This woman is dancing. 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2" name="矩形 25"/>
          <p:cNvSpPr>
            <a:spLocks noChangeArrowheads="1"/>
          </p:cNvSpPr>
          <p:nvPr/>
        </p:nvSpPr>
        <p:spPr bwMode="auto">
          <a:xfrm>
            <a:off x="3382963" y="4487863"/>
            <a:ext cx="335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</a:rPr>
              <a:t>These women are singing.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9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5675" y="1270000"/>
            <a:ext cx="206692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4725" y="3109913"/>
            <a:ext cx="20288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60750" y="1287463"/>
            <a:ext cx="202882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89325" y="3109913"/>
            <a:ext cx="20288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7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69000" y="1341438"/>
            <a:ext cx="195897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8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86463" y="3090863"/>
            <a:ext cx="2009775" cy="133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9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53225" y="4876800"/>
            <a:ext cx="14382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文本框 17"/>
          <p:cNvSpPr txBox="1">
            <a:spLocks noChangeArrowheads="1"/>
          </p:cNvSpPr>
          <p:nvPr/>
        </p:nvSpPr>
        <p:spPr bwMode="auto">
          <a:xfrm>
            <a:off x="2452688" y="1284288"/>
            <a:ext cx="38528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名词单数变复数的不规则变化</a:t>
            </a:r>
            <a:endParaRPr lang="en-US" altLang="zh-CN" sz="2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631825" y="134302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7412" name="文本框 19"/>
          <p:cNvSpPr txBox="1">
            <a:spLocks noChangeArrowheads="1"/>
          </p:cNvSpPr>
          <p:nvPr/>
        </p:nvSpPr>
        <p:spPr bwMode="auto">
          <a:xfrm>
            <a:off x="1117600" y="1344613"/>
            <a:ext cx="1704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000" b="1">
                <a:latin typeface="黑体" panose="02010609060101010101" pitchFamily="49" charset="-122"/>
                <a:ea typeface="黑体" panose="02010609060101010101" pitchFamily="49" charset="-122"/>
              </a:rPr>
              <a:t> 6</a:t>
            </a:r>
            <a:endParaRPr lang="zh-CN" altLang="en-US" sz="20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768350" y="1822450"/>
            <a:ext cx="82788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上文中出现的 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men</a:t>
            </a: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women </a:t>
            </a: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和 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children </a:t>
            </a: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属于不规则的名词复数变化形式。在英语学习过程中，还有一些类似的情况，我们一起来看看！</a:t>
            </a: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7415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17416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738" y="1235075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879475" y="2881313"/>
          <a:ext cx="7991475" cy="338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8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3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15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zh-CN" altLang="en-US" sz="2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构成法 </a:t>
                      </a:r>
                      <a:endParaRPr lang="zh-CN" altLang="en-US" sz="2000" b="1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0" marR="91430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zh-CN" altLang="en-US" sz="2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例词</a:t>
                      </a:r>
                      <a:endParaRPr lang="zh-CN" altLang="en-US" sz="2000" b="1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0" marR="91430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88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en-US" sz="2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单复数同形</a:t>
                      </a:r>
                      <a:endParaRPr lang="zh-CN" altLang="en-US" sz="2000" b="1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0" marR="91430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sz="2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sheep—sheep </a:t>
                      </a:r>
                      <a:r>
                        <a:rPr lang="zh-CN" altLang="en-US" sz="20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绵羊</a:t>
                      </a:r>
                      <a:r>
                        <a:rPr lang="zh-CN" altLang="en-US" sz="2000" b="1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en-US" sz="20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deer—deer </a:t>
                      </a:r>
                      <a:r>
                        <a:rPr lang="zh-CN" altLang="en-US" sz="2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鹿</a:t>
                      </a:r>
                      <a:br>
                        <a:rPr lang="zh-CN" altLang="en-US" sz="2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en-US" sz="20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Chinese—Chinese</a:t>
                      </a:r>
                      <a:r>
                        <a:rPr lang="zh-CN" altLang="en-US" sz="20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中国人</a:t>
                      </a:r>
                      <a:r>
                        <a:rPr lang="zh-CN" altLang="en-US" sz="2000" b="1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Japanese—Japanese</a:t>
                      </a:r>
                      <a:r>
                        <a:rPr lang="zh-CN" altLang="en-US" sz="20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日本人</a:t>
                      </a:r>
                      <a:endParaRPr lang="zh-CN" altLang="en-US" sz="2000" b="1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0" marR="91430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88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en-US" sz="2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变内部元音：</a:t>
                      </a:r>
                      <a:r>
                        <a:rPr lang="en-US" altLang="zh-CN" sz="20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altLang="en-US" sz="20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变成</a:t>
                      </a:r>
                      <a:r>
                        <a:rPr lang="en-US" altLang="zh-CN" sz="20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zh-CN" altLang="en-US" sz="20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altLang="zh-CN" sz="2000" b="1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CN" altLang="en-US" sz="20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变</a:t>
                      </a:r>
                      <a:r>
                        <a:rPr lang="en-US" altLang="zh-CN" sz="2000" b="1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ee</a:t>
                      </a:r>
                      <a:endParaRPr lang="zh-CN" altLang="en-US" sz="2000" b="1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0" marR="91430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sz="2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man—men</a:t>
                      </a:r>
                      <a:r>
                        <a:rPr lang="zh-CN" altLang="en-US" sz="20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男人             </a:t>
                      </a:r>
                      <a:r>
                        <a:rPr lang="en-US" sz="20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foot—feet</a:t>
                      </a:r>
                      <a:r>
                        <a:rPr lang="zh-CN" altLang="en-US" sz="2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脚</a:t>
                      </a:r>
                      <a:br>
                        <a:rPr lang="zh-CN" altLang="en-US" sz="2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en-US" sz="2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tooth—teeth</a:t>
                      </a:r>
                      <a:r>
                        <a:rPr lang="zh-CN" altLang="en-US" sz="20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牙齿           </a:t>
                      </a:r>
                      <a:r>
                        <a:rPr lang="en-US" sz="20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goose—geese</a:t>
                      </a:r>
                      <a:r>
                        <a:rPr lang="zh-CN" altLang="en-US" sz="2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鹅</a:t>
                      </a:r>
                      <a:endParaRPr lang="zh-CN" altLang="en-US" sz="2000" b="1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0" marR="91430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5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en-US" sz="2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词尾发生变化 </a:t>
                      </a:r>
                      <a:endParaRPr lang="zh-CN" altLang="en-US" sz="2000" b="1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0" marR="91430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sz="2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child—children </a:t>
                      </a:r>
                      <a:r>
                        <a:rPr lang="zh-CN" altLang="en-US" sz="2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孩子</a:t>
                      </a:r>
                      <a:endParaRPr lang="zh-CN" altLang="en-US" sz="2000" b="1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0" marR="91430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88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en-US" sz="2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有一些名词</a:t>
                      </a:r>
                      <a:r>
                        <a:rPr lang="zh-CN" altLang="en-US" sz="20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只有</a:t>
                      </a:r>
                      <a:r>
                        <a:rPr lang="zh-CN" altLang="en-US" sz="2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复数形式</a:t>
                      </a:r>
                      <a:endParaRPr lang="zh-CN" altLang="en-US" sz="2000" b="1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0" marR="91430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sz="2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pants </a:t>
                      </a:r>
                      <a:r>
                        <a:rPr lang="zh-CN" altLang="en-US" sz="20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短裤        </a:t>
                      </a:r>
                      <a:r>
                        <a:rPr lang="en-US" sz="20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scissors </a:t>
                      </a:r>
                      <a:r>
                        <a:rPr lang="zh-CN" altLang="en-US" sz="20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剪刀   </a:t>
                      </a:r>
                      <a:endParaRPr lang="en-US" altLang="zh-CN" sz="2000" b="1" i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sz="20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shorts </a:t>
                      </a:r>
                      <a:r>
                        <a:rPr lang="zh-CN" altLang="en-US" sz="20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短裤       </a:t>
                      </a:r>
                      <a:r>
                        <a:rPr lang="en-US" sz="20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glasses </a:t>
                      </a:r>
                      <a:r>
                        <a:rPr lang="zh-CN" altLang="en-US" sz="2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眼镜</a:t>
                      </a:r>
                      <a:endParaRPr lang="zh-CN" altLang="en-US" sz="2000" b="1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0" marR="91430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8435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grpSp>
        <p:nvGrpSpPr>
          <p:cNvPr id="18436" name="组合 1"/>
          <p:cNvGrpSpPr/>
          <p:nvPr/>
        </p:nvGrpSpPr>
        <p:grpSpPr bwMode="auto">
          <a:xfrm>
            <a:off x="603250" y="1473200"/>
            <a:ext cx="1806575" cy="1514475"/>
            <a:chOff x="603250" y="3113088"/>
            <a:chExt cx="1917700" cy="1485900"/>
          </a:xfrm>
        </p:grpSpPr>
        <p:pic>
          <p:nvPicPr>
            <p:cNvPr id="18437" name="图片 3" descr="泡泡1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03250" y="3113088"/>
              <a:ext cx="1917700" cy="148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8" name="文本框 2"/>
            <p:cNvSpPr txBox="1">
              <a:spLocks noChangeArrowheads="1"/>
            </p:cNvSpPr>
            <p:nvPr/>
          </p:nvSpPr>
          <p:spPr bwMode="auto">
            <a:xfrm>
              <a:off x="856000" y="3428818"/>
              <a:ext cx="1344268" cy="918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Calibri" panose="020F0502020204030204" pitchFamily="34" charset="0"/>
                </a:rPr>
                <a:t>易错点</a:t>
              </a:r>
              <a:endPara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endParaRPr>
            </a:p>
            <a:p>
              <a:pPr algn="ctr"/>
              <a:r>
                <a:rPr lang="zh-CN" altLang="en-US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Calibri" panose="020F0502020204030204" pitchFamily="34" charset="0"/>
                </a:rPr>
                <a:t>提示</a:t>
              </a:r>
              <a:endPara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endParaRPr>
            </a:p>
          </p:txBody>
        </p:sp>
      </p:grp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2151063" y="3035300"/>
            <a:ext cx="6424612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一些以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man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woman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结尾的词，变复数形式时与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man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woman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单数变复数的变化形式相同。如：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policeman — policemen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警察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9459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2312988" y="1714500"/>
            <a:ext cx="54483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单数变复数，规则要记住，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一般加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，特殊有几处：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结尾，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es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不离后，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末尾字母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，大多加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两人有两菜，  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es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不离口，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词尾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fe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，  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前有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v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和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没有规则词，必须单独记。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9461" name="组合 2"/>
          <p:cNvGrpSpPr/>
          <p:nvPr/>
        </p:nvGrpSpPr>
        <p:grpSpPr bwMode="auto">
          <a:xfrm>
            <a:off x="582613" y="1835150"/>
            <a:ext cx="2339975" cy="461963"/>
            <a:chOff x="462284" y="4005263"/>
            <a:chExt cx="2340447" cy="461159"/>
          </a:xfrm>
        </p:grpSpPr>
        <p:sp>
          <p:nvSpPr>
            <p:cNvPr id="19462" name="TextBox 10"/>
            <p:cNvSpPr txBox="1">
              <a:spLocks noChangeArrowheads="1"/>
            </p:cNvSpPr>
            <p:nvPr/>
          </p:nvSpPr>
          <p:spPr bwMode="auto">
            <a:xfrm>
              <a:off x="714374" y="4005263"/>
              <a:ext cx="2088357" cy="461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魔法记忆：</a:t>
              </a:r>
              <a:endParaRPr lang="zh-CN" altLang="en-US" sz="2400" b="1">
                <a:solidFill>
                  <a:srgbClr val="0000FF"/>
                </a:solidFill>
                <a:ea typeface="黑体" panose="02010609060101010101" pitchFamily="49" charset="-122"/>
              </a:endParaRPr>
            </a:p>
          </p:txBody>
        </p:sp>
        <p:pic>
          <p:nvPicPr>
            <p:cNvPr id="19463" name="图片 29" descr="花盆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62284" y="4042253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TextBox 1"/>
          <p:cNvSpPr txBox="1">
            <a:spLocks noChangeArrowheads="1"/>
          </p:cNvSpPr>
          <p:nvPr/>
        </p:nvSpPr>
        <p:spPr bwMode="auto">
          <a:xfrm>
            <a:off x="657225" y="1289050"/>
            <a:ext cx="8153400" cy="4524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一、单项选择。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vegetables do you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like?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80327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 like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________.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80327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potatos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B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tomatos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C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tomatoes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These are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many ________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 the table.</a:t>
            </a:r>
          </a:p>
          <a:p>
            <a:pPr marL="80327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photos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B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photo             C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photoes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grandpa wants to buy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three ________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  <a:p>
            <a:pPr marL="80327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radioes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B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radios           C. radio</a:t>
            </a:r>
          </a:p>
        </p:txBody>
      </p:sp>
      <p:grpSp>
        <p:nvGrpSpPr>
          <p:cNvPr id="20483" name="组合 22"/>
          <p:cNvGrpSpPr/>
          <p:nvPr/>
        </p:nvGrpSpPr>
        <p:grpSpPr bwMode="auto">
          <a:xfrm>
            <a:off x="6513513" y="1125538"/>
            <a:ext cx="2432050" cy="368300"/>
            <a:chOff x="6895771" y="1125559"/>
            <a:chExt cx="2656393" cy="368279"/>
          </a:xfrm>
        </p:grpSpPr>
        <p:sp>
          <p:nvSpPr>
            <p:cNvPr id="22" name="矩形 21"/>
            <p:cNvSpPr/>
            <p:nvPr/>
          </p:nvSpPr>
          <p:spPr>
            <a:xfrm>
              <a:off x="6925247" y="1143020"/>
              <a:ext cx="2626917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0485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412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17418" name="矩形 2"/>
          <p:cNvSpPr>
            <a:spLocks noChangeArrowheads="1"/>
          </p:cNvSpPr>
          <p:nvPr/>
        </p:nvSpPr>
        <p:spPr bwMode="auto">
          <a:xfrm>
            <a:off x="3033713" y="2511425"/>
            <a:ext cx="407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  <p:sp>
        <p:nvSpPr>
          <p:cNvPr id="17419" name="矩形 3"/>
          <p:cNvSpPr>
            <a:spLocks noChangeArrowheads="1"/>
          </p:cNvSpPr>
          <p:nvPr/>
        </p:nvSpPr>
        <p:spPr bwMode="auto">
          <a:xfrm>
            <a:off x="4106863" y="3627438"/>
            <a:ext cx="407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/>
          </a:p>
        </p:txBody>
      </p:sp>
      <p:sp>
        <p:nvSpPr>
          <p:cNvPr id="17420" name="矩形 4"/>
          <p:cNvSpPr>
            <a:spLocks noChangeArrowheads="1"/>
          </p:cNvSpPr>
          <p:nvPr/>
        </p:nvSpPr>
        <p:spPr bwMode="auto">
          <a:xfrm>
            <a:off x="6156325" y="4735513"/>
            <a:ext cx="390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17419" grpId="0"/>
      <p:bldP spid="174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Box 2"/>
          <p:cNvSpPr txBox="1">
            <a:spLocks noChangeArrowheads="1"/>
          </p:cNvSpPr>
          <p:nvPr/>
        </p:nvSpPr>
        <p:spPr bwMode="auto">
          <a:xfrm>
            <a:off x="715963" y="1141413"/>
            <a:ext cx="804545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二、用所给词的适当形式填空。</a:t>
            </a:r>
            <a:endParaRPr lang="en-US" altLang="zh-CN" sz="24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These 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cat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are very lovely.</a:t>
            </a: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She has three _________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card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for her mum.</a:t>
            </a: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Five _________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boy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are reading books.</a:t>
            </a: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I see some _________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woman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walking happily on</a:t>
            </a:r>
          </a:p>
          <a:p>
            <a:pPr marL="803275" eaLnBrk="1" hangingPunct="1"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the square.</a:t>
            </a: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How many _________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man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are there?</a:t>
            </a:r>
          </a:p>
        </p:txBody>
      </p:sp>
      <p:grpSp>
        <p:nvGrpSpPr>
          <p:cNvPr id="21507" name="组合 22"/>
          <p:cNvGrpSpPr/>
          <p:nvPr/>
        </p:nvGrpSpPr>
        <p:grpSpPr bwMode="auto">
          <a:xfrm>
            <a:off x="6513513" y="1125538"/>
            <a:ext cx="2432050" cy="368300"/>
            <a:chOff x="6895771" y="1125559"/>
            <a:chExt cx="2656393" cy="368279"/>
          </a:xfrm>
        </p:grpSpPr>
        <p:sp>
          <p:nvSpPr>
            <p:cNvPr id="26" name="矩形 25"/>
            <p:cNvSpPr/>
            <p:nvPr/>
          </p:nvSpPr>
          <p:spPr>
            <a:xfrm>
              <a:off x="6925247" y="1143020"/>
              <a:ext cx="2626917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1509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412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18442" name="矩形 2"/>
          <p:cNvSpPr>
            <a:spLocks noChangeArrowheads="1"/>
          </p:cNvSpPr>
          <p:nvPr/>
        </p:nvSpPr>
        <p:spPr bwMode="auto">
          <a:xfrm>
            <a:off x="2633663" y="2152650"/>
            <a:ext cx="698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cats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8443" name="矩形 3"/>
          <p:cNvSpPr>
            <a:spLocks noChangeArrowheads="1"/>
          </p:cNvSpPr>
          <p:nvPr/>
        </p:nvSpPr>
        <p:spPr bwMode="auto">
          <a:xfrm>
            <a:off x="3678238" y="2876550"/>
            <a:ext cx="903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cards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8444" name="矩形 4"/>
          <p:cNvSpPr>
            <a:spLocks noChangeArrowheads="1"/>
          </p:cNvSpPr>
          <p:nvPr/>
        </p:nvSpPr>
        <p:spPr bwMode="auto">
          <a:xfrm>
            <a:off x="2500313" y="3573463"/>
            <a:ext cx="784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boys</a:t>
            </a:r>
          </a:p>
        </p:txBody>
      </p:sp>
      <p:sp>
        <p:nvSpPr>
          <p:cNvPr id="18445" name="矩形 5"/>
          <p:cNvSpPr>
            <a:spLocks noChangeArrowheads="1"/>
          </p:cNvSpPr>
          <p:nvPr/>
        </p:nvSpPr>
        <p:spPr bwMode="auto">
          <a:xfrm>
            <a:off x="3114675" y="4321175"/>
            <a:ext cx="1127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women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8446" name="矩形 6"/>
          <p:cNvSpPr>
            <a:spLocks noChangeArrowheads="1"/>
          </p:cNvSpPr>
          <p:nvPr/>
        </p:nvSpPr>
        <p:spPr bwMode="auto">
          <a:xfrm>
            <a:off x="3373438" y="5770563"/>
            <a:ext cx="749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men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  <p:bldP spid="18443" grpId="0"/>
      <p:bldP spid="18444" grpId="0"/>
      <p:bldP spid="18445" grpId="0"/>
      <p:bldP spid="184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009650" y="1174750"/>
            <a:ext cx="713105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本节课我们学习了以下知识，请同学们一定加强巩固，以便能和同学们进行灵活交流哦！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033463" y="2774950"/>
            <a:ext cx="7637462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重点词汇：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find, difference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重点句式：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Can you find the differences?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This is one pencil.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These are many pencils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5122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2393950" y="5037138"/>
            <a:ext cx="56769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Can you find the differences?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3588" y="1320800"/>
            <a:ext cx="5060950" cy="379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076093" y="252142"/>
            <a:ext cx="5205592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0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Pencils and chairs</a:t>
            </a:r>
            <a:endParaRPr kumimoji="1" lang="zh-CN" altLang="en-US" sz="40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819150" y="1346200"/>
            <a:ext cx="7742238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Mr. Wood: </a:t>
            </a:r>
            <a:r>
              <a:rPr lang="en-US" altLang="zh-CN" sz="2400" dirty="0">
                <a:latin typeface="Times New Roman" panose="02020603050405020304" pitchFamily="18" charset="0"/>
              </a:rPr>
              <a:t>Can you find the differences?</a:t>
            </a:r>
          </a:p>
          <a:p>
            <a:pPr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Jenny: </a:t>
            </a:r>
            <a:r>
              <a:rPr lang="en-US" altLang="zh-CN" sz="2400" dirty="0">
                <a:latin typeface="Times New Roman" panose="02020603050405020304" pitchFamily="18" charset="0"/>
              </a:rPr>
              <a:t>These words have no s.       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19175" y="2355850"/>
            <a:ext cx="2795588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73513" y="2305050"/>
            <a:ext cx="2957512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矩形 1"/>
          <p:cNvSpPr>
            <a:spLocks noChangeArrowheads="1"/>
          </p:cNvSpPr>
          <p:nvPr/>
        </p:nvSpPr>
        <p:spPr bwMode="auto">
          <a:xfrm>
            <a:off x="1211263" y="3846513"/>
            <a:ext cx="2682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</a:rPr>
              <a:t>This is one pencil. 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0" name="Picture 13" descr="C:\Users\Administrator\Desktop\英有六J课件资料\冀教6英语资料\小动画和图片\Unit 2 图片\01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30875" y="4165600"/>
            <a:ext cx="254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矩形 14"/>
          <p:cNvSpPr>
            <a:spLocks noChangeArrowheads="1"/>
          </p:cNvSpPr>
          <p:nvPr/>
        </p:nvSpPr>
        <p:spPr bwMode="auto">
          <a:xfrm>
            <a:off x="4518025" y="3841750"/>
            <a:ext cx="2681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</a:rPr>
              <a:t>This is a chair. 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2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64363" y="1119188"/>
            <a:ext cx="191452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076093" y="252142"/>
            <a:ext cx="5205592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0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Pencils and chairs</a:t>
            </a:r>
            <a:endParaRPr kumimoji="1" lang="zh-CN" altLang="en-US" sz="40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819150" y="1235075"/>
            <a:ext cx="7742238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</a:t>
            </a: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Liming: </a:t>
            </a:r>
            <a:r>
              <a:rPr lang="en-US" altLang="zh-CN" sz="2400" dirty="0">
                <a:latin typeface="Times New Roman" panose="02020603050405020304" pitchFamily="18" charset="0"/>
              </a:rPr>
              <a:t>These words have an s.       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1211263" y="3736975"/>
            <a:ext cx="3171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These are many pencils.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矩形 16"/>
          <p:cNvSpPr>
            <a:spLocks noChangeArrowheads="1"/>
          </p:cNvSpPr>
          <p:nvPr/>
        </p:nvSpPr>
        <p:spPr bwMode="auto">
          <a:xfrm>
            <a:off x="4738688" y="3746500"/>
            <a:ext cx="3170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</a:rPr>
              <a:t>These are many chairs.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793875"/>
            <a:ext cx="30670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3638" y="1841500"/>
            <a:ext cx="303847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19775" y="4183063"/>
            <a:ext cx="12573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文本框 17"/>
          <p:cNvSpPr txBox="1">
            <a:spLocks noChangeArrowheads="1"/>
          </p:cNvSpPr>
          <p:nvPr/>
        </p:nvSpPr>
        <p:spPr bwMode="auto">
          <a:xfrm>
            <a:off x="2824163" y="1550988"/>
            <a:ext cx="4692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difference /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dɪfrəns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差异；不同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973138" y="16541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/>
          </a:p>
        </p:txBody>
      </p:sp>
      <p:sp>
        <p:nvSpPr>
          <p:cNvPr id="8196" name="文本框 19"/>
          <p:cNvSpPr txBox="1">
            <a:spLocks noChangeArrowheads="1"/>
          </p:cNvSpPr>
          <p:nvPr/>
        </p:nvSpPr>
        <p:spPr bwMode="auto">
          <a:xfrm>
            <a:off x="1296988" y="1644650"/>
            <a:ext cx="1435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1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8198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2304" name="TextBox 8"/>
          <p:cNvSpPr txBox="1">
            <a:spLocks noChangeArrowheads="1"/>
          </p:cNvSpPr>
          <p:nvPr/>
        </p:nvSpPr>
        <p:spPr bwMode="auto">
          <a:xfrm>
            <a:off x="2295525" y="2176463"/>
            <a:ext cx="623411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There are many differences between the two trees.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这两棵树之间有许多不同之处。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8200" name="图片 9" descr="book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1775" y="1527175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矩形 1"/>
          <p:cNvSpPr>
            <a:spLocks noChangeArrowheads="1"/>
          </p:cNvSpPr>
          <p:nvPr/>
        </p:nvSpPr>
        <p:spPr bwMode="auto">
          <a:xfrm>
            <a:off x="1309688" y="2427288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8202" name="矩形 2"/>
          <p:cNvSpPr>
            <a:spLocks noChangeArrowheads="1"/>
          </p:cNvSpPr>
          <p:nvPr/>
        </p:nvSpPr>
        <p:spPr bwMode="auto">
          <a:xfrm>
            <a:off x="1335088" y="3946525"/>
            <a:ext cx="111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复数：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14358" name="矩形 1"/>
          <p:cNvSpPr>
            <a:spLocks noChangeArrowheads="1"/>
          </p:cNvSpPr>
          <p:nvPr/>
        </p:nvSpPr>
        <p:spPr bwMode="auto">
          <a:xfrm>
            <a:off x="2317750" y="3697288"/>
            <a:ext cx="402113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differences</a:t>
            </a:r>
          </a:p>
        </p:txBody>
      </p:sp>
      <p:pic>
        <p:nvPicPr>
          <p:cNvPr id="8204" name="图片 1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36638" y="4933950"/>
            <a:ext cx="325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5" name="矩形 16"/>
          <p:cNvSpPr>
            <a:spLocks noChangeArrowheads="1"/>
          </p:cNvSpPr>
          <p:nvPr/>
        </p:nvSpPr>
        <p:spPr bwMode="auto">
          <a:xfrm>
            <a:off x="1295400" y="4772025"/>
            <a:ext cx="8032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拓展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1" name="矩形 2"/>
          <p:cNvSpPr>
            <a:spLocks noChangeArrowheads="1"/>
          </p:cNvSpPr>
          <p:nvPr/>
        </p:nvSpPr>
        <p:spPr bwMode="auto">
          <a:xfrm>
            <a:off x="2301875" y="4760913"/>
            <a:ext cx="3594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different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）不同的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 build="p"/>
      <p:bldP spid="14358" grpId="0" build="p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文本框 17"/>
          <p:cNvSpPr txBox="1">
            <a:spLocks noChangeArrowheads="1"/>
          </p:cNvSpPr>
          <p:nvPr/>
        </p:nvSpPr>
        <p:spPr bwMode="auto">
          <a:xfrm>
            <a:off x="2824163" y="1741488"/>
            <a:ext cx="56086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word /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wɜːd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n.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单词；字；话语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四会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973138" y="18446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/>
          </a:p>
        </p:txBody>
      </p:sp>
      <p:sp>
        <p:nvSpPr>
          <p:cNvPr id="9220" name="文本框 19"/>
          <p:cNvSpPr txBox="1">
            <a:spLocks noChangeArrowheads="1"/>
          </p:cNvSpPr>
          <p:nvPr/>
        </p:nvSpPr>
        <p:spPr bwMode="auto">
          <a:xfrm>
            <a:off x="1296988" y="1835150"/>
            <a:ext cx="1435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2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9222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2304" name="TextBox 8"/>
          <p:cNvSpPr txBox="1">
            <a:spLocks noChangeArrowheads="1"/>
          </p:cNvSpPr>
          <p:nvPr/>
        </p:nvSpPr>
        <p:spPr bwMode="auto">
          <a:xfrm>
            <a:off x="2295525" y="2366963"/>
            <a:ext cx="62341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know the three words.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我认识这三个单词。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9224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1775" y="1717675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矩形 1"/>
          <p:cNvSpPr>
            <a:spLocks noChangeArrowheads="1"/>
          </p:cNvSpPr>
          <p:nvPr/>
        </p:nvSpPr>
        <p:spPr bwMode="auto">
          <a:xfrm>
            <a:off x="1309688" y="2617788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9226" name="矩形 2"/>
          <p:cNvSpPr>
            <a:spLocks noChangeArrowheads="1"/>
          </p:cNvSpPr>
          <p:nvPr/>
        </p:nvSpPr>
        <p:spPr bwMode="auto">
          <a:xfrm>
            <a:off x="1335088" y="3427413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复数：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14358" name="矩形 1"/>
          <p:cNvSpPr>
            <a:spLocks noChangeArrowheads="1"/>
          </p:cNvSpPr>
          <p:nvPr/>
        </p:nvSpPr>
        <p:spPr bwMode="auto">
          <a:xfrm>
            <a:off x="2317750" y="3178175"/>
            <a:ext cx="402113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words</a:t>
            </a:r>
          </a:p>
        </p:txBody>
      </p:sp>
      <p:sp>
        <p:nvSpPr>
          <p:cNvPr id="9228" name="矩形 2"/>
          <p:cNvSpPr>
            <a:spLocks noChangeArrowheads="1"/>
          </p:cNvSpPr>
          <p:nvPr/>
        </p:nvSpPr>
        <p:spPr bwMode="auto">
          <a:xfrm>
            <a:off x="1328738" y="4195763"/>
            <a:ext cx="11128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24" name="矩形 1"/>
          <p:cNvSpPr>
            <a:spLocks noChangeArrowheads="1"/>
          </p:cNvSpPr>
          <p:nvPr/>
        </p:nvSpPr>
        <p:spPr bwMode="auto">
          <a:xfrm>
            <a:off x="2312988" y="3946525"/>
            <a:ext cx="62166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word list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单词表 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a word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总而言之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30" name="矩形 2"/>
          <p:cNvSpPr>
            <a:spLocks noChangeArrowheads="1"/>
          </p:cNvSpPr>
          <p:nvPr/>
        </p:nvSpPr>
        <p:spPr bwMode="auto">
          <a:xfrm>
            <a:off x="1039813" y="4994275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形近词：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27" name="矩形 1"/>
          <p:cNvSpPr>
            <a:spLocks noChangeArrowheads="1"/>
          </p:cNvSpPr>
          <p:nvPr/>
        </p:nvSpPr>
        <p:spPr bwMode="auto">
          <a:xfrm>
            <a:off x="2306638" y="4745038"/>
            <a:ext cx="62166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world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）世界 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work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n./v.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）工作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 build="p"/>
      <p:bldP spid="14358" grpId="0" build="p"/>
      <p:bldP spid="24" grpId="0" build="p"/>
      <p:bldP spid="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文本框 17"/>
          <p:cNvSpPr txBox="1">
            <a:spLocks noChangeArrowheads="1"/>
          </p:cNvSpPr>
          <p:nvPr/>
        </p:nvSpPr>
        <p:spPr bwMode="auto">
          <a:xfrm>
            <a:off x="2562225" y="1443038"/>
            <a:ext cx="4194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名词单数变复数的规则（一）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700088" y="156051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0244" name="文本框 19"/>
          <p:cNvSpPr txBox="1">
            <a:spLocks noChangeArrowheads="1"/>
          </p:cNvSpPr>
          <p:nvPr/>
        </p:nvSpPr>
        <p:spPr bwMode="auto">
          <a:xfrm>
            <a:off x="1049338" y="1520825"/>
            <a:ext cx="1704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3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928688" y="2151063"/>
            <a:ext cx="762793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名词一般分为可数名词和不可数名词。可以用数量来计算的单词叫可数名词。可数名词有单数和复数两种形式，表示一个用单数，表示两个及两个以上用复数。</a:t>
            </a: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cup — cups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杯子   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car — cars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小汽车   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pear — pears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梨</a:t>
            </a:r>
          </a:p>
          <a:p>
            <a:pPr indent="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(1) s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在清辅音后读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/s/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，如：</a:t>
            </a:r>
          </a:p>
          <a:p>
            <a:pPr indent="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 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book — books /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bʊks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书   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cup — cups /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kʌps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杯子</a:t>
            </a: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0247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10248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463" y="1452563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860425" y="1727200"/>
            <a:ext cx="7624763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在浊辅音和元音后读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/z/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，如：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 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bed — beds 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bedz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床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hour — hours /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aʊə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(r)z/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小时</a:t>
            </a:r>
          </a:p>
          <a:p>
            <a:pPr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(3)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其他，如：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 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house — houses /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haʊzɪz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房子 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 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horse — horses /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hɔːsɪz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马</a:t>
            </a: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1268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227515" y="252142"/>
            <a:ext cx="490275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0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Boxes and buses</a:t>
            </a:r>
            <a:endParaRPr kumimoji="1" lang="zh-CN" altLang="en-US" sz="40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819150" y="1346200"/>
            <a:ext cx="7742238" cy="441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endParaRPr lang="en-US" altLang="zh-CN" sz="2400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</a:t>
            </a: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Jenny: </a:t>
            </a:r>
            <a:r>
              <a:rPr lang="en-US" altLang="zh-CN" sz="2400" dirty="0">
                <a:latin typeface="Times New Roman" panose="02020603050405020304" pitchFamily="18" charset="0"/>
              </a:rPr>
              <a:t>These words have no s.       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矩形 1"/>
          <p:cNvSpPr>
            <a:spLocks noChangeArrowheads="1"/>
          </p:cNvSpPr>
          <p:nvPr/>
        </p:nvSpPr>
        <p:spPr bwMode="auto">
          <a:xfrm>
            <a:off x="1274763" y="2632075"/>
            <a:ext cx="2682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This is a box.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矩形 14"/>
          <p:cNvSpPr>
            <a:spLocks noChangeArrowheads="1"/>
          </p:cNvSpPr>
          <p:nvPr/>
        </p:nvSpPr>
        <p:spPr bwMode="auto">
          <a:xfrm>
            <a:off x="4943475" y="2611438"/>
            <a:ext cx="2681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</a:rPr>
              <a:t>This is a bus. 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1270000"/>
            <a:ext cx="2481262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18025" y="1270000"/>
            <a:ext cx="25273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30288" y="3217863"/>
            <a:ext cx="25050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5175" y="3217863"/>
            <a:ext cx="2489200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1713" y="4195763"/>
            <a:ext cx="13144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矩形 21"/>
          <p:cNvSpPr>
            <a:spLocks noChangeArrowheads="1"/>
          </p:cNvSpPr>
          <p:nvPr/>
        </p:nvSpPr>
        <p:spPr bwMode="auto">
          <a:xfrm>
            <a:off x="906463" y="4551363"/>
            <a:ext cx="2924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These are many boxes.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9" name="矩形 22"/>
          <p:cNvSpPr>
            <a:spLocks noChangeArrowheads="1"/>
          </p:cNvSpPr>
          <p:nvPr/>
        </p:nvSpPr>
        <p:spPr bwMode="auto">
          <a:xfrm>
            <a:off x="4449763" y="4530725"/>
            <a:ext cx="2960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</a:rPr>
              <a:t>These are three buses. 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947</Words>
  <Application>Microsoft Office PowerPoint</Application>
  <PresentationFormat>全屏显示(4:3)</PresentationFormat>
  <Paragraphs>184</Paragraphs>
  <Slides>19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Kozuka Gothic Pro H</vt:lpstr>
      <vt:lpstr>Malgun Gothic</vt:lpstr>
      <vt:lpstr>方正大黑简体</vt:lpstr>
      <vt:lpstr>黑体</vt:lpstr>
      <vt:lpstr>楷体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2023-01-16T15:20:20Z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C83A9CB8C1884717B2055BE7E279ECE3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