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9C5287-0919-4D4B-B0A6-F3F7ECE76E43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E4B02A-B39D-4B45-9280-4081F9B65EE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59F44C-4298-4A45-AAFB-0FB6D6307735}" type="slidenum">
              <a:rPr lang="en-US" altLang="zh-CN" smtClean="0">
                <a:solidFill>
                  <a:prstClr val="black"/>
                </a:solidFill>
              </a:rPr>
              <a:t>4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31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FBAAFAA9-B406-43EC-A16A-04D447A14AC8}" type="slidenum">
              <a:rPr lang="en-US" sz="1200">
                <a:solidFill>
                  <a:srgbClr val="000000"/>
                </a:solidFill>
              </a:rPr>
              <a:t>12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31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3032B088-E82C-4C20-8A9F-7C5091C04308}" type="slidenum">
              <a:rPr lang="en-US" sz="1200">
                <a:solidFill>
                  <a:srgbClr val="000000"/>
                </a:solidFill>
              </a:rPr>
              <a:t>13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85D85E-26D2-4FFE-AD75-5AA1F1E71C89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59272D-7E91-4966-B355-5971F917AF4A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8673A2-5F87-4BF0-8F59-54BC82991936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5EFF84-B3A5-4118-A5DB-22D703AAB024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106327-B4B9-422A-A033-EC21E7665A83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F9CAF4-C00F-4FF6-B0BD-F6BE81529943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4F4FF2-05C8-4480-9D0C-F4DD17D4B3F8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EC8166-4756-4D75-BC9C-86324E519BFA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F60F47-AD36-4F00-A1AA-A768B5738A15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BDDEFE-DD7D-49FC-994E-48BA3E77F513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CD12A9-DB77-4E7B-A23C-F8C6F51989D0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262FA2D-6560-4AE4-B557-02F202C88081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628800"/>
            <a:ext cx="9144000" cy="1470025"/>
          </a:xfrm>
        </p:spPr>
        <p:txBody>
          <a:bodyPr/>
          <a:lstStyle/>
          <a:p>
            <a:r>
              <a:rPr lang="en-US" altLang="zh-CN" b="1" dirty="0">
                <a:latin typeface="汉仪大宋简" pitchFamily="49" charset="-122"/>
                <a:ea typeface="汉仪大宋简" pitchFamily="49" charset="-122"/>
              </a:rPr>
              <a:t>6.3 </a:t>
            </a:r>
            <a:r>
              <a:rPr lang="zh-CN" altLang="en-US" b="1" dirty="0">
                <a:latin typeface="汉仪大宋简" pitchFamily="49" charset="-122"/>
                <a:ea typeface="汉仪大宋简" pitchFamily="49" charset="-122"/>
              </a:rPr>
              <a:t>二元一次方程组的应用</a:t>
            </a:r>
          </a:p>
        </p:txBody>
      </p:sp>
      <p:sp>
        <p:nvSpPr>
          <p:cNvPr id="6" name="矩形 5"/>
          <p:cNvSpPr/>
          <p:nvPr/>
        </p:nvSpPr>
        <p:spPr>
          <a:xfrm>
            <a:off x="0" y="5301208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592138" y="293688"/>
            <a:ext cx="24701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6000" dirty="0">
                <a:solidFill>
                  <a:srgbClr val="000000"/>
                </a:solidFill>
              </a:rPr>
              <a:t>试一试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684213" y="1557338"/>
            <a:ext cx="9969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>
                <a:solidFill>
                  <a:srgbClr val="000000"/>
                </a:solidFill>
              </a:rPr>
              <a:t>解：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619250" y="1625600"/>
            <a:ext cx="698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>
                <a:solidFill>
                  <a:srgbClr val="000000"/>
                </a:solidFill>
              </a:rPr>
              <a:t>设去年七年级招生</a:t>
            </a:r>
            <a:r>
              <a:rPr lang="en-US" altLang="zh-CN" sz="3200">
                <a:solidFill>
                  <a:srgbClr val="000000"/>
                </a:solidFill>
              </a:rPr>
              <a:t>x</a:t>
            </a:r>
            <a:r>
              <a:rPr lang="zh-CN" altLang="en-US" sz="3200">
                <a:solidFill>
                  <a:srgbClr val="000000"/>
                </a:solidFill>
              </a:rPr>
              <a:t>名，高一招生</a:t>
            </a:r>
            <a:r>
              <a:rPr lang="en-US" altLang="zh-CN" sz="3200">
                <a:solidFill>
                  <a:srgbClr val="000000"/>
                </a:solidFill>
              </a:rPr>
              <a:t>y</a:t>
            </a:r>
            <a:r>
              <a:rPr lang="zh-CN" altLang="en-US" sz="3200">
                <a:solidFill>
                  <a:srgbClr val="000000"/>
                </a:solidFill>
              </a:rPr>
              <a:t>名。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979613" y="2349500"/>
            <a:ext cx="2622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>
                <a:solidFill>
                  <a:srgbClr val="000000"/>
                </a:solidFill>
              </a:rPr>
              <a:t>根据题意，得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2124075" y="3068638"/>
            <a:ext cx="17430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dirty="0" err="1">
                <a:solidFill>
                  <a:srgbClr val="000000"/>
                </a:solidFill>
              </a:rPr>
              <a:t>x+y</a:t>
            </a:r>
            <a:r>
              <a:rPr lang="en-US" altLang="zh-CN" sz="3200" dirty="0">
                <a:solidFill>
                  <a:srgbClr val="000000"/>
                </a:solidFill>
              </a:rPr>
              <a:t>=500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2051050" y="3716338"/>
            <a:ext cx="67881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dirty="0">
                <a:solidFill>
                  <a:srgbClr val="000000"/>
                </a:solidFill>
              </a:rPr>
              <a:t>(1+20%)x+(1+15%)y=500×(1+18%)</a:t>
            </a:r>
          </a:p>
        </p:txBody>
      </p:sp>
      <p:sp>
        <p:nvSpPr>
          <p:cNvPr id="15368" name="AutoShape 8"/>
          <p:cNvSpPr/>
          <p:nvPr/>
        </p:nvSpPr>
        <p:spPr bwMode="auto">
          <a:xfrm>
            <a:off x="1835150" y="3284538"/>
            <a:ext cx="73025" cy="720725"/>
          </a:xfrm>
          <a:prstGeom prst="leftBrace">
            <a:avLst>
              <a:gd name="adj1" fmla="val 82246"/>
              <a:gd name="adj2" fmla="val 50000"/>
            </a:avLst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2051050" y="4794250"/>
            <a:ext cx="3028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>
                <a:solidFill>
                  <a:srgbClr val="000000"/>
                </a:solidFill>
              </a:rPr>
              <a:t>解这个方程组得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6011863" y="4721225"/>
            <a:ext cx="1301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>
                <a:solidFill>
                  <a:srgbClr val="000000"/>
                </a:solidFill>
              </a:rPr>
              <a:t>x=300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6011863" y="5297488"/>
            <a:ext cx="142699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dirty="0">
                <a:solidFill>
                  <a:srgbClr val="000000"/>
                </a:solidFill>
              </a:rPr>
              <a:t>y=200 </a:t>
            </a:r>
          </a:p>
        </p:txBody>
      </p:sp>
      <p:sp>
        <p:nvSpPr>
          <p:cNvPr id="15372" name="AutoShape 12"/>
          <p:cNvSpPr/>
          <p:nvPr/>
        </p:nvSpPr>
        <p:spPr bwMode="auto">
          <a:xfrm>
            <a:off x="5724525" y="5013325"/>
            <a:ext cx="73025" cy="720725"/>
          </a:xfrm>
          <a:prstGeom prst="leftBrace">
            <a:avLst>
              <a:gd name="adj1" fmla="val 82246"/>
              <a:gd name="adj2" fmla="val 50000"/>
            </a:avLst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338816" y="5946775"/>
            <a:ext cx="852669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dirty="0">
                <a:solidFill>
                  <a:srgbClr val="000000"/>
                </a:solidFill>
              </a:rPr>
              <a:t>答：去年七年级招生</a:t>
            </a:r>
            <a:r>
              <a:rPr lang="en-US" altLang="zh-CN" sz="3200" dirty="0">
                <a:solidFill>
                  <a:srgbClr val="000000"/>
                </a:solidFill>
              </a:rPr>
              <a:t>300</a:t>
            </a:r>
            <a:r>
              <a:rPr lang="zh-CN" altLang="en-US" sz="3200" dirty="0">
                <a:solidFill>
                  <a:srgbClr val="000000"/>
                </a:solidFill>
              </a:rPr>
              <a:t>名，高一招生</a:t>
            </a:r>
            <a:r>
              <a:rPr lang="en-US" altLang="zh-CN" sz="3200" dirty="0">
                <a:solidFill>
                  <a:srgbClr val="000000"/>
                </a:solidFill>
              </a:rPr>
              <a:t>200</a:t>
            </a:r>
            <a:r>
              <a:rPr lang="zh-CN" altLang="en-US" sz="3200" dirty="0">
                <a:solidFill>
                  <a:srgbClr val="000000"/>
                </a:solidFill>
              </a:rPr>
              <a:t>名。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/>
      <p:bldP spid="15364" grpId="0"/>
      <p:bldP spid="15365" grpId="0"/>
      <p:bldP spid="15366" grpId="0"/>
      <p:bldP spid="15367" grpId="0"/>
      <p:bldP spid="15368" grpId="0" animBg="1"/>
      <p:bldP spid="15369" grpId="0"/>
      <p:bldP spid="15370" grpId="0"/>
      <p:bldP spid="15371" grpId="0"/>
      <p:bldP spid="15372" grpId="0" animBg="1"/>
      <p:bldP spid="1537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7" name="Group 3"/>
          <p:cNvGrpSpPr/>
          <p:nvPr/>
        </p:nvGrpSpPr>
        <p:grpSpPr bwMode="auto">
          <a:xfrm>
            <a:off x="3071813" y="2463800"/>
            <a:ext cx="2459037" cy="965200"/>
            <a:chOff x="0" y="0"/>
            <a:chExt cx="1309" cy="608"/>
          </a:xfrm>
        </p:grpSpPr>
        <p:sp>
          <p:nvSpPr>
            <p:cNvPr id="16388" name="AutoShape 4"/>
            <p:cNvSpPr/>
            <p:nvPr/>
          </p:nvSpPr>
          <p:spPr bwMode="auto">
            <a:xfrm>
              <a:off x="0" y="147"/>
              <a:ext cx="92" cy="348"/>
            </a:xfrm>
            <a:prstGeom prst="leftBrace">
              <a:avLst>
                <a:gd name="adj1" fmla="val 33325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zh-CN">
                <a:solidFill>
                  <a:srgbClr val="000000"/>
                </a:solidFill>
              </a:endParaRPr>
            </a:p>
          </p:txBody>
        </p:sp>
        <p:sp>
          <p:nvSpPr>
            <p:cNvPr id="16389" name="Text Box 5"/>
            <p:cNvSpPr txBox="1">
              <a:spLocks noChangeArrowheads="1"/>
            </p:cNvSpPr>
            <p:nvPr/>
          </p:nvSpPr>
          <p:spPr bwMode="auto">
            <a:xfrm>
              <a:off x="136" y="0"/>
              <a:ext cx="831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 i="1">
                  <a:solidFill>
                    <a:srgbClr val="0070C0"/>
                  </a:solidFill>
                  <a:latin typeface="Times New Roman" panose="02020603050405020304" pitchFamily="18" charset="0"/>
                </a:rPr>
                <a:t>x</a:t>
              </a:r>
              <a:r>
                <a:rPr lang="en-US" sz="2800" b="1">
                  <a:solidFill>
                    <a:srgbClr val="0070C0"/>
                  </a:solidFill>
                  <a:latin typeface="Times New Roman" panose="02020603050405020304" pitchFamily="18" charset="0"/>
                </a:rPr>
                <a:t>+</a:t>
              </a:r>
              <a:r>
                <a:rPr lang="en-US" sz="2800" b="1" i="1">
                  <a:solidFill>
                    <a:srgbClr val="0070C0"/>
                  </a:solidFill>
                  <a:latin typeface="Times New Roman" panose="02020603050405020304" pitchFamily="18" charset="0"/>
                </a:rPr>
                <a:t>y</a:t>
              </a:r>
              <a:r>
                <a:rPr lang="en-US" sz="2800" b="1">
                  <a:solidFill>
                    <a:srgbClr val="0070C0"/>
                  </a:solidFill>
                  <a:latin typeface="Times New Roman" panose="02020603050405020304" pitchFamily="18" charset="0"/>
                </a:rPr>
                <a:t>=500,</a:t>
              </a:r>
            </a:p>
          </p:txBody>
        </p:sp>
        <p:sp>
          <p:nvSpPr>
            <p:cNvPr id="16390" name="Text Box 6"/>
            <p:cNvSpPr txBox="1">
              <a:spLocks noChangeArrowheads="1"/>
            </p:cNvSpPr>
            <p:nvPr/>
          </p:nvSpPr>
          <p:spPr bwMode="auto">
            <a:xfrm>
              <a:off x="114" y="278"/>
              <a:ext cx="1195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0070C0"/>
                  </a:solidFill>
                  <a:latin typeface="Times New Roman" panose="02020603050405020304" pitchFamily="18" charset="0"/>
                </a:rPr>
                <a:t>4</a:t>
              </a:r>
              <a:r>
                <a:rPr lang="en-US" sz="2800" b="1" i="1">
                  <a:solidFill>
                    <a:srgbClr val="0070C0"/>
                  </a:solidFill>
                  <a:latin typeface="Times New Roman" panose="02020603050405020304" pitchFamily="18" charset="0"/>
                </a:rPr>
                <a:t>x+</a:t>
              </a:r>
              <a:r>
                <a:rPr lang="en-US" sz="2800" b="1">
                  <a:solidFill>
                    <a:srgbClr val="0070C0"/>
                  </a:solidFill>
                  <a:latin typeface="Times New Roman" panose="02020603050405020304" pitchFamily="18" charset="0"/>
                </a:rPr>
                <a:t>3</a:t>
              </a:r>
              <a:r>
                <a:rPr lang="en-US" sz="2800" b="1" i="1">
                  <a:solidFill>
                    <a:srgbClr val="0070C0"/>
                  </a:solidFill>
                  <a:latin typeface="Times New Roman" panose="02020603050405020304" pitchFamily="18" charset="0"/>
                </a:rPr>
                <a:t>y</a:t>
              </a:r>
              <a:r>
                <a:rPr lang="en-US" sz="2800" b="1">
                  <a:solidFill>
                    <a:srgbClr val="0070C0"/>
                  </a:solidFill>
                  <a:latin typeface="Times New Roman" panose="02020603050405020304" pitchFamily="18" charset="0"/>
                </a:rPr>
                <a:t>=1800.</a:t>
              </a:r>
              <a:endParaRPr lang="en-US" sz="2800" b="1" i="1">
                <a:solidFill>
                  <a:srgbClr val="0070C0"/>
                </a:solidFill>
              </a:endParaRPr>
            </a:p>
          </p:txBody>
        </p:sp>
      </p:grpSp>
      <p:sp>
        <p:nvSpPr>
          <p:cNvPr id="16391" name="TextBox 19"/>
          <p:cNvSpPr txBox="1">
            <a:spLocks noChangeArrowheads="1"/>
          </p:cNvSpPr>
          <p:nvPr/>
        </p:nvSpPr>
        <p:spPr bwMode="auto">
          <a:xfrm>
            <a:off x="3214688" y="71438"/>
            <a:ext cx="23574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解法二</a:t>
            </a:r>
          </a:p>
        </p:txBody>
      </p:sp>
      <p:sp>
        <p:nvSpPr>
          <p:cNvPr id="16392" name="TextBox 20"/>
          <p:cNvSpPr txBox="1">
            <a:spLocks noChangeArrowheads="1"/>
          </p:cNvSpPr>
          <p:nvPr/>
        </p:nvSpPr>
        <p:spPr bwMode="auto">
          <a:xfrm>
            <a:off x="357188" y="688975"/>
            <a:ext cx="82867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2060"/>
                </a:solidFill>
                <a:latin typeface="宋体" panose="02010600030101010101" pitchFamily="2" charset="-122"/>
              </a:rPr>
              <a:t>解：</a:t>
            </a:r>
            <a:r>
              <a:rPr lang="zh-CN" altLang="en-US" sz="2800" b="1">
                <a:solidFill>
                  <a:srgbClr val="7030A0"/>
                </a:solidFill>
                <a:latin typeface="宋体" panose="02010600030101010101" pitchFamily="2" charset="-122"/>
              </a:rPr>
              <a:t>设去年七年级招生 </a:t>
            </a:r>
            <a:r>
              <a:rPr lang="en-US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x </a:t>
            </a:r>
            <a:r>
              <a:rPr lang="zh-CN" altLang="en-US" sz="2800" b="1">
                <a:solidFill>
                  <a:srgbClr val="7030A0"/>
                </a:solidFill>
                <a:latin typeface="宋体" panose="02010600030101010101" pitchFamily="2" charset="-122"/>
              </a:rPr>
              <a:t>名，高中一年级招生</a:t>
            </a:r>
            <a:r>
              <a:rPr lang="en-US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y </a:t>
            </a:r>
            <a:r>
              <a:rPr lang="zh-CN" altLang="en-US" sz="2800" b="1">
                <a:solidFill>
                  <a:srgbClr val="7030A0"/>
                </a:solidFill>
                <a:latin typeface="宋体" panose="02010600030101010101" pitchFamily="2" charset="-122"/>
              </a:rPr>
              <a:t>名。</a:t>
            </a:r>
            <a:endParaRPr lang="en-US" sz="2800" b="1">
              <a:solidFill>
                <a:srgbClr val="7030A0"/>
              </a:solidFill>
              <a:latin typeface="宋体" panose="02010600030101010101" pitchFamily="2" charset="-12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7030A0"/>
                </a:solidFill>
                <a:latin typeface="宋体" panose="02010600030101010101" pitchFamily="2" charset="-122"/>
              </a:rPr>
              <a:t>    </a:t>
            </a:r>
            <a:r>
              <a:rPr lang="zh-CN" altLang="en-US" sz="2800" b="1">
                <a:solidFill>
                  <a:srgbClr val="7030A0"/>
                </a:solidFill>
                <a:latin typeface="宋体" panose="02010600030101010101" pitchFamily="2" charset="-122"/>
              </a:rPr>
              <a:t>根据题意，得</a:t>
            </a:r>
            <a:endParaRPr lang="en-US" sz="2800" b="1">
              <a:solidFill>
                <a:srgbClr val="7030A0"/>
              </a:solidFill>
              <a:latin typeface="宋体" panose="02010600030101010101" pitchFamily="2" charset="-122"/>
            </a:endParaRPr>
          </a:p>
        </p:txBody>
      </p:sp>
      <p:grpSp>
        <p:nvGrpSpPr>
          <p:cNvPr id="16393" name="Group 9"/>
          <p:cNvGrpSpPr/>
          <p:nvPr/>
        </p:nvGrpSpPr>
        <p:grpSpPr bwMode="auto">
          <a:xfrm>
            <a:off x="2641600" y="1500188"/>
            <a:ext cx="4359275" cy="1000125"/>
            <a:chOff x="0" y="0"/>
            <a:chExt cx="2746" cy="630"/>
          </a:xfrm>
        </p:grpSpPr>
        <p:sp>
          <p:nvSpPr>
            <p:cNvPr id="16394" name="AutoShape 4"/>
            <p:cNvSpPr/>
            <p:nvPr/>
          </p:nvSpPr>
          <p:spPr bwMode="auto">
            <a:xfrm>
              <a:off x="0" y="137"/>
              <a:ext cx="91" cy="448"/>
            </a:xfrm>
            <a:prstGeom prst="leftBrace">
              <a:avLst>
                <a:gd name="adj1" fmla="val 33322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zh-CN">
                <a:solidFill>
                  <a:srgbClr val="000000"/>
                </a:solidFill>
              </a:endParaRPr>
            </a:p>
          </p:txBody>
        </p:sp>
        <p:sp>
          <p:nvSpPr>
            <p:cNvPr id="16395" name="Text Box 5"/>
            <p:cNvSpPr txBox="1">
              <a:spLocks noChangeArrowheads="1"/>
            </p:cNvSpPr>
            <p:nvPr/>
          </p:nvSpPr>
          <p:spPr bwMode="auto">
            <a:xfrm>
              <a:off x="61" y="0"/>
              <a:ext cx="115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 i="1">
                  <a:solidFill>
                    <a:srgbClr val="C00000"/>
                  </a:solidFill>
                  <a:latin typeface="Times New Roman" panose="02020603050405020304" pitchFamily="18" charset="0"/>
                </a:rPr>
                <a:t>x</a:t>
              </a:r>
              <a:r>
                <a:rPr lang="en-US" sz="2800" b="1">
                  <a:solidFill>
                    <a:srgbClr val="C00000"/>
                  </a:solidFill>
                  <a:latin typeface="Times New Roman" panose="02020603050405020304" pitchFamily="18" charset="0"/>
                </a:rPr>
                <a:t>+</a:t>
              </a:r>
              <a:r>
                <a:rPr lang="en-US" sz="2800" b="1" i="1">
                  <a:solidFill>
                    <a:srgbClr val="C00000"/>
                  </a:solidFill>
                  <a:latin typeface="Times New Roman" panose="02020603050405020304" pitchFamily="18" charset="0"/>
                </a:rPr>
                <a:t>y</a:t>
              </a:r>
              <a:r>
                <a:rPr lang="en-US" sz="2800" b="1">
                  <a:solidFill>
                    <a:srgbClr val="C00000"/>
                  </a:solidFill>
                  <a:latin typeface="Times New Roman" panose="02020603050405020304" pitchFamily="18" charset="0"/>
                </a:rPr>
                <a:t>=500</a:t>
              </a:r>
              <a:r>
                <a:rPr lang="zh-CN" altLang="en-US" sz="2800" b="1">
                  <a:solidFill>
                    <a:srgbClr val="C00000"/>
                  </a:solidFill>
                  <a:latin typeface="Times New Roman" panose="02020603050405020304" pitchFamily="18" charset="0"/>
                </a:rPr>
                <a:t>，</a:t>
              </a:r>
              <a:endParaRPr lang="en-US" sz="2800" b="1">
                <a:solidFill>
                  <a:srgbClr val="C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396" name="Text Box 6"/>
            <p:cNvSpPr txBox="1">
              <a:spLocks noChangeArrowheads="1"/>
            </p:cNvSpPr>
            <p:nvPr/>
          </p:nvSpPr>
          <p:spPr bwMode="auto">
            <a:xfrm>
              <a:off x="47" y="300"/>
              <a:ext cx="269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C00000"/>
                  </a:solidFill>
                  <a:latin typeface="Times New Roman" panose="02020603050405020304" pitchFamily="18" charset="0"/>
                </a:rPr>
                <a:t>20%</a:t>
              </a:r>
              <a:r>
                <a:rPr lang="en-US" sz="2800" b="1" i="1">
                  <a:solidFill>
                    <a:srgbClr val="C00000"/>
                  </a:solidFill>
                  <a:latin typeface="Times New Roman" panose="02020603050405020304" pitchFamily="18" charset="0"/>
                </a:rPr>
                <a:t>x</a:t>
              </a:r>
              <a:r>
                <a:rPr lang="en-US" sz="2800" b="1">
                  <a:solidFill>
                    <a:srgbClr val="C00000"/>
                  </a:solidFill>
                  <a:latin typeface="Times New Roman" panose="02020603050405020304" pitchFamily="18" charset="0"/>
                </a:rPr>
                <a:t>+15%</a:t>
              </a:r>
              <a:r>
                <a:rPr lang="en-US" sz="2800" b="1" i="1">
                  <a:solidFill>
                    <a:srgbClr val="C00000"/>
                  </a:solidFill>
                  <a:latin typeface="Times New Roman" panose="02020603050405020304" pitchFamily="18" charset="0"/>
                </a:rPr>
                <a:t>y=</a:t>
              </a:r>
              <a:r>
                <a:rPr lang="en-US" sz="2800" b="1">
                  <a:solidFill>
                    <a:srgbClr val="C00000"/>
                  </a:solidFill>
                  <a:latin typeface="Times New Roman" panose="02020603050405020304" pitchFamily="18" charset="0"/>
                </a:rPr>
                <a:t>500×18%.</a:t>
              </a:r>
              <a:endParaRPr lang="en-US" sz="3200" b="1">
                <a:solidFill>
                  <a:srgbClr val="C00000"/>
                </a:solidFill>
              </a:endParaRPr>
            </a:p>
          </p:txBody>
        </p:sp>
      </p:grpSp>
      <p:sp>
        <p:nvSpPr>
          <p:cNvPr id="16397" name="TextBox 27"/>
          <p:cNvSpPr txBox="1">
            <a:spLocks noChangeArrowheads="1"/>
          </p:cNvSpPr>
          <p:nvPr/>
        </p:nvSpPr>
        <p:spPr bwMode="auto">
          <a:xfrm>
            <a:off x="1143000" y="2643188"/>
            <a:ext cx="17859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整理，得</a:t>
            </a:r>
          </a:p>
        </p:txBody>
      </p:sp>
      <p:sp>
        <p:nvSpPr>
          <p:cNvPr id="16398" name="TextBox 28"/>
          <p:cNvSpPr txBox="1">
            <a:spLocks noChangeArrowheads="1"/>
          </p:cNvSpPr>
          <p:nvPr/>
        </p:nvSpPr>
        <p:spPr bwMode="auto">
          <a:xfrm>
            <a:off x="1357313" y="3548063"/>
            <a:ext cx="1000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解得</a:t>
            </a:r>
          </a:p>
        </p:txBody>
      </p:sp>
      <p:grpSp>
        <p:nvGrpSpPr>
          <p:cNvPr id="16399" name="Group 15"/>
          <p:cNvGrpSpPr/>
          <p:nvPr/>
        </p:nvGrpSpPr>
        <p:grpSpPr bwMode="auto">
          <a:xfrm>
            <a:off x="2714625" y="3405188"/>
            <a:ext cx="1357313" cy="952500"/>
            <a:chOff x="0" y="0"/>
            <a:chExt cx="806" cy="600"/>
          </a:xfrm>
        </p:grpSpPr>
        <p:sp>
          <p:nvSpPr>
            <p:cNvPr id="16400" name="AutoShape 4"/>
            <p:cNvSpPr/>
            <p:nvPr/>
          </p:nvSpPr>
          <p:spPr bwMode="auto">
            <a:xfrm>
              <a:off x="0" y="131"/>
              <a:ext cx="38" cy="409"/>
            </a:xfrm>
            <a:prstGeom prst="leftBrace">
              <a:avLst>
                <a:gd name="adj1" fmla="val 33336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zh-CN">
                <a:solidFill>
                  <a:srgbClr val="000000"/>
                </a:solidFill>
              </a:endParaRPr>
            </a:p>
          </p:txBody>
        </p:sp>
        <p:sp>
          <p:nvSpPr>
            <p:cNvPr id="16401" name="Text Box 5"/>
            <p:cNvSpPr txBox="1">
              <a:spLocks noChangeArrowheads="1"/>
            </p:cNvSpPr>
            <p:nvPr/>
          </p:nvSpPr>
          <p:spPr bwMode="auto">
            <a:xfrm>
              <a:off x="38" y="0"/>
              <a:ext cx="76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x</a:t>
              </a:r>
              <a:r>
                <a:rPr lang="en-US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=300,</a:t>
              </a:r>
            </a:p>
          </p:txBody>
        </p:sp>
        <p:sp>
          <p:nvSpPr>
            <p:cNvPr id="16402" name="Text Box 6"/>
            <p:cNvSpPr txBox="1">
              <a:spLocks noChangeArrowheads="1"/>
            </p:cNvSpPr>
            <p:nvPr/>
          </p:nvSpPr>
          <p:spPr bwMode="auto">
            <a:xfrm>
              <a:off x="38" y="270"/>
              <a:ext cx="72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y</a:t>
              </a:r>
              <a:r>
                <a:rPr lang="en-US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=200.</a:t>
              </a:r>
              <a:endParaRPr lang="en-US" sz="2800" b="1" i="1">
                <a:solidFill>
                  <a:srgbClr val="FF0000"/>
                </a:solidFill>
              </a:endParaRPr>
            </a:p>
          </p:txBody>
        </p:sp>
      </p:grpSp>
      <p:sp>
        <p:nvSpPr>
          <p:cNvPr id="16403" name="TextBox 33"/>
          <p:cNvSpPr txBox="1">
            <a:spLocks noChangeArrowheads="1"/>
          </p:cNvSpPr>
          <p:nvPr/>
        </p:nvSpPr>
        <p:spPr bwMode="auto">
          <a:xfrm>
            <a:off x="468313" y="4187825"/>
            <a:ext cx="6913562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所以， </a:t>
            </a:r>
            <a:endParaRPr lang="en-US" sz="2800" b="1">
              <a:solidFill>
                <a:srgbClr val="7030A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sz="2800" b="1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1+20%</a:t>
            </a:r>
            <a:r>
              <a:rPr lang="zh-CN" altLang="en-US" sz="2800" b="1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lang="en-US" sz="2800" b="1" i="1">
                <a:solidFill>
                  <a:srgbClr val="0000CC"/>
                </a:solidFill>
                <a:latin typeface="Times New Roman" panose="02020603050405020304" pitchFamily="18" charset="0"/>
              </a:rPr>
              <a:t>x</a:t>
            </a:r>
            <a:r>
              <a:rPr lang="en-US" sz="2800" b="1" i="1">
                <a:solidFill>
                  <a:srgbClr val="000000"/>
                </a:solidFill>
                <a:latin typeface="Times New Roman" panose="02020603050405020304" pitchFamily="18" charset="0"/>
              </a:rPr>
              <a:t>=</a:t>
            </a:r>
            <a:r>
              <a:rPr lang="zh-CN" altLang="en-US" sz="2800" b="1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sz="2800" b="1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1+20%</a:t>
            </a:r>
            <a:r>
              <a:rPr lang="zh-CN" altLang="en-US" sz="2800" b="1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lang="en-US" sz="2800" b="1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×300=360</a:t>
            </a:r>
            <a:r>
              <a:rPr lang="zh-CN" altLang="en-US" sz="2800" b="1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zh-CN" altLang="en-US" sz="28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endParaRPr lang="en-US" sz="2800" b="1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sz="2800" b="1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1+15%</a:t>
            </a:r>
            <a:r>
              <a:rPr lang="zh-CN" altLang="en-US" sz="2800" b="1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lang="en-US" sz="2800" b="1" i="1">
                <a:solidFill>
                  <a:srgbClr val="0000CC"/>
                </a:solidFill>
                <a:latin typeface="Times New Roman" panose="02020603050405020304" pitchFamily="18" charset="0"/>
              </a:rPr>
              <a:t>y</a:t>
            </a:r>
            <a:r>
              <a:rPr lang="en-US" sz="2800" b="1" i="1">
                <a:solidFill>
                  <a:srgbClr val="000000"/>
                </a:solidFill>
                <a:latin typeface="Times New Roman" panose="02020603050405020304" pitchFamily="18" charset="0"/>
              </a:rPr>
              <a:t>=</a:t>
            </a:r>
            <a:r>
              <a:rPr lang="zh-CN" altLang="en-US" sz="2800" b="1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sz="2800" b="1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1+15%</a:t>
            </a:r>
            <a:r>
              <a:rPr lang="zh-CN" altLang="en-US" sz="2800" b="1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lang="en-US" sz="2800" b="1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×200 =230.</a:t>
            </a:r>
            <a:endParaRPr lang="en-US" altLang="zh-CN" sz="2800" b="1">
              <a:solidFill>
                <a:srgbClr val="00B05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404" name="TextBox 34"/>
          <p:cNvSpPr txBox="1">
            <a:spLocks noChangeArrowheads="1"/>
          </p:cNvSpPr>
          <p:nvPr/>
        </p:nvSpPr>
        <p:spPr bwMode="auto">
          <a:xfrm>
            <a:off x="303213" y="5643563"/>
            <a:ext cx="64293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答：今年秋季七年级计划招生</a:t>
            </a:r>
            <a:r>
              <a:rPr lang="en-US" sz="2800" b="1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360</a:t>
            </a:r>
            <a:r>
              <a:rPr lang="zh-CN" altLang="en-US" sz="2800" b="1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名，高中一年级计划招生</a:t>
            </a:r>
            <a:r>
              <a:rPr lang="en-US" sz="2800" b="1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230</a:t>
            </a:r>
            <a:r>
              <a:rPr lang="zh-CN" altLang="en-US" sz="2800" b="1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名。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2" grpId="0" autoUpdateAnimBg="0"/>
      <p:bldP spid="16397" grpId="0" autoUpdateAnimBg="0"/>
      <p:bldP spid="16398" grpId="0" autoUpdateAnimBg="0"/>
      <p:bldP spid="16403" grpId="0" autoUpdateAnimBg="0"/>
      <p:bldP spid="1640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WordArt 17"/>
          <p:cNvSpPr>
            <a:spLocks noChangeArrowheads="1" noChangeShapeType="1" noTextEdit="1"/>
          </p:cNvSpPr>
          <p:nvPr/>
        </p:nvSpPr>
        <p:spPr bwMode="auto">
          <a:xfrm>
            <a:off x="3071813" y="142875"/>
            <a:ext cx="21336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dirty="0">
                <a:ln w="9525">
                  <a:solidFill>
                    <a:srgbClr val="FF0000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宋体" panose="02010600030101010101" pitchFamily="2" charset="-122"/>
              </a:rPr>
              <a:t>合作探究</a:t>
            </a:r>
          </a:p>
        </p:txBody>
      </p:sp>
      <p:sp>
        <p:nvSpPr>
          <p:cNvPr id="17411" name="TextBox 15"/>
          <p:cNvSpPr txBox="1">
            <a:spLocks noChangeArrowheads="1"/>
          </p:cNvSpPr>
          <p:nvPr/>
        </p:nvSpPr>
        <p:spPr bwMode="auto">
          <a:xfrm>
            <a:off x="346125" y="982663"/>
            <a:ext cx="8358188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FFFFFF"/>
                </a:solidFill>
              </a:rPr>
              <a:t>       </a:t>
            </a:r>
            <a:r>
              <a:rPr lang="zh-CN" altLang="en-US" sz="3200" b="1" dirty="0">
                <a:solidFill>
                  <a:srgbClr val="FFFFFF"/>
                </a:solidFill>
              </a:rPr>
              <a:t>小明为了测得火车过桥时的速度和火车的长度，在一铁路桥旁进行观察：火车从开始上桥到完全过桥共用</a:t>
            </a:r>
            <a:r>
              <a:rPr lang="en-US" sz="3200" b="1" dirty="0">
                <a:solidFill>
                  <a:srgbClr val="FFFFFF"/>
                </a:solidFill>
              </a:rPr>
              <a:t>26s</a:t>
            </a:r>
            <a:r>
              <a:rPr lang="zh-CN" altLang="en-US" sz="3200" b="1" dirty="0">
                <a:solidFill>
                  <a:srgbClr val="FFFFFF"/>
                </a:solidFill>
              </a:rPr>
              <a:t>，整列火车完全在桥上的时间为</a:t>
            </a:r>
            <a:r>
              <a:rPr lang="en-US" sz="3200" b="1" dirty="0">
                <a:solidFill>
                  <a:srgbClr val="FFFFFF"/>
                </a:solidFill>
              </a:rPr>
              <a:t>14s.</a:t>
            </a:r>
            <a:r>
              <a:rPr lang="zh-CN" altLang="en-US" sz="3200" b="1" dirty="0">
                <a:solidFill>
                  <a:srgbClr val="FFFFFF"/>
                </a:solidFill>
              </a:rPr>
              <a:t>已知桥长</a:t>
            </a:r>
            <a:r>
              <a:rPr lang="en-US" sz="3200" b="1" dirty="0">
                <a:solidFill>
                  <a:srgbClr val="FFFFFF"/>
                </a:solidFill>
              </a:rPr>
              <a:t>1000m.</a:t>
            </a:r>
            <a:r>
              <a:rPr lang="zh-CN" altLang="en-US" sz="3200" b="1" dirty="0">
                <a:solidFill>
                  <a:srgbClr val="FFFFFF"/>
                </a:solidFill>
              </a:rPr>
              <a:t>你能根据小明获得的数据求出火车的速度和长度吗？</a:t>
            </a:r>
          </a:p>
        </p:txBody>
      </p:sp>
      <p:sp>
        <p:nvSpPr>
          <p:cNvPr id="17412" name="TextBox 16"/>
          <p:cNvSpPr txBox="1">
            <a:spLocks noChangeArrowheads="1"/>
          </p:cNvSpPr>
          <p:nvPr/>
        </p:nvSpPr>
        <p:spPr bwMode="auto">
          <a:xfrm>
            <a:off x="417563" y="3411538"/>
            <a:ext cx="8429625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思考：</a:t>
            </a:r>
            <a:endParaRPr lang="en-US" sz="3200" b="1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⑴、问题中涉及了哪些量？</a:t>
            </a:r>
            <a:endParaRPr lang="en-US" sz="3200" b="1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⑵、画示意图，并寻找等量关系。</a:t>
            </a:r>
            <a:endParaRPr lang="en-US" sz="3200" b="1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⑶、用</a:t>
            </a:r>
            <a:r>
              <a:rPr lang="en-US" sz="3200" b="1" dirty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x</a:t>
            </a:r>
            <a:r>
              <a:rPr lang="zh-CN" altLang="en-US" sz="3200" b="1" dirty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sz="3200" b="1" dirty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y</a:t>
            </a:r>
            <a:r>
              <a:rPr lang="zh-CN" altLang="en-US" sz="3200" b="1" dirty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分别表示火车的速度（</a:t>
            </a:r>
            <a:r>
              <a:rPr lang="en-US" sz="3200" b="1" dirty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m/s) </a:t>
            </a:r>
            <a:r>
              <a:rPr lang="zh-CN" altLang="en-US" sz="3200" b="1" dirty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和长度（</a:t>
            </a:r>
            <a:r>
              <a:rPr lang="en-US" sz="3200" b="1" dirty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m</a:t>
            </a:r>
            <a:r>
              <a:rPr lang="zh-CN" altLang="en-US" sz="3200" b="1" dirty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），列方程组。</a:t>
            </a:r>
            <a:endParaRPr lang="en-US" sz="3200" b="1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⑷、解答上面的问题。</a:t>
            </a:r>
            <a:endParaRPr lang="zh-CN" altLang="en-US" sz="2000" b="1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17413" name="Picture 13" descr="079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75" y="0"/>
            <a:ext cx="2714625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8" descr="079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1500188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autoUpdateAnimBg="0"/>
      <p:bldP spid="1741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8" descr="079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1928813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3" name="Picture 13" descr="079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429500" y="0"/>
            <a:ext cx="1714500" cy="142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TextBox 20"/>
          <p:cNvSpPr txBox="1">
            <a:spLocks noChangeArrowheads="1"/>
          </p:cNvSpPr>
          <p:nvPr/>
        </p:nvSpPr>
        <p:spPr bwMode="auto">
          <a:xfrm>
            <a:off x="1785938" y="1285875"/>
            <a:ext cx="5500687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rgbClr val="FFFFFF"/>
                </a:solidFill>
              </a:rPr>
              <a:t> </a:t>
            </a:r>
            <a:r>
              <a:rPr lang="zh-CN" altLang="en-US" sz="2800" b="1" dirty="0">
                <a:solidFill>
                  <a:srgbClr val="FFFFFF"/>
                </a:solidFill>
              </a:rPr>
              <a:t>解：设</a:t>
            </a:r>
            <a:r>
              <a:rPr lang="zh-CN" altLang="en-US" sz="2800" b="1" dirty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火车的速度为</a:t>
            </a:r>
            <a:r>
              <a:rPr lang="en-US" sz="2800" b="1" dirty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x m/s</a:t>
            </a:r>
            <a:r>
              <a:rPr lang="zh-CN" altLang="en-US" sz="2800" b="1" dirty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，长度为</a:t>
            </a:r>
            <a:r>
              <a:rPr lang="en-US" sz="2800" b="1" dirty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y m</a:t>
            </a:r>
            <a:r>
              <a:rPr lang="zh-CN" altLang="en-US" sz="2800" b="1" dirty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。根据题意得</a:t>
            </a:r>
            <a:endParaRPr lang="en-US" sz="2800" b="1" dirty="0"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20485" name="Group 5"/>
          <p:cNvGrpSpPr/>
          <p:nvPr/>
        </p:nvGrpSpPr>
        <p:grpSpPr bwMode="auto">
          <a:xfrm>
            <a:off x="2786063" y="2333625"/>
            <a:ext cx="2214562" cy="1095375"/>
            <a:chOff x="0" y="0"/>
            <a:chExt cx="3662" cy="650"/>
          </a:xfrm>
        </p:grpSpPr>
        <p:sp>
          <p:nvSpPr>
            <p:cNvPr id="20486" name="AutoShape 4"/>
            <p:cNvSpPr/>
            <p:nvPr/>
          </p:nvSpPr>
          <p:spPr bwMode="auto">
            <a:xfrm>
              <a:off x="0" y="64"/>
              <a:ext cx="136" cy="544"/>
            </a:xfrm>
            <a:prstGeom prst="leftBrace">
              <a:avLst>
                <a:gd name="adj1" fmla="val 33333"/>
                <a:gd name="adj2" fmla="val 50000"/>
              </a:avLst>
            </a:prstGeom>
            <a:noFill/>
            <a:ln w="38100">
              <a:solidFill>
                <a:schemeClr val="bg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zh-CN">
                <a:solidFill>
                  <a:srgbClr val="FFFFFF"/>
                </a:solidFill>
              </a:endParaRPr>
            </a:p>
          </p:txBody>
        </p:sp>
        <p:sp>
          <p:nvSpPr>
            <p:cNvPr id="20487" name="Text Box 5"/>
            <p:cNvSpPr txBox="1">
              <a:spLocks noChangeArrowheads="1"/>
            </p:cNvSpPr>
            <p:nvPr/>
          </p:nvSpPr>
          <p:spPr bwMode="auto">
            <a:xfrm>
              <a:off x="151" y="0"/>
              <a:ext cx="3511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 dirty="0">
                  <a:solidFill>
                    <a:srgbClr val="FFFFFF"/>
                  </a:solidFill>
                  <a:latin typeface="Times New Roman" panose="02020603050405020304" pitchFamily="18" charset="0"/>
                </a:rPr>
                <a:t>26</a:t>
              </a:r>
              <a:r>
                <a:rPr lang="en-US" sz="2800" b="1" i="1" dirty="0">
                  <a:solidFill>
                    <a:srgbClr val="FFFFFF"/>
                  </a:solidFill>
                  <a:latin typeface="Times New Roman" panose="02020603050405020304" pitchFamily="18" charset="0"/>
                </a:rPr>
                <a:t>x</a:t>
              </a:r>
              <a:r>
                <a:rPr lang="en-US" sz="2800" b="1" dirty="0">
                  <a:solidFill>
                    <a:srgbClr val="FFFFFF"/>
                  </a:solidFill>
                  <a:latin typeface="Times New Roman" panose="02020603050405020304" pitchFamily="18" charset="0"/>
                </a:rPr>
                <a:t>=1000+</a:t>
              </a:r>
              <a:r>
                <a:rPr lang="en-US" sz="2800" b="1" i="1" dirty="0">
                  <a:solidFill>
                    <a:srgbClr val="FFFFFF"/>
                  </a:solidFill>
                  <a:latin typeface="Times New Roman" panose="02020603050405020304" pitchFamily="18" charset="0"/>
                </a:rPr>
                <a:t>y</a:t>
              </a:r>
              <a:endParaRPr lang="en-US" sz="2800" b="1" dirty="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0488" name="Text Box 6"/>
            <p:cNvSpPr txBox="1">
              <a:spLocks noChangeArrowheads="1"/>
            </p:cNvSpPr>
            <p:nvPr/>
          </p:nvSpPr>
          <p:spPr bwMode="auto">
            <a:xfrm>
              <a:off x="181" y="339"/>
              <a:ext cx="3481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 dirty="0">
                  <a:solidFill>
                    <a:srgbClr val="FFFFFF"/>
                  </a:solidFill>
                  <a:latin typeface="Times New Roman" panose="02020603050405020304" pitchFamily="18" charset="0"/>
                </a:rPr>
                <a:t>14</a:t>
              </a:r>
              <a:r>
                <a:rPr lang="en-US" sz="2800" b="1" i="1" dirty="0">
                  <a:solidFill>
                    <a:srgbClr val="FFFFFF"/>
                  </a:solidFill>
                  <a:latin typeface="Times New Roman" panose="02020603050405020304" pitchFamily="18" charset="0"/>
                </a:rPr>
                <a:t>x</a:t>
              </a:r>
              <a:r>
                <a:rPr lang="en-US" sz="2800" b="1" dirty="0">
                  <a:solidFill>
                    <a:srgbClr val="FFFFFF"/>
                  </a:solidFill>
                  <a:latin typeface="Times New Roman" panose="02020603050405020304" pitchFamily="18" charset="0"/>
                </a:rPr>
                <a:t>=1000+</a:t>
              </a:r>
              <a:r>
                <a:rPr lang="en-US" sz="2800" b="1" i="1" dirty="0">
                  <a:solidFill>
                    <a:srgbClr val="FFFFFF"/>
                  </a:solidFill>
                  <a:latin typeface="Times New Roman" panose="02020603050405020304" pitchFamily="18" charset="0"/>
                </a:rPr>
                <a:t>y</a:t>
              </a:r>
              <a:r>
                <a:rPr lang="en-US" sz="2800" b="1" dirty="0">
                  <a:solidFill>
                    <a:srgbClr val="FFFFFF"/>
                  </a:solidFill>
                  <a:latin typeface="Times New Roman" panose="02020603050405020304" pitchFamily="18" charset="0"/>
                </a:rPr>
                <a:t> </a:t>
              </a:r>
              <a:endParaRPr lang="en-US" sz="3200" b="1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0489" name="Group 9"/>
          <p:cNvGrpSpPr/>
          <p:nvPr/>
        </p:nvGrpSpPr>
        <p:grpSpPr bwMode="auto">
          <a:xfrm>
            <a:off x="3000375" y="3857625"/>
            <a:ext cx="1357313" cy="1095375"/>
            <a:chOff x="0" y="0"/>
            <a:chExt cx="723" cy="690"/>
          </a:xfrm>
        </p:grpSpPr>
        <p:sp>
          <p:nvSpPr>
            <p:cNvPr id="20490" name="AutoShape 4"/>
            <p:cNvSpPr/>
            <p:nvPr/>
          </p:nvSpPr>
          <p:spPr bwMode="auto">
            <a:xfrm>
              <a:off x="0" y="101"/>
              <a:ext cx="76" cy="544"/>
            </a:xfrm>
            <a:prstGeom prst="leftBrace">
              <a:avLst>
                <a:gd name="adj1" fmla="val 33337"/>
                <a:gd name="adj2" fmla="val 50000"/>
              </a:avLst>
            </a:prstGeom>
            <a:noFill/>
            <a:ln w="38100">
              <a:solidFill>
                <a:schemeClr val="bg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zh-CN">
                <a:solidFill>
                  <a:srgbClr val="FFFFFF"/>
                </a:solidFill>
              </a:endParaRPr>
            </a:p>
          </p:txBody>
        </p:sp>
        <p:sp>
          <p:nvSpPr>
            <p:cNvPr id="20491" name="Text Box 5"/>
            <p:cNvSpPr txBox="1">
              <a:spLocks noChangeArrowheads="1"/>
            </p:cNvSpPr>
            <p:nvPr/>
          </p:nvSpPr>
          <p:spPr bwMode="auto">
            <a:xfrm>
              <a:off x="98" y="0"/>
              <a:ext cx="54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 i="1" dirty="0">
                  <a:solidFill>
                    <a:srgbClr val="FFFFFF"/>
                  </a:solidFill>
                  <a:latin typeface="Times New Roman" panose="02020603050405020304" pitchFamily="18" charset="0"/>
                </a:rPr>
                <a:t>x</a:t>
              </a:r>
              <a:r>
                <a:rPr lang="en-US" sz="2800" b="1" dirty="0">
                  <a:solidFill>
                    <a:srgbClr val="FFFFFF"/>
                  </a:solidFill>
                  <a:latin typeface="Times New Roman" panose="02020603050405020304" pitchFamily="18" charset="0"/>
                </a:rPr>
                <a:t>=50</a:t>
              </a:r>
            </a:p>
          </p:txBody>
        </p:sp>
        <p:sp>
          <p:nvSpPr>
            <p:cNvPr id="20492" name="Text Box 6"/>
            <p:cNvSpPr txBox="1">
              <a:spLocks noChangeArrowheads="1"/>
            </p:cNvSpPr>
            <p:nvPr/>
          </p:nvSpPr>
          <p:spPr bwMode="auto">
            <a:xfrm>
              <a:off x="98" y="360"/>
              <a:ext cx="625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 i="1" dirty="0">
                  <a:solidFill>
                    <a:srgbClr val="FFFFFF"/>
                  </a:solidFill>
                  <a:latin typeface="Times New Roman" panose="02020603050405020304" pitchFamily="18" charset="0"/>
                </a:rPr>
                <a:t>y</a:t>
              </a:r>
              <a:r>
                <a:rPr lang="en-US" sz="2800" b="1" dirty="0">
                  <a:solidFill>
                    <a:srgbClr val="FFFFFF"/>
                  </a:solidFill>
                  <a:latin typeface="Times New Roman" panose="02020603050405020304" pitchFamily="18" charset="0"/>
                </a:rPr>
                <a:t>=300</a:t>
              </a:r>
              <a:endParaRPr lang="en-US" sz="2800" b="1" i="1" dirty="0">
                <a:solidFill>
                  <a:srgbClr val="FFFFFF"/>
                </a:solidFill>
              </a:endParaRPr>
            </a:p>
          </p:txBody>
        </p:sp>
      </p:grpSp>
      <p:sp>
        <p:nvSpPr>
          <p:cNvPr id="20493" name="TextBox 37"/>
          <p:cNvSpPr txBox="1">
            <a:spLocks noChangeArrowheads="1"/>
          </p:cNvSpPr>
          <p:nvPr/>
        </p:nvSpPr>
        <p:spPr bwMode="auto">
          <a:xfrm>
            <a:off x="1785938" y="3500438"/>
            <a:ext cx="1000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解得</a:t>
            </a:r>
          </a:p>
        </p:txBody>
      </p:sp>
      <p:sp>
        <p:nvSpPr>
          <p:cNvPr id="20494" name="TextBox 38"/>
          <p:cNvSpPr txBox="1">
            <a:spLocks noChangeArrowheads="1"/>
          </p:cNvSpPr>
          <p:nvPr/>
        </p:nvSpPr>
        <p:spPr bwMode="auto">
          <a:xfrm>
            <a:off x="928688" y="5072063"/>
            <a:ext cx="6429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答：火车的速度为</a:t>
            </a:r>
            <a:r>
              <a:rPr lang="en-US" sz="2800" b="1" dirty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50 m/s</a:t>
            </a:r>
            <a:r>
              <a:rPr lang="zh-CN" altLang="en-US" sz="2800" b="1" dirty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，长度为</a:t>
            </a:r>
            <a:r>
              <a:rPr lang="en-US" sz="2800" b="1" dirty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300m</a:t>
            </a:r>
            <a:r>
              <a:rPr lang="zh-CN" altLang="en-US" sz="2800" b="1" dirty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</a:p>
        </p:txBody>
      </p:sp>
      <p:sp>
        <p:nvSpPr>
          <p:cNvPr id="20495" name="WordArt 17"/>
          <p:cNvSpPr>
            <a:spLocks noChangeArrowheads="1" noChangeShapeType="1" noTextEdit="1"/>
          </p:cNvSpPr>
          <p:nvPr/>
        </p:nvSpPr>
        <p:spPr bwMode="auto">
          <a:xfrm>
            <a:off x="3224213" y="461963"/>
            <a:ext cx="21336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dirty="0">
                <a:ln w="9525">
                  <a:solidFill>
                    <a:srgbClr val="FF0000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宋体" panose="02010600030101010101" pitchFamily="2" charset="-122"/>
              </a:rPr>
              <a:t>合作探究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WordArt 5"/>
          <p:cNvSpPr>
            <a:spLocks noChangeArrowheads="1" noChangeShapeType="1" noTextEdit="1"/>
          </p:cNvSpPr>
          <p:nvPr/>
        </p:nvSpPr>
        <p:spPr bwMode="auto">
          <a:xfrm>
            <a:off x="2771775" y="2420938"/>
            <a:ext cx="3282950" cy="2324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6000" kern="1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</a:rPr>
              <a:t>再见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温故知新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列一元一次方程解应用题的基本步骤。</a:t>
            </a:r>
          </a:p>
          <a:p>
            <a:r>
              <a:rPr lang="zh-CN" altLang="en-US" dirty="0"/>
              <a:t>列方程解应用题的关键在哪？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592138" y="293688"/>
            <a:ext cx="55181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6000" dirty="0">
                <a:solidFill>
                  <a:srgbClr val="000000"/>
                </a:solidFill>
              </a:rPr>
              <a:t>找一找等量关系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539750" y="1700213"/>
            <a:ext cx="7993063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286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000000"/>
                </a:solidFill>
              </a:rPr>
              <a:t>        </a:t>
            </a:r>
            <a:r>
              <a:rPr lang="zh-CN" altLang="en-US" sz="2400" b="1" dirty="0">
                <a:solidFill>
                  <a:srgbClr val="000000"/>
                </a:solidFill>
              </a:rPr>
              <a:t>两马驮物的问题，这是在古印度广为流传的一个问题</a:t>
            </a:r>
            <a:r>
              <a:rPr lang="en-US" altLang="zh-CN" sz="2400" b="1" dirty="0">
                <a:solidFill>
                  <a:srgbClr val="000000"/>
                </a:solidFill>
              </a:rPr>
              <a:t>.</a:t>
            </a:r>
            <a:r>
              <a:rPr lang="zh-CN" altLang="en-US" sz="2400" b="1" dirty="0">
                <a:solidFill>
                  <a:srgbClr val="000000"/>
                </a:solidFill>
              </a:rPr>
              <a:t>大马和小马驮着物品在途中有一段对话如下。</a:t>
            </a:r>
          </a:p>
          <a:p>
            <a:pPr indent="2286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</a:rPr>
              <a:t>       大马：“唉</a:t>
            </a:r>
            <a:r>
              <a:rPr lang="en-US" altLang="zh-CN" sz="2400" b="1" dirty="0">
                <a:solidFill>
                  <a:srgbClr val="000000"/>
                </a:solidFill>
              </a:rPr>
              <a:t>!</a:t>
            </a:r>
            <a:r>
              <a:rPr lang="zh-CN" altLang="en-US" sz="2400" b="1" dirty="0">
                <a:solidFill>
                  <a:srgbClr val="000000"/>
                </a:solidFill>
              </a:rPr>
              <a:t>驮了这么多的包裹</a:t>
            </a:r>
            <a:r>
              <a:rPr lang="en-US" altLang="zh-CN" sz="2400" b="1" dirty="0">
                <a:solidFill>
                  <a:srgbClr val="000000"/>
                </a:solidFill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</a:rPr>
              <a:t>把我累死了！”</a:t>
            </a:r>
          </a:p>
          <a:p>
            <a:pPr indent="2286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</a:rPr>
              <a:t>       小马：“</a:t>
            </a:r>
            <a:r>
              <a:rPr lang="zh-CN" alt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这么大的个你还累？把你驮的东西给我一包咱俩驮的东西就一样多了。</a:t>
            </a:r>
            <a:r>
              <a:rPr lang="zh-CN" altLang="en-US" sz="2400" b="1" dirty="0">
                <a:solidFill>
                  <a:srgbClr val="000000"/>
                </a:solidFill>
              </a:rPr>
              <a:t>”</a:t>
            </a:r>
          </a:p>
          <a:p>
            <a:pPr indent="2286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</a:rPr>
              <a:t>      大马：“</a:t>
            </a:r>
            <a:r>
              <a:rPr lang="zh-CN" alt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哼，我从你背上拿来一个，我的包裹数就是你的两倍！</a:t>
            </a:r>
            <a:endParaRPr lang="zh-CN" altLang="en-US" sz="2400" b="1" dirty="0">
              <a:solidFill>
                <a:srgbClr val="000000"/>
              </a:solidFill>
            </a:endParaRPr>
          </a:p>
          <a:p>
            <a:pPr indent="2286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</a:rPr>
              <a:t>     小马：“</a:t>
            </a:r>
            <a:r>
              <a:rPr lang="zh-CN" alt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真的？！</a:t>
            </a:r>
            <a:r>
              <a:rPr lang="zh-CN" altLang="en-US" sz="2400" b="1" dirty="0">
                <a:solidFill>
                  <a:srgbClr val="000000"/>
                </a:solidFill>
              </a:rPr>
              <a:t>”</a:t>
            </a:r>
          </a:p>
          <a:p>
            <a:pPr indent="2286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</a:rPr>
              <a:t>根据大马和小马的对话，你能求出大马和小马各驮了几包物品吗？</a:t>
            </a:r>
          </a:p>
        </p:txBody>
      </p:sp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27313" y="5172075"/>
            <a:ext cx="3838575" cy="168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55650" y="1700213"/>
            <a:ext cx="546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dirty="0">
                <a:solidFill>
                  <a:srgbClr val="000000"/>
                </a:solidFill>
              </a:rPr>
              <a:t>小马说出的等量关系是什么？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900113" y="4005263"/>
            <a:ext cx="546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dirty="0">
                <a:solidFill>
                  <a:srgbClr val="000000"/>
                </a:solidFill>
              </a:rPr>
              <a:t>大马说出的等量关系是什么？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971550" y="2349500"/>
            <a:ext cx="66816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把你驮的东西给我一包咱俩驮的东西就一样多了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1619250" y="3068638"/>
            <a:ext cx="5310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dirty="0">
                <a:solidFill>
                  <a:srgbClr val="000000"/>
                </a:solidFill>
              </a:rPr>
              <a:t>大马驮物数</a:t>
            </a:r>
            <a:r>
              <a:rPr lang="en-US" altLang="zh-CN" sz="3200" dirty="0">
                <a:solidFill>
                  <a:srgbClr val="000000"/>
                </a:solidFill>
              </a:rPr>
              <a:t>-1=</a:t>
            </a:r>
            <a:r>
              <a:rPr lang="zh-CN" altLang="en-US" sz="3200" dirty="0">
                <a:solidFill>
                  <a:srgbClr val="000000"/>
                </a:solidFill>
              </a:rPr>
              <a:t>小马驮物数</a:t>
            </a:r>
            <a:r>
              <a:rPr lang="en-US" altLang="zh-CN" sz="3200" dirty="0">
                <a:solidFill>
                  <a:srgbClr val="000000"/>
                </a:solidFill>
              </a:rPr>
              <a:t>+1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116013" y="4724400"/>
            <a:ext cx="69910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我从你背上拿来一个，我的包裹数就是你的两倍！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1092796" y="5373216"/>
            <a:ext cx="67548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dirty="0">
                <a:solidFill>
                  <a:srgbClr val="000000"/>
                </a:solidFill>
              </a:rPr>
              <a:t>大马驮物数</a:t>
            </a:r>
            <a:r>
              <a:rPr lang="en-US" altLang="zh-CN" sz="3200" dirty="0">
                <a:solidFill>
                  <a:srgbClr val="000000"/>
                </a:solidFill>
              </a:rPr>
              <a:t>+1=</a:t>
            </a:r>
            <a:r>
              <a:rPr lang="zh-CN" altLang="en-US" sz="3200" dirty="0">
                <a:solidFill>
                  <a:srgbClr val="000000"/>
                </a:solidFill>
              </a:rPr>
              <a:t>（小马驮物数</a:t>
            </a:r>
            <a:r>
              <a:rPr lang="en-US" altLang="zh-CN" sz="3200" dirty="0">
                <a:solidFill>
                  <a:srgbClr val="000000"/>
                </a:solidFill>
              </a:rPr>
              <a:t>-1</a:t>
            </a:r>
            <a:r>
              <a:rPr lang="zh-CN" altLang="en-US" sz="3200" dirty="0">
                <a:solidFill>
                  <a:srgbClr val="000000"/>
                </a:solidFill>
              </a:rPr>
              <a:t>）</a:t>
            </a:r>
            <a:r>
              <a:rPr lang="en-US" altLang="zh-CN" sz="3200" dirty="0">
                <a:solidFill>
                  <a:srgbClr val="000000"/>
                </a:solidFill>
              </a:rPr>
              <a:t>×2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592138" y="293688"/>
            <a:ext cx="24701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6000" dirty="0">
                <a:solidFill>
                  <a:srgbClr val="000000"/>
                </a:solidFill>
              </a:rPr>
              <a:t>谈一谈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8197" grpId="0"/>
      <p:bldP spid="8198" grpId="0"/>
      <p:bldP spid="8199" grpId="0"/>
      <p:bldP spid="8200" grpId="0"/>
      <p:bldP spid="820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592138" y="293688"/>
            <a:ext cx="24701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6000">
                <a:solidFill>
                  <a:srgbClr val="000000"/>
                </a:solidFill>
              </a:rPr>
              <a:t>试一试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971550" y="1557338"/>
            <a:ext cx="9969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>
                <a:solidFill>
                  <a:srgbClr val="000000"/>
                </a:solidFill>
              </a:rPr>
              <a:t>解：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908175" y="1625600"/>
            <a:ext cx="5873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>
                <a:solidFill>
                  <a:srgbClr val="000000"/>
                </a:solidFill>
              </a:rPr>
              <a:t>设大马驮物</a:t>
            </a:r>
            <a:r>
              <a:rPr lang="en-US" altLang="zh-CN" sz="3200">
                <a:solidFill>
                  <a:srgbClr val="000000"/>
                </a:solidFill>
              </a:rPr>
              <a:t>x</a:t>
            </a:r>
            <a:r>
              <a:rPr lang="zh-CN" altLang="en-US" sz="3200">
                <a:solidFill>
                  <a:srgbClr val="000000"/>
                </a:solidFill>
              </a:rPr>
              <a:t>包，小马驮物</a:t>
            </a:r>
            <a:r>
              <a:rPr lang="en-US" altLang="zh-CN" sz="3200">
                <a:solidFill>
                  <a:srgbClr val="000000"/>
                </a:solidFill>
              </a:rPr>
              <a:t>y</a:t>
            </a:r>
            <a:r>
              <a:rPr lang="zh-CN" altLang="en-US" sz="3200">
                <a:solidFill>
                  <a:srgbClr val="000000"/>
                </a:solidFill>
              </a:rPr>
              <a:t>包。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979613" y="2349500"/>
            <a:ext cx="2622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>
                <a:solidFill>
                  <a:srgbClr val="000000"/>
                </a:solidFill>
              </a:rPr>
              <a:t>根据题意，得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2411413" y="3021013"/>
            <a:ext cx="16525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>
                <a:solidFill>
                  <a:srgbClr val="000000"/>
                </a:solidFill>
              </a:rPr>
              <a:t>x-1=y+1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2411413" y="3644900"/>
            <a:ext cx="26908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>
                <a:solidFill>
                  <a:srgbClr val="000000"/>
                </a:solidFill>
              </a:rPr>
              <a:t>x+1=2</a:t>
            </a:r>
            <a:r>
              <a:rPr lang="zh-CN" altLang="en-US" sz="3200">
                <a:solidFill>
                  <a:srgbClr val="000000"/>
                </a:solidFill>
              </a:rPr>
              <a:t>（</a:t>
            </a:r>
            <a:r>
              <a:rPr lang="en-US" altLang="zh-CN" sz="3200">
                <a:solidFill>
                  <a:srgbClr val="000000"/>
                </a:solidFill>
              </a:rPr>
              <a:t>y-1</a:t>
            </a:r>
            <a:r>
              <a:rPr lang="zh-CN" altLang="en-US" sz="3200">
                <a:solidFill>
                  <a:srgbClr val="000000"/>
                </a:solidFill>
              </a:rPr>
              <a:t>）</a:t>
            </a:r>
          </a:p>
        </p:txBody>
      </p:sp>
      <p:sp>
        <p:nvSpPr>
          <p:cNvPr id="9226" name="AutoShape 10"/>
          <p:cNvSpPr/>
          <p:nvPr/>
        </p:nvSpPr>
        <p:spPr bwMode="auto">
          <a:xfrm>
            <a:off x="2051050" y="3284538"/>
            <a:ext cx="73025" cy="720725"/>
          </a:xfrm>
          <a:prstGeom prst="leftBrace">
            <a:avLst>
              <a:gd name="adj1" fmla="val 82246"/>
              <a:gd name="adj2" fmla="val 50000"/>
            </a:avLst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2051050" y="4365625"/>
            <a:ext cx="3028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>
                <a:solidFill>
                  <a:srgbClr val="000000"/>
                </a:solidFill>
              </a:rPr>
              <a:t>解这个方程组得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6011863" y="4365625"/>
            <a:ext cx="8509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>
                <a:solidFill>
                  <a:srgbClr val="000000"/>
                </a:solidFill>
              </a:rPr>
              <a:t>x=7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6011863" y="4941888"/>
            <a:ext cx="8509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>
                <a:solidFill>
                  <a:srgbClr val="000000"/>
                </a:solidFill>
              </a:rPr>
              <a:t>y=5</a:t>
            </a:r>
          </a:p>
        </p:txBody>
      </p:sp>
      <p:sp>
        <p:nvSpPr>
          <p:cNvPr id="9230" name="AutoShape 14"/>
          <p:cNvSpPr/>
          <p:nvPr/>
        </p:nvSpPr>
        <p:spPr bwMode="auto">
          <a:xfrm>
            <a:off x="5724525" y="4652963"/>
            <a:ext cx="73025" cy="720725"/>
          </a:xfrm>
          <a:prstGeom prst="leftBrace">
            <a:avLst>
              <a:gd name="adj1" fmla="val 82246"/>
              <a:gd name="adj2" fmla="val 50000"/>
            </a:avLst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971550" y="5949950"/>
            <a:ext cx="6324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>
                <a:solidFill>
                  <a:srgbClr val="000000"/>
                </a:solidFill>
              </a:rPr>
              <a:t>答：大马驮物</a:t>
            </a:r>
            <a:r>
              <a:rPr lang="en-US" altLang="zh-CN" sz="3200">
                <a:solidFill>
                  <a:srgbClr val="000000"/>
                </a:solidFill>
              </a:rPr>
              <a:t>7</a:t>
            </a:r>
            <a:r>
              <a:rPr lang="zh-CN" altLang="en-US" sz="3200">
                <a:solidFill>
                  <a:srgbClr val="000000"/>
                </a:solidFill>
              </a:rPr>
              <a:t>包，小马驮物</a:t>
            </a:r>
            <a:r>
              <a:rPr lang="en-US" altLang="zh-CN" sz="3200">
                <a:solidFill>
                  <a:srgbClr val="000000"/>
                </a:solidFill>
              </a:rPr>
              <a:t>5</a:t>
            </a:r>
            <a:r>
              <a:rPr lang="zh-CN" altLang="en-US" sz="3200">
                <a:solidFill>
                  <a:srgbClr val="000000"/>
                </a:solidFill>
              </a:rPr>
              <a:t>包。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  <p:bldP spid="9222" grpId="0"/>
      <p:bldP spid="9223" grpId="0"/>
      <p:bldP spid="9224" grpId="0"/>
      <p:bldP spid="9225" grpId="0"/>
      <p:bldP spid="9226" grpId="0" animBg="1"/>
      <p:bldP spid="9227" grpId="0"/>
      <p:bldP spid="9228" grpId="0"/>
      <p:bldP spid="9229" grpId="0"/>
      <p:bldP spid="9230" grpId="0" animBg="1"/>
      <p:bldP spid="92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列方程组解应用题的步骤：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8175" y="1600200"/>
            <a:ext cx="6778625" cy="4525963"/>
          </a:xfrm>
        </p:spPr>
        <p:txBody>
          <a:bodyPr/>
          <a:lstStyle/>
          <a:p>
            <a:endParaRPr lang="en-US" altLang="zh-CN"/>
          </a:p>
          <a:p>
            <a:r>
              <a:rPr lang="zh-CN" altLang="en-US"/>
              <a:t>审题</a:t>
            </a:r>
          </a:p>
          <a:p>
            <a:r>
              <a:rPr lang="zh-CN" altLang="en-US"/>
              <a:t>设未知数</a:t>
            </a:r>
          </a:p>
          <a:p>
            <a:r>
              <a:rPr lang="zh-CN" altLang="en-US"/>
              <a:t>找出两个等量关系</a:t>
            </a:r>
          </a:p>
          <a:p>
            <a:r>
              <a:rPr lang="zh-CN" altLang="en-US"/>
              <a:t>列方程组</a:t>
            </a:r>
          </a:p>
          <a:p>
            <a:r>
              <a:rPr lang="zh-CN" altLang="en-US"/>
              <a:t>解方程组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例</a:t>
            </a:r>
            <a:r>
              <a:rPr lang="en-US" altLang="zh-CN" dirty="0"/>
              <a:t>1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611188" y="1412875"/>
            <a:ext cx="8281987" cy="252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dirty="0">
                <a:solidFill>
                  <a:srgbClr val="000000"/>
                </a:solidFill>
              </a:rPr>
              <a:t>化肥厂往某地区发运了两批化肥，第一批装满了</a:t>
            </a:r>
            <a:r>
              <a:rPr lang="en-US" altLang="zh-CN" sz="3200" dirty="0">
                <a:solidFill>
                  <a:srgbClr val="000000"/>
                </a:solidFill>
              </a:rPr>
              <a:t>9</a:t>
            </a:r>
            <a:r>
              <a:rPr lang="zh-CN" altLang="en-US" sz="3200" dirty="0">
                <a:solidFill>
                  <a:srgbClr val="000000"/>
                </a:solidFill>
              </a:rPr>
              <a:t>节火车车厢和</a:t>
            </a:r>
            <a:r>
              <a:rPr lang="en-US" altLang="zh-CN" sz="3200" dirty="0">
                <a:solidFill>
                  <a:srgbClr val="000000"/>
                </a:solidFill>
              </a:rPr>
              <a:t>25</a:t>
            </a:r>
            <a:r>
              <a:rPr lang="zh-CN" altLang="en-US" sz="3200" dirty="0">
                <a:solidFill>
                  <a:srgbClr val="000000"/>
                </a:solidFill>
              </a:rPr>
              <a:t>辆卡车，共运走</a:t>
            </a:r>
            <a:r>
              <a:rPr lang="en-US" altLang="zh-CN" sz="3200" dirty="0">
                <a:solidFill>
                  <a:srgbClr val="000000"/>
                </a:solidFill>
              </a:rPr>
              <a:t>640t</a:t>
            </a:r>
            <a:r>
              <a:rPr lang="zh-CN" altLang="en-US" sz="3200" dirty="0">
                <a:solidFill>
                  <a:srgbClr val="000000"/>
                </a:solidFill>
              </a:rPr>
              <a:t>；二批装满了</a:t>
            </a:r>
            <a:r>
              <a:rPr lang="en-US" altLang="zh-CN" sz="3200" dirty="0">
                <a:solidFill>
                  <a:srgbClr val="000000"/>
                </a:solidFill>
              </a:rPr>
              <a:t>12</a:t>
            </a:r>
            <a:r>
              <a:rPr lang="zh-CN" altLang="en-US" sz="3200" dirty="0">
                <a:solidFill>
                  <a:srgbClr val="000000"/>
                </a:solidFill>
              </a:rPr>
              <a:t>节火车车厢和</a:t>
            </a:r>
            <a:r>
              <a:rPr lang="en-US" altLang="zh-CN" sz="3200" dirty="0">
                <a:solidFill>
                  <a:srgbClr val="000000"/>
                </a:solidFill>
              </a:rPr>
              <a:t>10</a:t>
            </a:r>
            <a:r>
              <a:rPr lang="zh-CN" altLang="en-US" sz="3200" dirty="0">
                <a:solidFill>
                  <a:srgbClr val="000000"/>
                </a:solidFill>
              </a:rPr>
              <a:t>辆卡车，共运了</a:t>
            </a:r>
            <a:r>
              <a:rPr lang="en-US" altLang="zh-CN" sz="3200" dirty="0">
                <a:solidFill>
                  <a:srgbClr val="000000"/>
                </a:solidFill>
              </a:rPr>
              <a:t>760t</a:t>
            </a:r>
            <a:r>
              <a:rPr lang="zh-CN" altLang="en-US" sz="3200" dirty="0">
                <a:solidFill>
                  <a:srgbClr val="000000"/>
                </a:solidFill>
              </a:rPr>
              <a:t>。平均每节火车车厢和每辆卡车分别装运化肥多少吨？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684213" y="4581525"/>
            <a:ext cx="830067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dirty="0">
                <a:solidFill>
                  <a:srgbClr val="000000"/>
                </a:solidFill>
              </a:rPr>
              <a:t>第一批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dirty="0">
                <a:solidFill>
                  <a:srgbClr val="000000"/>
                </a:solidFill>
              </a:rPr>
              <a:t>9</a:t>
            </a:r>
            <a:r>
              <a:rPr lang="zh-CN" altLang="en-US" sz="3200" dirty="0">
                <a:solidFill>
                  <a:srgbClr val="000000"/>
                </a:solidFill>
              </a:rPr>
              <a:t>节火车车厢总吨数</a:t>
            </a:r>
            <a:r>
              <a:rPr lang="en-US" altLang="zh-CN" sz="3200" dirty="0">
                <a:solidFill>
                  <a:srgbClr val="000000"/>
                </a:solidFill>
              </a:rPr>
              <a:t>+25</a:t>
            </a:r>
            <a:r>
              <a:rPr lang="zh-CN" altLang="en-US" sz="3200" dirty="0">
                <a:solidFill>
                  <a:srgbClr val="000000"/>
                </a:solidFill>
              </a:rPr>
              <a:t>辆卡车总吨数</a:t>
            </a:r>
            <a:r>
              <a:rPr lang="en-US" altLang="zh-CN" sz="3200" dirty="0">
                <a:solidFill>
                  <a:srgbClr val="000000"/>
                </a:solidFill>
              </a:rPr>
              <a:t>=640t</a:t>
            </a:r>
            <a:r>
              <a:rPr lang="zh-CN" altLang="en-US" sz="3200" dirty="0">
                <a:solidFill>
                  <a:srgbClr val="000000"/>
                </a:solidFill>
              </a:rPr>
              <a:t>；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dirty="0">
                <a:solidFill>
                  <a:srgbClr val="000000"/>
                </a:solidFill>
              </a:rPr>
              <a:t>第二批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dirty="0">
                <a:solidFill>
                  <a:srgbClr val="000000"/>
                </a:solidFill>
              </a:rPr>
              <a:t>12</a:t>
            </a:r>
            <a:r>
              <a:rPr lang="zh-CN" altLang="en-US" sz="3200" dirty="0">
                <a:solidFill>
                  <a:srgbClr val="000000"/>
                </a:solidFill>
              </a:rPr>
              <a:t>节火车车厢总吨数</a:t>
            </a:r>
            <a:r>
              <a:rPr lang="en-US" altLang="zh-CN" sz="3200" dirty="0">
                <a:solidFill>
                  <a:srgbClr val="000000"/>
                </a:solidFill>
              </a:rPr>
              <a:t>+10</a:t>
            </a:r>
            <a:r>
              <a:rPr lang="zh-CN" altLang="en-US" sz="3200" dirty="0">
                <a:solidFill>
                  <a:srgbClr val="000000"/>
                </a:solidFill>
              </a:rPr>
              <a:t>辆卡车总吨数</a:t>
            </a:r>
            <a:r>
              <a:rPr lang="en-US" altLang="zh-CN" sz="3200" dirty="0">
                <a:solidFill>
                  <a:srgbClr val="000000"/>
                </a:solidFill>
              </a:rPr>
              <a:t>=760t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611188" y="4005263"/>
            <a:ext cx="18161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FF66FF"/>
                </a:solidFill>
                <a:ea typeface="黑体" panose="02010609060101010101" pitchFamily="49" charset="-122"/>
              </a:rPr>
              <a:t>解题关键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592138" y="293688"/>
            <a:ext cx="24701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6000">
                <a:solidFill>
                  <a:srgbClr val="000000"/>
                </a:solidFill>
              </a:rPr>
              <a:t>试一试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971550" y="1557338"/>
            <a:ext cx="9969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>
                <a:solidFill>
                  <a:srgbClr val="000000"/>
                </a:solidFill>
              </a:rPr>
              <a:t>解：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908175" y="1625600"/>
            <a:ext cx="676751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>
                <a:solidFill>
                  <a:srgbClr val="000000"/>
                </a:solidFill>
              </a:rPr>
              <a:t>设每节火车车厢装运</a:t>
            </a:r>
            <a:r>
              <a:rPr lang="en-US" altLang="zh-CN" sz="3200">
                <a:solidFill>
                  <a:srgbClr val="000000"/>
                </a:solidFill>
              </a:rPr>
              <a:t>x</a:t>
            </a:r>
            <a:r>
              <a:rPr lang="zh-CN" altLang="en-US" sz="3200">
                <a:solidFill>
                  <a:srgbClr val="FF66FF"/>
                </a:solidFill>
              </a:rPr>
              <a:t>吨</a:t>
            </a:r>
            <a:r>
              <a:rPr lang="zh-CN" altLang="en-US" sz="3200">
                <a:solidFill>
                  <a:srgbClr val="000000"/>
                </a:solidFill>
              </a:rPr>
              <a:t>，每辆卡车车装运</a:t>
            </a:r>
            <a:r>
              <a:rPr lang="en-US" altLang="zh-CN" sz="3200">
                <a:solidFill>
                  <a:srgbClr val="000000"/>
                </a:solidFill>
              </a:rPr>
              <a:t>y</a:t>
            </a:r>
            <a:r>
              <a:rPr lang="zh-CN" altLang="en-US" sz="3200">
                <a:solidFill>
                  <a:srgbClr val="FF66FF"/>
                </a:solidFill>
              </a:rPr>
              <a:t>吨</a:t>
            </a:r>
            <a:r>
              <a:rPr lang="zh-CN" altLang="en-US" sz="3200">
                <a:solidFill>
                  <a:srgbClr val="000000"/>
                </a:solidFill>
              </a:rPr>
              <a:t>。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979613" y="2778125"/>
            <a:ext cx="2622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>
                <a:solidFill>
                  <a:srgbClr val="000000"/>
                </a:solidFill>
              </a:rPr>
              <a:t>根据题意，得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2411413" y="3425825"/>
            <a:ext cx="2419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>
                <a:solidFill>
                  <a:srgbClr val="000000"/>
                </a:solidFill>
              </a:rPr>
              <a:t>9x+25y=640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2411413" y="4073525"/>
            <a:ext cx="26447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>
                <a:solidFill>
                  <a:srgbClr val="000000"/>
                </a:solidFill>
              </a:rPr>
              <a:t>12x+10y=760</a:t>
            </a:r>
          </a:p>
        </p:txBody>
      </p:sp>
      <p:sp>
        <p:nvSpPr>
          <p:cNvPr id="13320" name="AutoShape 8"/>
          <p:cNvSpPr/>
          <p:nvPr/>
        </p:nvSpPr>
        <p:spPr bwMode="auto">
          <a:xfrm>
            <a:off x="2051050" y="3716338"/>
            <a:ext cx="73025" cy="720725"/>
          </a:xfrm>
          <a:prstGeom prst="leftBrace">
            <a:avLst>
              <a:gd name="adj1" fmla="val 82246"/>
              <a:gd name="adj2" fmla="val 50000"/>
            </a:avLst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2051050" y="4794250"/>
            <a:ext cx="3028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>
                <a:solidFill>
                  <a:srgbClr val="000000"/>
                </a:solidFill>
              </a:rPr>
              <a:t>解这个方程组得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6011863" y="4721225"/>
            <a:ext cx="1076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>
                <a:solidFill>
                  <a:srgbClr val="000000"/>
                </a:solidFill>
              </a:rPr>
              <a:t>x=60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6011863" y="5297488"/>
            <a:ext cx="8509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>
                <a:solidFill>
                  <a:srgbClr val="000000"/>
                </a:solidFill>
              </a:rPr>
              <a:t>y=4</a:t>
            </a:r>
          </a:p>
        </p:txBody>
      </p:sp>
      <p:sp>
        <p:nvSpPr>
          <p:cNvPr id="13324" name="AutoShape 12"/>
          <p:cNvSpPr/>
          <p:nvPr/>
        </p:nvSpPr>
        <p:spPr bwMode="auto">
          <a:xfrm>
            <a:off x="5724525" y="5013325"/>
            <a:ext cx="73025" cy="720725"/>
          </a:xfrm>
          <a:prstGeom prst="leftBrace">
            <a:avLst>
              <a:gd name="adj1" fmla="val 82246"/>
              <a:gd name="adj2" fmla="val 50000"/>
            </a:avLst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971550" y="5949950"/>
            <a:ext cx="75882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>
                <a:solidFill>
                  <a:srgbClr val="000000"/>
                </a:solidFill>
              </a:rPr>
              <a:t>答：每节火车车厢运</a:t>
            </a:r>
            <a:r>
              <a:rPr lang="en-US" altLang="zh-CN" sz="3200">
                <a:solidFill>
                  <a:srgbClr val="000000"/>
                </a:solidFill>
              </a:rPr>
              <a:t>60</a:t>
            </a:r>
            <a:r>
              <a:rPr lang="en-US" altLang="zh-CN" sz="3200">
                <a:solidFill>
                  <a:srgbClr val="FFFF66"/>
                </a:solidFill>
              </a:rPr>
              <a:t>t</a:t>
            </a:r>
            <a:r>
              <a:rPr lang="zh-CN" altLang="en-US" sz="3200">
                <a:solidFill>
                  <a:srgbClr val="000000"/>
                </a:solidFill>
              </a:rPr>
              <a:t>，每辆卡车运</a:t>
            </a:r>
            <a:r>
              <a:rPr lang="en-US" altLang="zh-CN" sz="3200">
                <a:solidFill>
                  <a:srgbClr val="000000"/>
                </a:solidFill>
              </a:rPr>
              <a:t>4</a:t>
            </a:r>
            <a:r>
              <a:rPr lang="en-US" altLang="zh-CN" sz="3200">
                <a:solidFill>
                  <a:srgbClr val="FFFF66"/>
                </a:solidFill>
              </a:rPr>
              <a:t>t</a:t>
            </a:r>
            <a:r>
              <a:rPr lang="zh-CN" altLang="en-US" sz="3200">
                <a:solidFill>
                  <a:srgbClr val="000000"/>
                </a:solidFill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  <p:bldP spid="13316" grpId="0"/>
      <p:bldP spid="13317" grpId="0"/>
      <p:bldP spid="13318" grpId="0"/>
      <p:bldP spid="13319" grpId="0"/>
      <p:bldP spid="13320" grpId="0" animBg="1"/>
      <p:bldP spid="13321" grpId="0"/>
      <p:bldP spid="13322" grpId="0"/>
      <p:bldP spid="13323" grpId="0"/>
      <p:bldP spid="13324" grpId="0" animBg="1"/>
      <p:bldP spid="133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例</a:t>
            </a:r>
            <a:r>
              <a:rPr lang="en-US" altLang="zh-CN" dirty="0"/>
              <a:t>2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611188" y="1412875"/>
            <a:ext cx="8281987" cy="252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dirty="0">
                <a:solidFill>
                  <a:srgbClr val="000000"/>
                </a:solidFill>
              </a:rPr>
              <a:t>去年秋季，某校七年级和高一招生总人数为</a:t>
            </a:r>
            <a:r>
              <a:rPr lang="en-US" altLang="zh-CN" sz="3200" dirty="0">
                <a:solidFill>
                  <a:srgbClr val="000000"/>
                </a:solidFill>
              </a:rPr>
              <a:t>500</a:t>
            </a:r>
            <a:r>
              <a:rPr lang="zh-CN" altLang="en-US" sz="3200" dirty="0">
                <a:solidFill>
                  <a:srgbClr val="000000"/>
                </a:solidFill>
              </a:rPr>
              <a:t>名，计划今年秋季七年级招生人数比去年增加</a:t>
            </a:r>
            <a:r>
              <a:rPr lang="en-US" altLang="zh-CN" sz="3200" dirty="0">
                <a:solidFill>
                  <a:srgbClr val="000000"/>
                </a:solidFill>
              </a:rPr>
              <a:t>20%</a:t>
            </a:r>
            <a:r>
              <a:rPr lang="zh-CN" altLang="en-US" sz="3200" dirty="0">
                <a:solidFill>
                  <a:srgbClr val="000000"/>
                </a:solidFill>
              </a:rPr>
              <a:t>，高一比去年增加</a:t>
            </a:r>
            <a:r>
              <a:rPr lang="en-US" altLang="zh-CN" sz="3200" dirty="0">
                <a:solidFill>
                  <a:srgbClr val="000000"/>
                </a:solidFill>
              </a:rPr>
              <a:t>15%</a:t>
            </a:r>
            <a:r>
              <a:rPr lang="zh-CN" altLang="en-US" sz="3200" dirty="0">
                <a:solidFill>
                  <a:srgbClr val="000000"/>
                </a:solidFill>
              </a:rPr>
              <a:t>，这样两个年级比去年总数增加</a:t>
            </a:r>
            <a:r>
              <a:rPr lang="en-US" altLang="zh-CN" sz="3200" dirty="0">
                <a:solidFill>
                  <a:srgbClr val="000000"/>
                </a:solidFill>
              </a:rPr>
              <a:t>18%</a:t>
            </a:r>
            <a:r>
              <a:rPr lang="zh-CN" altLang="en-US" sz="3200" dirty="0">
                <a:solidFill>
                  <a:srgbClr val="000000"/>
                </a:solidFill>
              </a:rPr>
              <a:t>，求今秋七年级和高一各计划招生多少人？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684213" y="4581525"/>
            <a:ext cx="7151317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dirty="0">
                <a:solidFill>
                  <a:srgbClr val="000000"/>
                </a:solidFill>
              </a:rPr>
              <a:t>去年秋季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dirty="0">
                <a:solidFill>
                  <a:srgbClr val="000000"/>
                </a:solidFill>
              </a:rPr>
              <a:t>七年级总人数</a:t>
            </a:r>
            <a:r>
              <a:rPr lang="en-US" altLang="zh-CN" sz="3200" dirty="0">
                <a:solidFill>
                  <a:srgbClr val="000000"/>
                </a:solidFill>
              </a:rPr>
              <a:t>+</a:t>
            </a:r>
            <a:r>
              <a:rPr lang="zh-CN" altLang="en-US" sz="3200" dirty="0">
                <a:solidFill>
                  <a:srgbClr val="000000"/>
                </a:solidFill>
              </a:rPr>
              <a:t>高一总人数</a:t>
            </a:r>
            <a:r>
              <a:rPr lang="en-US" altLang="zh-CN" sz="3200" dirty="0">
                <a:solidFill>
                  <a:srgbClr val="000000"/>
                </a:solidFill>
              </a:rPr>
              <a:t>=500</a:t>
            </a:r>
            <a:r>
              <a:rPr lang="zh-CN" altLang="en-US" sz="3200" dirty="0">
                <a:solidFill>
                  <a:srgbClr val="000000"/>
                </a:solidFill>
              </a:rPr>
              <a:t>；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dirty="0">
                <a:solidFill>
                  <a:srgbClr val="000000"/>
                </a:solidFill>
              </a:rPr>
              <a:t>今年秋季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dirty="0">
                <a:solidFill>
                  <a:srgbClr val="000000"/>
                </a:solidFill>
              </a:rPr>
              <a:t>七年级人数</a:t>
            </a:r>
            <a:r>
              <a:rPr lang="en-US" altLang="zh-CN" sz="3200" dirty="0">
                <a:solidFill>
                  <a:srgbClr val="000000"/>
                </a:solidFill>
              </a:rPr>
              <a:t>+</a:t>
            </a:r>
            <a:r>
              <a:rPr lang="zh-CN" altLang="en-US" sz="3200" dirty="0">
                <a:solidFill>
                  <a:srgbClr val="000000"/>
                </a:solidFill>
              </a:rPr>
              <a:t>高一人数</a:t>
            </a:r>
            <a:r>
              <a:rPr lang="en-US" altLang="zh-CN" sz="3200" dirty="0">
                <a:solidFill>
                  <a:srgbClr val="000000"/>
                </a:solidFill>
              </a:rPr>
              <a:t>=500</a:t>
            </a:r>
            <a:r>
              <a:rPr lang="zh-CN" altLang="en-US" sz="3200" dirty="0">
                <a:solidFill>
                  <a:srgbClr val="000000"/>
                </a:solidFill>
              </a:rPr>
              <a:t>（</a:t>
            </a:r>
            <a:r>
              <a:rPr lang="en-US" altLang="zh-CN" sz="3200" dirty="0">
                <a:solidFill>
                  <a:srgbClr val="000000"/>
                </a:solidFill>
              </a:rPr>
              <a:t>1+18%</a:t>
            </a:r>
            <a:r>
              <a:rPr lang="zh-CN" altLang="en-US" sz="3200" dirty="0">
                <a:solidFill>
                  <a:srgbClr val="000000"/>
                </a:solidFill>
              </a:rPr>
              <a:t>）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611188" y="4005263"/>
            <a:ext cx="18161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FF66FF"/>
                </a:solidFill>
                <a:ea typeface="黑体" panose="02010609060101010101" pitchFamily="49" charset="-122"/>
              </a:rPr>
              <a:t>解题关键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/>
    </p:bldLst>
  </p:timing>
</p:sld>
</file>

<file path=ppt/theme/theme1.xml><?xml version="1.0" encoding="utf-8"?>
<a:theme xmlns:a="http://schemas.openxmlformats.org/drawingml/2006/main" name="WWW.2PPT.COM&#10;">
  <a:themeElements>
    <a:clrScheme name="www.7cxk.com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ww.7cxk.com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ww.7cxk.co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858</Words>
  <Application>Microsoft Office PowerPoint</Application>
  <PresentationFormat>全屏显示(4:3)</PresentationFormat>
  <Paragraphs>104</Paragraphs>
  <Slides>14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2" baseType="lpstr">
      <vt:lpstr>汉仪大宋简</vt:lpstr>
      <vt:lpstr>黑体</vt:lpstr>
      <vt:lpstr>宋体</vt:lpstr>
      <vt:lpstr>微软雅黑</vt:lpstr>
      <vt:lpstr>Arial</vt:lpstr>
      <vt:lpstr>Calibri</vt:lpstr>
      <vt:lpstr>Times New Roman</vt:lpstr>
      <vt:lpstr>WWW.2PPT.COM
</vt:lpstr>
      <vt:lpstr>6.3 二元一次方程组的应用</vt:lpstr>
      <vt:lpstr>温故知新</vt:lpstr>
      <vt:lpstr>PowerPoint 演示文稿</vt:lpstr>
      <vt:lpstr>PowerPoint 演示文稿</vt:lpstr>
      <vt:lpstr>PowerPoint 演示文稿</vt:lpstr>
      <vt:lpstr>列方程组解应用题的步骤：</vt:lpstr>
      <vt:lpstr>例1</vt:lpstr>
      <vt:lpstr>PowerPoint 演示文稿</vt:lpstr>
      <vt:lpstr>例2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2018-07-11T01:34:00Z</dcterms:created>
  <dcterms:modified xsi:type="dcterms:W3CDTF">2023-01-16T15:20:25Z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198AF0C270294642B985DA4666D25B41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