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315" r:id="rId2"/>
    <p:sldId id="321" r:id="rId3"/>
    <p:sldId id="317" r:id="rId4"/>
    <p:sldId id="322" r:id="rId5"/>
    <p:sldId id="307" r:id="rId6"/>
    <p:sldId id="323" r:id="rId7"/>
    <p:sldId id="329" r:id="rId8"/>
    <p:sldId id="326" r:id="rId9"/>
    <p:sldId id="325" r:id="rId10"/>
    <p:sldId id="333" r:id="rId11"/>
    <p:sldId id="327" r:id="rId12"/>
    <p:sldId id="328" r:id="rId13"/>
    <p:sldId id="272" r:id="rId14"/>
    <p:sldId id="331" r:id="rId15"/>
    <p:sldId id="330" r:id="rId16"/>
    <p:sldId id="320" r:id="rId17"/>
    <p:sldId id="276" r:id="rId18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0099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4" autoAdjust="0"/>
    <p:restoredTop sz="96231" autoAdjust="0"/>
  </p:normalViewPr>
  <p:slideViewPr>
    <p:cSldViewPr snapToGrid="0" snapToObjects="1">
      <p:cViewPr>
        <p:scale>
          <a:sx n="100" d="100"/>
          <a:sy n="100" d="100"/>
        </p:scale>
        <p:origin x="-300" y="-804"/>
      </p:cViewPr>
      <p:guideLst>
        <p:guide orient="horz" pos="1660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FECEF-85DF-429D-910D-7462FA2F52B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8381E-254C-4188-850E-BBF8A64474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8381E-254C-4188-850E-BBF8A644744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2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wmf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0"/>
            <a:ext cx="913923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文本框 5"/>
          <p:cNvSpPr txBox="1">
            <a:spLocks noChangeArrowheads="1"/>
          </p:cNvSpPr>
          <p:nvPr/>
        </p:nvSpPr>
        <p:spPr bwMode="auto">
          <a:xfrm>
            <a:off x="-1" y="804921"/>
            <a:ext cx="913924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第二章</a:t>
            </a:r>
            <a:r>
              <a:rPr kumimoji="1" lang="en-US" altLang="zh-CN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  </a:t>
            </a:r>
            <a:r>
              <a:rPr kumimoji="1"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一元二次方程</a:t>
            </a:r>
          </a:p>
        </p:txBody>
      </p:sp>
      <p:sp>
        <p:nvSpPr>
          <p:cNvPr id="6148" name="文本框 6"/>
          <p:cNvSpPr txBox="1">
            <a:spLocks noChangeArrowheads="1"/>
          </p:cNvSpPr>
          <p:nvPr/>
        </p:nvSpPr>
        <p:spPr bwMode="auto">
          <a:xfrm>
            <a:off x="-1" y="2127647"/>
            <a:ext cx="65436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应用一元二次方程</a:t>
            </a:r>
            <a:endParaRPr kumimoji="1"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19813" y="3075386"/>
            <a:ext cx="163698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1" lang="zh-CN" altLang="en-US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第</a:t>
            </a:r>
            <a:r>
              <a:rPr kumimoji="1" lang="en-US" altLang="zh-CN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3</a:t>
            </a:r>
            <a:r>
              <a:rPr kumimoji="1" lang="zh-CN" altLang="en-US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课时</a:t>
            </a:r>
            <a:endParaRPr kumimoji="1" lang="zh-CN" altLang="en-US" sz="2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" y="4487520"/>
            <a:ext cx="914399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7713632" y="76920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60" name="文本框 22"/>
          <p:cNvSpPr txBox="1">
            <a:spLocks noChangeArrowheads="1"/>
          </p:cNvSpPr>
          <p:nvPr/>
        </p:nvSpPr>
        <p:spPr bwMode="auto">
          <a:xfrm>
            <a:off x="7776495" y="760298"/>
            <a:ext cx="99899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" name="下箭头 52"/>
          <p:cNvSpPr/>
          <p:nvPr/>
        </p:nvSpPr>
        <p:spPr>
          <a:xfrm>
            <a:off x="1859152" y="3118070"/>
            <a:ext cx="439387" cy="19593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下箭头 53"/>
          <p:cNvSpPr/>
          <p:nvPr/>
        </p:nvSpPr>
        <p:spPr>
          <a:xfrm>
            <a:off x="1847278" y="1524134"/>
            <a:ext cx="439387" cy="23229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下箭头 54"/>
          <p:cNvSpPr/>
          <p:nvPr/>
        </p:nvSpPr>
        <p:spPr>
          <a:xfrm>
            <a:off x="1847278" y="3790232"/>
            <a:ext cx="439387" cy="19593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下箭头 55"/>
          <p:cNvSpPr/>
          <p:nvPr/>
        </p:nvSpPr>
        <p:spPr>
          <a:xfrm>
            <a:off x="1906653" y="2265990"/>
            <a:ext cx="439387" cy="37325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>
            <a:off x="1196489" y="1028630"/>
            <a:ext cx="1742400" cy="442800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审清题意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1196489" y="1773508"/>
            <a:ext cx="1742400" cy="442800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设未知数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1196489" y="2648147"/>
            <a:ext cx="1742400" cy="442800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列方程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0" name="圆角矩形 59"/>
          <p:cNvSpPr>
            <a:spLocks noChangeAspect="1"/>
          </p:cNvSpPr>
          <p:nvPr/>
        </p:nvSpPr>
        <p:spPr>
          <a:xfrm>
            <a:off x="1196489" y="3332190"/>
            <a:ext cx="1741064" cy="441556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解方程验根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1196489" y="3999647"/>
            <a:ext cx="1742400" cy="442800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作 答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731774" y="1077739"/>
            <a:ext cx="2784758" cy="308960"/>
          </a:xfrm>
          <a:prstGeom prst="rect">
            <a:avLst/>
          </a:prstGeom>
          <a:noFill/>
          <a:ln w="19050">
            <a:solidFill>
              <a:schemeClr val="bg2">
                <a:lumMod val="1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zh-CN" altLang="en-US" sz="24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找出已知量、未知量</a:t>
            </a:r>
            <a:endParaRPr lang="zh-CN" altLang="en-US" sz="2400" b="1" dirty="0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63" name="直接箭头连接符 62"/>
          <p:cNvCxnSpPr/>
          <p:nvPr/>
        </p:nvCxnSpPr>
        <p:spPr>
          <a:xfrm>
            <a:off x="3016336" y="1241126"/>
            <a:ext cx="596688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700242" y="1612741"/>
            <a:ext cx="4428118" cy="1551194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0" rIns="3600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设平均一个人传染了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个人．则第一轮后共有（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）个人患了流感，第二轮后共有</a:t>
            </a:r>
            <a:r>
              <a:rPr lang="en-US" altLang="zh-CN" sz="210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(1+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10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]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个人患了流感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08025" y="2788381"/>
            <a:ext cx="4451868" cy="461665"/>
          </a:xfrm>
          <a:prstGeom prst="rect">
            <a:avLst/>
          </a:prstGeom>
          <a:ln w="19050">
            <a:noFill/>
            <a:prstDash val="dash"/>
          </a:ln>
          <a:effectLst/>
        </p:spPr>
        <p:txBody>
          <a:bodyPr vert="horz" wrap="square" lIns="36000" tIns="0" rIns="3600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依据题意得：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(1+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)=121.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08023" y="3429009"/>
            <a:ext cx="5160454" cy="403957"/>
          </a:xfrm>
          <a:prstGeom prst="rect">
            <a:avLst/>
          </a:prstGeom>
          <a:ln w="19050">
            <a:noFill/>
            <a:prstDash val="dash"/>
          </a:ln>
          <a:effectLst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解得：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1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1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1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100" b="1" spc="-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不合题意，舍去</a:t>
            </a:r>
            <a:r>
              <a:rPr lang="zh-CN" altLang="en-US" sz="21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1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100" b="1" spc="-15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31777" y="4083775"/>
            <a:ext cx="3286543" cy="403957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平均一个人传染了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个人</a:t>
            </a:r>
          </a:p>
        </p:txBody>
      </p:sp>
      <p:cxnSp>
        <p:nvCxnSpPr>
          <p:cNvPr id="68" name="直接箭头连接符 67"/>
          <p:cNvCxnSpPr/>
          <p:nvPr/>
        </p:nvCxnSpPr>
        <p:spPr>
          <a:xfrm>
            <a:off x="3016336" y="3554302"/>
            <a:ext cx="596688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>
            <a:off x="3016336" y="4234844"/>
            <a:ext cx="596688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>
            <a:off x="3016336" y="2039006"/>
            <a:ext cx="596688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>
            <a:off x="3016336" y="2902937"/>
            <a:ext cx="596688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/>
      <p:bldP spid="65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6191" y="1489508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446246" y="1415933"/>
            <a:ext cx="6713208" cy="19389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早期，甲肝流行，传染性很强，曾有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人同时患上甲肝．在一天内，一人平均能传染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人，经过两天传染后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人患上甲肝，则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的值为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矩形 32"/>
          <p:cNvSpPr/>
          <p:nvPr/>
        </p:nvSpPr>
        <p:spPr>
          <a:xfrm>
            <a:off x="7452817" y="784692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574942" y="78469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34659" y="1312141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414714" y="1238566"/>
            <a:ext cx="6713208" cy="28623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某生物实验室需培育一群有益菌．现有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个活体样本，经过两轮培植后，总和达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24 000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个，其中每个有益菌每一次可分裂出若干个相同数目的有益菌．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每轮分裂中每个有益菌可分裂出多少个有益菌？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按照这样的分裂速度，经过三轮培植后共有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少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个有益菌？</a:t>
            </a:r>
          </a:p>
        </p:txBody>
      </p:sp>
      <p:sp>
        <p:nvSpPr>
          <p:cNvPr id="33" name="矩形 32"/>
          <p:cNvSpPr/>
          <p:nvPr/>
        </p:nvSpPr>
        <p:spPr>
          <a:xfrm>
            <a:off x="7452817" y="784692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574942" y="78469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/>
          <p:cNvSpPr>
            <a:spLocks noChangeArrowheads="1"/>
          </p:cNvSpPr>
          <p:nvPr/>
        </p:nvSpPr>
        <p:spPr bwMode="gray">
          <a:xfrm flipH="1">
            <a:off x="2192533" y="1019715"/>
            <a:ext cx="2899731" cy="331009"/>
          </a:xfrm>
          <a:prstGeom prst="roundRect">
            <a:avLst>
              <a:gd name="adj" fmla="val 47680"/>
            </a:avLst>
          </a:prstGeom>
          <a:solidFill>
            <a:srgbClr val="00800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" name="Picture 33" descr="jihexingt2i"/>
          <p:cNvPicPr>
            <a:picLocks noChangeAspect="1" noChangeArrowheads="1"/>
          </p:cNvPicPr>
          <p:nvPr/>
        </p:nvPicPr>
        <p:blipFill>
          <a:blip r:embed="rId3" cstate="email">
            <a:alphaModFix amt="20000"/>
          </a:blip>
          <a:srcRect/>
          <a:stretch>
            <a:fillRect/>
          </a:stretch>
        </p:blipFill>
        <p:spPr bwMode="auto">
          <a:xfrm flipH="1">
            <a:off x="4043483" y="2042446"/>
            <a:ext cx="5107074" cy="2034812"/>
          </a:xfrm>
          <a:prstGeom prst="rect">
            <a:avLst/>
          </a:prstGeom>
          <a:noFill/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AutoShape 2"/>
          <p:cNvSpPr>
            <a:spLocks noChangeArrowheads="1"/>
          </p:cNvSpPr>
          <p:nvPr/>
        </p:nvSpPr>
        <p:spPr bwMode="gray">
          <a:xfrm flipH="1">
            <a:off x="850807" y="1019715"/>
            <a:ext cx="1811489" cy="331009"/>
          </a:xfrm>
          <a:prstGeom prst="roundRect">
            <a:avLst>
              <a:gd name="adj" fmla="val 4768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gray">
          <a:xfrm>
            <a:off x="2156911" y="880473"/>
            <a:ext cx="777879" cy="583409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 dirty="0" smtClean="0">
                <a:solidFill>
                  <a:srgbClr val="FFFFFF"/>
                </a:solidFill>
                <a:ea typeface="Gulim" charset="0"/>
                <a:cs typeface="Gulim" charset="0"/>
              </a:rPr>
              <a:t>3</a:t>
            </a:r>
            <a:endParaRPr lang="en-US" altLang="ko-KR" sz="2800" b="1" dirty="0">
              <a:solidFill>
                <a:srgbClr val="FFFFFF"/>
              </a:solidFill>
              <a:ea typeface="Gulim" charset="0"/>
              <a:cs typeface="Gulim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3581" y="979444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知识点</a:t>
            </a:r>
            <a:endParaRPr kumimoji="1" lang="zh-CN" altLang="en-US" sz="2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068498" y="974156"/>
            <a:ext cx="15035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-15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计数问题</a:t>
            </a:r>
            <a:endParaRPr lang="en-US" altLang="zh-CN" sz="2600" b="1" spc="-15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794811" y="1520071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3000" b="1" dirty="0">
              <a:solidFill>
                <a:srgbClr val="008000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sp>
        <p:nvSpPr>
          <p:cNvPr id="48" name="矩形 47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pic>
        <p:nvPicPr>
          <p:cNvPr id="55" name="图片 54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8" name="内容占位符 7"/>
          <p:cNvSpPr txBox="1"/>
          <p:nvPr/>
        </p:nvSpPr>
        <p:spPr>
          <a:xfrm>
            <a:off x="948482" y="1633377"/>
            <a:ext cx="7169137" cy="14773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要组织一次篮球联赛，赛制为单循环形式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每两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队之间都赛一场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，计划安排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场比赛，应邀请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多少个球队参加比赛？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内容占位符 7"/>
          <p:cNvSpPr txBox="1"/>
          <p:nvPr/>
        </p:nvSpPr>
        <p:spPr>
          <a:xfrm>
            <a:off x="1586893" y="2668050"/>
            <a:ext cx="5854448" cy="28623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设应邀请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个球队参加比赛，可得到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方程可化为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30=0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解得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=6, 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 (</a:t>
            </a:r>
            <a:r>
              <a:rPr lang="zh-CN" altLang="en-US" sz="24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舍去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所以应邀请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个球队参加比赛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矩形 1"/>
          <p:cNvSpPr/>
          <p:nvPr/>
        </p:nvSpPr>
        <p:spPr>
          <a:xfrm>
            <a:off x="1093530" y="2762647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 dirty="0"/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2332314" y="3019845"/>
          <a:ext cx="1871663" cy="56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8" name="Equation" r:id="rId6" imgW="24079200" imgH="9753600" progId="Equation.DSMT4">
                  <p:embed/>
                </p:oleObj>
              </mc:Choice>
              <mc:Fallback>
                <p:oleObj name="Equation" r:id="rId6" imgW="24079200" imgH="9753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314" y="3019845"/>
                        <a:ext cx="1871663" cy="569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13489" y="1489508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493544" y="1415932"/>
            <a:ext cx="6596242" cy="17543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某市体育局要组织一次篮球赛，赛制为单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循环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形式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每两队之间都赛一场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，计划安排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场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赛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，应邀请多少支球队参加比赛？</a:t>
            </a:r>
          </a:p>
        </p:txBody>
      </p:sp>
      <p:sp>
        <p:nvSpPr>
          <p:cNvPr id="33" name="矩形 32"/>
          <p:cNvSpPr/>
          <p:nvPr/>
        </p:nvSpPr>
        <p:spPr>
          <a:xfrm>
            <a:off x="7452817" y="784692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574942" y="78469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/>
          <p:cNvSpPr>
            <a:spLocks noChangeArrowheads="1"/>
          </p:cNvSpPr>
          <p:nvPr/>
        </p:nvSpPr>
        <p:spPr bwMode="gray">
          <a:xfrm flipH="1">
            <a:off x="2192531" y="1019715"/>
            <a:ext cx="3183510" cy="331009"/>
          </a:xfrm>
          <a:prstGeom prst="roundRect">
            <a:avLst>
              <a:gd name="adj" fmla="val 47680"/>
            </a:avLst>
          </a:prstGeom>
          <a:solidFill>
            <a:srgbClr val="00800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" name="Picture 33" descr="jihexingt2i"/>
          <p:cNvPicPr>
            <a:picLocks noChangeAspect="1" noChangeArrowheads="1"/>
          </p:cNvPicPr>
          <p:nvPr/>
        </p:nvPicPr>
        <p:blipFill>
          <a:blip r:embed="rId3" cstate="email">
            <a:alphaModFix amt="20000"/>
          </a:blip>
          <a:srcRect/>
          <a:stretch>
            <a:fillRect/>
          </a:stretch>
        </p:blipFill>
        <p:spPr bwMode="auto">
          <a:xfrm flipH="1">
            <a:off x="3960666" y="2131738"/>
            <a:ext cx="5107074" cy="2034812"/>
          </a:xfrm>
          <a:prstGeom prst="rect">
            <a:avLst/>
          </a:prstGeom>
          <a:noFill/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AutoShape 2"/>
          <p:cNvSpPr>
            <a:spLocks noChangeArrowheads="1"/>
          </p:cNvSpPr>
          <p:nvPr/>
        </p:nvSpPr>
        <p:spPr bwMode="gray">
          <a:xfrm flipH="1">
            <a:off x="850807" y="1019715"/>
            <a:ext cx="1811489" cy="331009"/>
          </a:xfrm>
          <a:prstGeom prst="roundRect">
            <a:avLst>
              <a:gd name="adj" fmla="val 4768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gray">
          <a:xfrm>
            <a:off x="2156911" y="880473"/>
            <a:ext cx="777879" cy="583409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 dirty="0" smtClean="0">
                <a:solidFill>
                  <a:srgbClr val="FFFFFF"/>
                </a:solidFill>
                <a:ea typeface="Gulim" charset="0"/>
                <a:cs typeface="Gulim" charset="0"/>
              </a:rPr>
              <a:t>4</a:t>
            </a:r>
            <a:endParaRPr lang="en-US" altLang="ko-KR" sz="2800" b="1" dirty="0">
              <a:solidFill>
                <a:srgbClr val="FFFFFF"/>
              </a:solidFill>
              <a:ea typeface="Gulim" charset="0"/>
              <a:cs typeface="Gulim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3581" y="979444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知识点</a:t>
            </a:r>
            <a:endParaRPr kumimoji="1" lang="zh-CN" altLang="en-US" sz="2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115794" y="974156"/>
            <a:ext cx="16459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-15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数字问题</a:t>
            </a:r>
            <a:endParaRPr lang="en-US" altLang="zh-CN" sz="2600" b="1" spc="-15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794811" y="152007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2800" b="1" dirty="0">
              <a:solidFill>
                <a:srgbClr val="008000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sp>
        <p:nvSpPr>
          <p:cNvPr id="48" name="矩形 47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pic>
        <p:nvPicPr>
          <p:cNvPr id="55" name="图片 54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8" name="内容占位符 7"/>
          <p:cNvSpPr txBox="1"/>
          <p:nvPr/>
        </p:nvSpPr>
        <p:spPr>
          <a:xfrm>
            <a:off x="948482" y="1515133"/>
            <a:ext cx="7169137" cy="86177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有一个两位数等于其各位数字之积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倍，其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十位数字比个位数字小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，求这个两位数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矩形 1"/>
          <p:cNvSpPr/>
          <p:nvPr/>
        </p:nvSpPr>
        <p:spPr>
          <a:xfrm>
            <a:off x="1147399" y="2234577"/>
            <a:ext cx="764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 </a:t>
            </a:r>
            <a:endParaRPr lang="zh-CN" altLang="en-US" sz="1600" dirty="0"/>
          </a:p>
        </p:txBody>
      </p:sp>
      <p:sp>
        <p:nvSpPr>
          <p:cNvPr id="34" name="内容占位符 7"/>
          <p:cNvSpPr txBox="1"/>
          <p:nvPr/>
        </p:nvSpPr>
        <p:spPr>
          <a:xfrm>
            <a:off x="1642184" y="2199105"/>
            <a:ext cx="6027352" cy="278537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设这个两位数个位数字为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，则十位数字为 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，这个两位数字是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(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+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根据题意，得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(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+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整理，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+20=0</a:t>
            </a:r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解得，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=4,   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(</a:t>
            </a:r>
            <a:r>
              <a:rPr lang="zh-CN" altLang="en-US" sz="20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不合题意，舍去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2=2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这个两位数是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3835410" y="3669793"/>
          <a:ext cx="284162" cy="56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1" name="Equation" r:id="rId6" imgW="152400" imgH="405765" progId="Equation.DSMT4">
                  <p:embed/>
                </p:oleObj>
              </mc:Choice>
              <mc:Fallback>
                <p:oleObj name="Equation" r:id="rId6" imgW="152400" imgH="405765" progId="Equation.DSMT4">
                  <p:embed/>
                  <p:pic>
                    <p:nvPicPr>
                      <p:cNvPr id="0" name="图片 1300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10" y="3669793"/>
                        <a:ext cx="284162" cy="569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223835" y="1610283"/>
            <a:ext cx="706462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列一元二次方程解应用题时，求得的根还必须进行</a:t>
            </a:r>
            <a:endParaRPr lang="en-US" altLang="zh-C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验根，一看是否是所列方程的根，二看是否符合问</a:t>
            </a:r>
            <a:endParaRPr lang="en-US" altLang="zh-C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题的实际意义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如本题中解得</a:t>
            </a:r>
            <a:r>
              <a:rPr lang="en-US" altLang="zh-CN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，虽是一元二次</a:t>
            </a:r>
            <a:endParaRPr lang="en-US" altLang="zh-C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方程的解，但由于个位数字只能取整数，故</a:t>
            </a:r>
            <a:r>
              <a:rPr lang="en-US" altLang="zh-CN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</a:t>
            </a:r>
            <a:endParaRPr lang="en-US" altLang="zh-C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一个根不符合实际意义，应舍去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本题采用了间接设元方式，可以使复杂的问题简单</a:t>
            </a:r>
            <a:endParaRPr lang="en-US" altLang="zh-C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化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200" dirty="0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1903747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7547416" y="642796"/>
            <a:ext cx="1116279" cy="369332"/>
            <a:chOff x="7547413" y="857062"/>
            <a:chExt cx="1116279" cy="492443"/>
          </a:xfrm>
        </p:grpSpPr>
        <p:sp>
          <p:nvSpPr>
            <p:cNvPr id="31" name="矩形 30"/>
            <p:cNvSpPr/>
            <p:nvPr/>
          </p:nvSpPr>
          <p:spPr>
            <a:xfrm>
              <a:off x="7547413" y="857062"/>
              <a:ext cx="1116279" cy="350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657660" y="857062"/>
              <a:ext cx="9989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dobe 楷体 Std R"/>
                </a:rPr>
                <a:t>知</a:t>
              </a:r>
              <a:r>
                <a:rPr kumimoji="1" lang="en-US" altLang="zh-CN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kumimoji="1"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dobe 楷体 Std R"/>
                </a:rPr>
                <a:t>－讲</a:t>
              </a:r>
              <a:endPara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grpSp>
        <p:nvGrpSpPr>
          <p:cNvPr id="5" name="组 7"/>
          <p:cNvGrpSpPr/>
          <p:nvPr/>
        </p:nvGrpSpPr>
        <p:grpSpPr>
          <a:xfrm>
            <a:off x="3653957" y="1056418"/>
            <a:ext cx="2229620" cy="553998"/>
            <a:chOff x="3437515" y="1408557"/>
            <a:chExt cx="2229620" cy="738662"/>
          </a:xfrm>
        </p:grpSpPr>
        <p:sp>
          <p:nvSpPr>
            <p:cNvPr id="27" name="文本框 26"/>
            <p:cNvSpPr txBox="1"/>
            <p:nvPr/>
          </p:nvSpPr>
          <p:spPr>
            <a:xfrm>
              <a:off x="3933968" y="1408557"/>
              <a:ext cx="1733167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</a:t>
              </a:r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总</a:t>
              </a:r>
              <a:r>
                <a:rPr kumimoji="1" lang="en-US" altLang="zh-CN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结</a:t>
              </a:r>
              <a:endParaRPr kumimoji="1" lang="zh-CN" altLang="en-US" sz="3000" b="1" dirty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endParaRPr>
            </a:p>
          </p:txBody>
        </p:sp>
        <p:pic>
          <p:nvPicPr>
            <p:cNvPr id="28" name="Picture 6" descr="BS00554_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组 38"/>
          <p:cNvGrpSpPr/>
          <p:nvPr/>
        </p:nvGrpSpPr>
        <p:grpSpPr>
          <a:xfrm>
            <a:off x="984246" y="1515714"/>
            <a:ext cx="8170127" cy="350428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8241" y="2020950"/>
              <a:ext cx="90612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7971" cy="235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5589601" y="2376185"/>
          <a:ext cx="275627" cy="551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6" name="Equation" r:id="rId6" imgW="152400" imgH="405765" progId="Equation.DSMT4">
                  <p:embed/>
                </p:oleObj>
              </mc:Choice>
              <mc:Fallback>
                <p:oleObj name="Equation" r:id="rId6" imgW="152400" imgH="405765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601" y="2376185"/>
                        <a:ext cx="275627" cy="5512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351949" y="2754021"/>
          <a:ext cx="274637" cy="55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7" name="Equation" r:id="rId8" imgW="152400" imgH="405765" progId="Equation.DSMT4">
                  <p:embed/>
                </p:oleObj>
              </mc:Choice>
              <mc:Fallback>
                <p:oleObj name="Equation" r:id="rId8" imgW="152400" imgH="40576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949" y="2754021"/>
                        <a:ext cx="274637" cy="551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" y="1"/>
            <a:ext cx="9143998" cy="1224067"/>
          </a:xfrm>
          <a:prstGeom prst="rect">
            <a:avLst/>
          </a:prstGeom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84757" y="405128"/>
            <a:ext cx="2574486" cy="4497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33653" y="1814513"/>
            <a:ext cx="3171825" cy="857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45000"/>
              </a:lnSpc>
            </a:pP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6553" y="1457326"/>
            <a:ext cx="408207" cy="1071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45000"/>
              </a:lnSpc>
            </a:pP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76213" y="1598392"/>
            <a:ext cx="68595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列一元二次方程解实际应用问题有哪些步骤？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列方程解实际问题时要注意以下两点：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求得的结果需要检验，看是否符合问题的实际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意义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设未知数可直接设元，也可间接设元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742748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603447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87980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602336" y="1676156"/>
            <a:ext cx="4630141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增长率问题</a:t>
            </a:r>
            <a:r>
              <a:rPr lang="en-US" altLang="zh-CN" sz="2400" b="1" dirty="0">
                <a:latin typeface="+mn-ea"/>
              </a:rPr>
              <a:t> </a:t>
            </a:r>
            <a:r>
              <a:rPr lang="en-US" altLang="zh-CN" sz="2400" b="1" dirty="0" smtClean="0">
                <a:latin typeface="+mn-ea"/>
              </a:rPr>
              <a:t>    </a:t>
            </a:r>
            <a:r>
              <a:rPr lang="zh-CN" altLang="en-US" sz="2400" b="1" dirty="0" smtClean="0">
                <a:latin typeface="+mn-ea"/>
                <a:ea typeface="+mn-ea"/>
              </a:rPr>
              <a:t>传播问题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pPr>
              <a:lnSpc>
                <a:spcPct val="135000"/>
              </a:lnSpc>
              <a:defRPr/>
            </a:pPr>
            <a:r>
              <a:rPr lang="zh-CN" altLang="en-US" sz="2400" b="1" dirty="0" smtClean="0">
                <a:latin typeface="+mn-ea"/>
              </a:rPr>
              <a:t>计数问题</a:t>
            </a:r>
            <a:r>
              <a:rPr lang="en-US" altLang="zh-CN" sz="2400" b="1" dirty="0">
                <a:latin typeface="+mn-ea"/>
              </a:rPr>
              <a:t> </a:t>
            </a:r>
            <a:r>
              <a:rPr lang="en-US" altLang="zh-CN" sz="2400" b="1" dirty="0" smtClean="0">
                <a:latin typeface="+mn-ea"/>
              </a:rPr>
              <a:t>      </a:t>
            </a:r>
            <a:r>
              <a:rPr lang="zh-CN" altLang="en-US" sz="2400" b="1" dirty="0" smtClean="0">
                <a:latin typeface="+mn-ea"/>
                <a:ea typeface="+mn-ea"/>
              </a:rPr>
              <a:t>数字</a:t>
            </a:r>
            <a:r>
              <a:rPr lang="zh-CN" altLang="en-US" sz="2400" b="1" dirty="0">
                <a:latin typeface="+mn-ea"/>
                <a:ea typeface="+mn-ea"/>
              </a:rPr>
              <a:t>问题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3002358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863057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945209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640533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813174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640533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813174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640533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813174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951486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951486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8197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144944" y="1710198"/>
            <a:ext cx="69296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解一元二次方程有哪些方法？ 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直接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开平方法、配方法、公式法、因式分解法．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列一元一次方程解应用题的步骤？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①审题，②设出未知数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③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找等量关系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④列方程，    ⑤解方程，   ⑥答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8197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144944" y="1710198"/>
            <a:ext cx="69296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    同</a:t>
            </a:r>
            <a:r>
              <a:rPr lang="zh-CN" altLang="en-US" sz="2400" b="1" dirty="0">
                <a:latin typeface="+mn-ea"/>
                <a:ea typeface="+mn-ea"/>
              </a:rPr>
              <a:t>一元一次方程、二元一次方程</a:t>
            </a:r>
            <a:r>
              <a:rPr lang="en-US" altLang="en-US" sz="2400" b="1" dirty="0">
                <a:latin typeface="+mn-ea"/>
                <a:ea typeface="+mn-ea"/>
              </a:rPr>
              <a:t>(</a:t>
            </a:r>
            <a:r>
              <a:rPr lang="zh-CN" altLang="en-US" sz="2400" b="1" dirty="0">
                <a:latin typeface="+mn-ea"/>
                <a:ea typeface="+mn-ea"/>
              </a:rPr>
              <a:t>组</a:t>
            </a:r>
            <a:r>
              <a:rPr lang="en-US" altLang="en-US" sz="2400" b="1" dirty="0">
                <a:latin typeface="+mn-ea"/>
                <a:ea typeface="+mn-ea"/>
              </a:rPr>
              <a:t>)</a:t>
            </a:r>
            <a:r>
              <a:rPr lang="zh-CN" altLang="en-US" sz="2400" b="1" dirty="0">
                <a:latin typeface="+mn-ea"/>
                <a:ea typeface="+mn-ea"/>
              </a:rPr>
              <a:t>等一样，一元二次方程也可以作为反映某些实际问题</a:t>
            </a:r>
            <a:r>
              <a:rPr lang="zh-CN" altLang="en-US" sz="2400" b="1" dirty="0" smtClean="0">
                <a:latin typeface="+mn-ea"/>
                <a:ea typeface="+mn-ea"/>
              </a:rPr>
              <a:t>中数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量</a:t>
            </a:r>
            <a:r>
              <a:rPr lang="zh-CN" altLang="en-US" sz="2400" b="1" dirty="0">
                <a:latin typeface="+mn-ea"/>
                <a:ea typeface="+mn-ea"/>
              </a:rPr>
              <a:t>关系的数学模型．本节继续讨论如何利用一</a:t>
            </a:r>
            <a:r>
              <a:rPr lang="zh-CN" altLang="en-US" sz="2400" b="1" dirty="0" smtClean="0">
                <a:latin typeface="+mn-ea"/>
                <a:ea typeface="+mn-ea"/>
              </a:rPr>
              <a:t>元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二次方程</a:t>
            </a:r>
            <a:r>
              <a:rPr lang="zh-CN" altLang="en-US" sz="2400" b="1" dirty="0">
                <a:latin typeface="+mn-ea"/>
                <a:ea typeface="+mn-ea"/>
              </a:rPr>
              <a:t>解决实际问题</a:t>
            </a:r>
            <a:r>
              <a:rPr lang="zh-CN" altLang="en-US" sz="2400" b="1" dirty="0" smtClean="0">
                <a:latin typeface="+mn-ea"/>
                <a:ea typeface="+mn-ea"/>
              </a:rPr>
              <a:t>．</a:t>
            </a:r>
            <a:endParaRPr lang="zh-CN" altLang="en-US" sz="24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gray">
          <a:xfrm flipH="1">
            <a:off x="2464502" y="1561107"/>
            <a:ext cx="2895777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43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5" name="AutoShape 2"/>
          <p:cNvSpPr>
            <a:spLocks noChangeArrowheads="1"/>
          </p:cNvSpPr>
          <p:nvPr/>
        </p:nvSpPr>
        <p:spPr bwMode="gray">
          <a:xfrm flipH="1">
            <a:off x="827788" y="1561107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2132716" y="1403992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>
                <a:solidFill>
                  <a:srgbClr val="FFFFFF"/>
                </a:solidFill>
                <a:latin typeface="+mn-lt"/>
                <a:ea typeface="Gulim" charset="0"/>
                <a:cs typeface="Gulim" charset="0"/>
              </a:rPr>
              <a:t>1</a:t>
            </a:r>
          </a:p>
        </p:txBody>
      </p:sp>
      <p:sp>
        <p:nvSpPr>
          <p:cNvPr id="10247" name="文本框 27"/>
          <p:cNvSpPr txBox="1">
            <a:spLocks noChangeArrowheads="1"/>
          </p:cNvSpPr>
          <p:nvPr/>
        </p:nvSpPr>
        <p:spPr bwMode="auto">
          <a:xfrm>
            <a:off x="940501" y="1544439"/>
            <a:ext cx="118494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0248" name="文本框 28"/>
          <p:cNvSpPr txBox="1">
            <a:spLocks noChangeArrowheads="1"/>
          </p:cNvSpPr>
          <p:nvPr/>
        </p:nvSpPr>
        <p:spPr bwMode="auto">
          <a:xfrm>
            <a:off x="2968453" y="1536187"/>
            <a:ext cx="217639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增长率问题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图片 4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7808228" y="108846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60" name="文本框 22"/>
          <p:cNvSpPr txBox="1">
            <a:spLocks noChangeArrowheads="1"/>
          </p:cNvSpPr>
          <p:nvPr/>
        </p:nvSpPr>
        <p:spPr bwMode="auto">
          <a:xfrm>
            <a:off x="7871091" y="1079560"/>
            <a:ext cx="99899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内容占位符 7"/>
          <p:cNvSpPr txBox="1"/>
          <p:nvPr/>
        </p:nvSpPr>
        <p:spPr>
          <a:xfrm>
            <a:off x="1115762" y="2515170"/>
            <a:ext cx="7053467" cy="17543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增长率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问题经常用公式 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，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为增长或下降后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的数，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为增长率，“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”表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示 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次增长或下降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948849" y="2609247"/>
          <a:ext cx="16761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1" name="Equation" r:id="rId7" imgW="20116800" imgH="5486400" progId="Equation.DSMT4">
                  <p:embed/>
                </p:oleObj>
              </mc:Choice>
              <mc:Fallback>
                <p:oleObj name="Equation" r:id="rId7" imgW="20116800" imgH="5486400" progId="Equation.DSMT4">
                  <p:embed/>
                  <p:pic>
                    <p:nvPicPr>
                      <p:cNvPr id="0" name="对象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849" y="2609247"/>
                        <a:ext cx="167616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6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7729398" y="75738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60" name="文本框 22"/>
          <p:cNvSpPr txBox="1">
            <a:spLocks noChangeArrowheads="1"/>
          </p:cNvSpPr>
          <p:nvPr/>
        </p:nvSpPr>
        <p:spPr bwMode="auto">
          <a:xfrm>
            <a:off x="7792261" y="748474"/>
            <a:ext cx="99899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内容占位符 7"/>
          <p:cNvSpPr txBox="1"/>
          <p:nvPr/>
        </p:nvSpPr>
        <p:spPr>
          <a:xfrm>
            <a:off x="928448" y="1039018"/>
            <a:ext cx="7053467" cy="17543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有雪融超市今年的营业额为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万元，计划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的营业额为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403.2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万元，求平均每年增长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百分率？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1914637" y="2492446"/>
            <a:ext cx="3419475" cy="1272056"/>
            <a:chOff x="6569931" y="1590831"/>
            <a:chExt cx="3419679" cy="1696095"/>
          </a:xfrm>
        </p:grpSpPr>
        <p:sp>
          <p:nvSpPr>
            <p:cNvPr id="29" name="云形标注 28"/>
            <p:cNvSpPr/>
            <p:nvPr/>
          </p:nvSpPr>
          <p:spPr>
            <a:xfrm>
              <a:off x="6569931" y="1590831"/>
              <a:ext cx="3419679" cy="1545513"/>
            </a:xfrm>
            <a:prstGeom prst="cloudCallout">
              <a:avLst>
                <a:gd name="adj1" fmla="val -70162"/>
                <a:gd name="adj2" fmla="val 59231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2"/>
                </a:solidFill>
              </a:endParaRPr>
            </a:p>
          </p:txBody>
        </p:sp>
        <p:sp>
          <p:nvSpPr>
            <p:cNvPr id="30" name="矩形 37"/>
            <p:cNvSpPr>
              <a:spLocks noChangeArrowheads="1"/>
            </p:cNvSpPr>
            <p:nvPr/>
          </p:nvSpPr>
          <p:spPr bwMode="auto">
            <a:xfrm>
              <a:off x="7045909" y="1809580"/>
              <a:ext cx="2467721" cy="1477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zh-CN" altLang="en-US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审清题意，今年    </a:t>
              </a:r>
              <a:endPara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zh-CN" altLang="en-US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到后年间隔</a:t>
              </a:r>
              <a:r>
                <a:rPr lang="en-US" altLang="zh-CN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年</a:t>
              </a:r>
              <a:endPara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5879607" y="2383937"/>
            <a:ext cx="2910040" cy="1250178"/>
            <a:chOff x="6569931" y="1590831"/>
            <a:chExt cx="3684425" cy="1923431"/>
          </a:xfrm>
        </p:grpSpPr>
        <p:sp>
          <p:nvSpPr>
            <p:cNvPr id="36" name="云形标注 35"/>
            <p:cNvSpPr/>
            <p:nvPr/>
          </p:nvSpPr>
          <p:spPr>
            <a:xfrm>
              <a:off x="6569931" y="1590831"/>
              <a:ext cx="3684425" cy="1764173"/>
            </a:xfrm>
            <a:prstGeom prst="cloudCallout">
              <a:avLst>
                <a:gd name="adj1" fmla="val -70162"/>
                <a:gd name="adj2" fmla="val 59231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2"/>
                </a:solidFill>
              </a:endParaRPr>
            </a:p>
          </p:txBody>
        </p:sp>
        <p:sp>
          <p:nvSpPr>
            <p:cNvPr id="37" name="矩形 37"/>
            <p:cNvSpPr>
              <a:spLocks noChangeArrowheads="1"/>
            </p:cNvSpPr>
            <p:nvPr/>
          </p:nvSpPr>
          <p:spPr bwMode="auto">
            <a:xfrm>
              <a:off x="7045909" y="1809582"/>
              <a:ext cx="3208447" cy="1704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  <a:r>
                <a:rPr lang="zh-CN" altLang="en-US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根据增长率的等量关系列出方程</a:t>
              </a:r>
              <a:endPara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1240509" y="4442878"/>
            <a:ext cx="4752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平均每年的增长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1171028" y="2336496"/>
            <a:ext cx="65516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平均每年增长的百分率为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题意得：</a:t>
            </a:r>
          </a:p>
        </p:txBody>
      </p:sp>
      <p:graphicFrame>
        <p:nvGraphicFramePr>
          <p:cNvPr id="51" name="对象 50"/>
          <p:cNvGraphicFramePr>
            <a:graphicFrameLocks noChangeAspect="1"/>
          </p:cNvGraphicFramePr>
          <p:nvPr/>
        </p:nvGraphicFramePr>
        <p:xfrm>
          <a:off x="1999343" y="2772867"/>
          <a:ext cx="248904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66" name="Equation" r:id="rId5" imgW="29870400" imgH="5486400" progId="Equation.DSMT4">
                  <p:embed/>
                </p:oleObj>
              </mc:Choice>
              <mc:Fallback>
                <p:oleObj name="Equation" r:id="rId5" imgW="29870400" imgH="5486400" progId="Equation.DSMT4">
                  <p:embed/>
                  <p:pic>
                    <p:nvPicPr>
                      <p:cNvPr id="0" name="图片 129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343" y="2772867"/>
                        <a:ext cx="248904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/>
          <p:cNvGraphicFramePr>
            <a:graphicFrameLocks noChangeAspect="1"/>
          </p:cNvGraphicFramePr>
          <p:nvPr/>
        </p:nvGraphicFramePr>
        <p:xfrm>
          <a:off x="1983577" y="3203421"/>
          <a:ext cx="1854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67" name="Equation" r:id="rId7" imgW="22250400" imgH="5486400" progId="Equation.DSMT4">
                  <p:embed/>
                </p:oleObj>
              </mc:Choice>
              <mc:Fallback>
                <p:oleObj name="Equation" r:id="rId7" imgW="22250400" imgH="5486400" progId="Equation.DSMT4">
                  <p:embed/>
                  <p:pic>
                    <p:nvPicPr>
                      <p:cNvPr id="0" name="图片 129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577" y="3203421"/>
                        <a:ext cx="1854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1954360" y="3623074"/>
            <a:ext cx="47460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±1.2      </a:t>
            </a:r>
          </a:p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舍去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组合 30"/>
          <p:cNvGrpSpPr/>
          <p:nvPr/>
        </p:nvGrpSpPr>
        <p:grpSpPr bwMode="auto">
          <a:xfrm>
            <a:off x="4052952" y="3338765"/>
            <a:ext cx="2562313" cy="764598"/>
            <a:chOff x="6569931" y="1590831"/>
            <a:chExt cx="3419679" cy="1545513"/>
          </a:xfrm>
        </p:grpSpPr>
        <p:sp>
          <p:nvSpPr>
            <p:cNvPr id="33" name="云形标注 32"/>
            <p:cNvSpPr/>
            <p:nvPr/>
          </p:nvSpPr>
          <p:spPr>
            <a:xfrm>
              <a:off x="6569931" y="1590831"/>
              <a:ext cx="3419679" cy="1545513"/>
            </a:xfrm>
            <a:prstGeom prst="cloudCallout">
              <a:avLst>
                <a:gd name="adj1" fmla="val -16632"/>
                <a:gd name="adj2" fmla="val -14954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2"/>
                </a:solidFill>
              </a:endParaRPr>
            </a:p>
          </p:txBody>
        </p:sp>
        <p:sp>
          <p:nvSpPr>
            <p:cNvPr id="34" name="矩形 37"/>
            <p:cNvSpPr>
              <a:spLocks noChangeArrowheads="1"/>
            </p:cNvSpPr>
            <p:nvPr/>
          </p:nvSpPr>
          <p:spPr bwMode="auto">
            <a:xfrm>
              <a:off x="7045909" y="1809580"/>
              <a:ext cx="2467720" cy="121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zh-CN" altLang="en-US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设未知数</a:t>
              </a:r>
              <a:endPara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4" name="文本框 34"/>
          <p:cNvSpPr txBox="1">
            <a:spLocks noChangeArrowheads="1"/>
          </p:cNvSpPr>
          <p:nvPr/>
        </p:nvSpPr>
        <p:spPr bwMode="auto">
          <a:xfrm>
            <a:off x="7669216" y="642938"/>
            <a:ext cx="99899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 7"/>
          <p:cNvGrpSpPr/>
          <p:nvPr/>
        </p:nvGrpSpPr>
        <p:grpSpPr bwMode="auto">
          <a:xfrm>
            <a:off x="3654422" y="1056085"/>
            <a:ext cx="1905539" cy="553998"/>
            <a:chOff x="3437515" y="1408557"/>
            <a:chExt cx="1906592" cy="738610"/>
          </a:xfrm>
        </p:grpSpPr>
        <p:sp>
          <p:nvSpPr>
            <p:cNvPr id="12305" name="文本框 26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410139" cy="7386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    结</a:t>
              </a:r>
              <a:endParaRPr kumimoji="1" lang="zh-CN" altLang="en-US" sz="3000" b="1" dirty="0">
                <a:solidFill>
                  <a:srgbClr val="008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pic>
          <p:nvPicPr>
            <p:cNvPr id="12306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 38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00" name="Rectangle 3"/>
          <p:cNvSpPr>
            <a:spLocks noChangeArrowheads="1"/>
          </p:cNvSpPr>
          <p:nvPr/>
        </p:nvSpPr>
        <p:spPr bwMode="auto">
          <a:xfrm>
            <a:off x="1319213" y="1577171"/>
            <a:ext cx="6916538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列一元二次方程解应用题的一般步骤可归结为六个字：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审、设、列、解、验、答．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一般情况下，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不写出来，但它是关键的一步，只有审清题意，才能准确列出方程．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03127" y="1075651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383185" y="1002076"/>
            <a:ext cx="6865059" cy="37856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为进一步发展基础教育，自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年以来，某县加大了教育经费的投入，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年该县投入教育经费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6 000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万元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.2016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年投入教育经费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8 640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万元．假设该县这两年投入教育经费的年平均增长率相同．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求这两年该县投入教育经费的年平均增长率；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若该县教育经费的投入还将保持相同的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年平均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增长率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，请你预算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年该县投入教育经费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少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万元．</a:t>
            </a: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7729398" y="88745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60" name="文本框 22"/>
          <p:cNvSpPr txBox="1">
            <a:spLocks noChangeArrowheads="1"/>
          </p:cNvSpPr>
          <p:nvPr/>
        </p:nvSpPr>
        <p:spPr bwMode="auto">
          <a:xfrm>
            <a:off x="7792261" y="878543"/>
            <a:ext cx="99899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内容占位符 7"/>
          <p:cNvSpPr txBox="1"/>
          <p:nvPr/>
        </p:nvSpPr>
        <p:spPr>
          <a:xfrm>
            <a:off x="879274" y="1758403"/>
            <a:ext cx="7498639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有一个人患了流感，经过两轮传染后共有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个人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患了流感，每轮传染中平均一个人传染了几个人？</a:t>
            </a:r>
            <a:r>
              <a:rPr lang="zh-CN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endParaRPr lang="en-US" altLang="zh-CN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gray">
          <a:xfrm flipH="1">
            <a:off x="2637928" y="1170899"/>
            <a:ext cx="2895777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gray">
          <a:xfrm flipH="1">
            <a:off x="1001214" y="1170899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gray">
          <a:xfrm>
            <a:off x="2306142" y="101378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rgbClr val="FFFFFF"/>
                </a:solidFill>
                <a:latin typeface="+mn-lt"/>
                <a:ea typeface="Gulim" charset="0"/>
                <a:cs typeface="Gulim" charset="0"/>
              </a:rPr>
              <a:t>2</a:t>
            </a:r>
            <a:endParaRPr lang="en-US" altLang="ko-KR" sz="2800" b="1" dirty="0">
              <a:solidFill>
                <a:srgbClr val="FFFFFF"/>
              </a:solidFill>
              <a:latin typeface="+mn-lt"/>
              <a:ea typeface="Gulim" charset="0"/>
              <a:cs typeface="Gulim" charset="0"/>
            </a:endParaRPr>
          </a:p>
        </p:txBody>
      </p:sp>
      <p:sp>
        <p:nvSpPr>
          <p:cNvPr id="26" name="文本框 27"/>
          <p:cNvSpPr txBox="1">
            <a:spLocks noChangeArrowheads="1"/>
          </p:cNvSpPr>
          <p:nvPr/>
        </p:nvSpPr>
        <p:spPr bwMode="auto">
          <a:xfrm>
            <a:off x="1113927" y="1154230"/>
            <a:ext cx="118494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31" name="文本框 28"/>
          <p:cNvSpPr txBox="1">
            <a:spLocks noChangeArrowheads="1"/>
          </p:cNvSpPr>
          <p:nvPr/>
        </p:nvSpPr>
        <p:spPr bwMode="auto">
          <a:xfrm>
            <a:off x="3189177" y="1145978"/>
            <a:ext cx="16508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传播问题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algn="l">
          <a:lnSpc>
            <a:spcPct val="145000"/>
          </a:lnSpc>
          <a:defRPr sz="2400" b="1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1142</Words>
  <Application>Microsoft Office PowerPoint</Application>
  <PresentationFormat>全屏显示(16:9)</PresentationFormat>
  <Paragraphs>126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Adobe 黑体 Std R</vt:lpstr>
      <vt:lpstr>Adobe 楷体 Std R</vt:lpstr>
      <vt:lpstr>Gulim</vt:lpstr>
      <vt:lpstr>仿宋_GB2312</vt:lpstr>
      <vt:lpstr>黑体</vt:lpstr>
      <vt:lpstr>楷体</vt:lpstr>
      <vt:lpstr>楷体_GB2312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2023-01-16T15:20:30Z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BC45F82B40004720BC9868E25A207B73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