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8" r:id="rId2"/>
    <p:sldId id="370" r:id="rId3"/>
    <p:sldId id="506" r:id="rId4"/>
    <p:sldId id="507" r:id="rId5"/>
    <p:sldId id="508" r:id="rId6"/>
    <p:sldId id="509" r:id="rId7"/>
    <p:sldId id="435" r:id="rId8"/>
    <p:sldId id="495" r:id="rId9"/>
    <p:sldId id="493" r:id="rId10"/>
    <p:sldId id="485" r:id="rId11"/>
    <p:sldId id="488" r:id="rId12"/>
    <p:sldId id="521" r:id="rId13"/>
    <p:sldId id="522" r:id="rId14"/>
    <p:sldId id="523" r:id="rId15"/>
    <p:sldId id="524" r:id="rId16"/>
    <p:sldId id="504" r:id="rId17"/>
    <p:sldId id="518" r:id="rId18"/>
    <p:sldId id="520" r:id="rId19"/>
  </p:sldIdLst>
  <p:sldSz cx="9144000" cy="6858000" type="screen4x3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6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9494"/>
    <a:srgbClr val="FF0000"/>
    <a:srgbClr val="CC3300"/>
    <a:srgbClr val="969696"/>
    <a:srgbClr val="C0C0C0"/>
    <a:srgbClr val="DDDDDD"/>
    <a:srgbClr val="70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2" autoAdjust="0"/>
    <p:restoredTop sz="92554" autoAdjust="0"/>
  </p:normalViewPr>
  <p:slideViewPr>
    <p:cSldViewPr>
      <p:cViewPr>
        <p:scale>
          <a:sx n="90" d="100"/>
          <a:sy n="90" d="100"/>
        </p:scale>
        <p:origin x="-2280" y="-468"/>
      </p:cViewPr>
      <p:guideLst>
        <p:guide orient="horz" pos="2387"/>
        <p:guide pos="26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页眉占位符 8704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87043" name="日期占位符 8704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cs typeface="+mn-ea"/>
              </a:defRPr>
            </a:lvl1pPr>
          </a:lstStyle>
          <a:p>
            <a:fld id="{BB962C8B-B14F-4D97-AF65-F5344CB8AC3E}" type="datetimeFigureOut">
              <a:rPr lang="zh-CN" altLang="en-US"/>
              <a:t>2023-01-16</a:t>
            </a:fld>
            <a:endParaRPr lang="zh-CN" altLang="en-US">
              <a:cs typeface="+mn-cs"/>
            </a:endParaRPr>
          </a:p>
        </p:txBody>
      </p:sp>
      <p:sp>
        <p:nvSpPr>
          <p:cNvPr id="87044" name="页脚占位符 8704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endParaRPr lang="en-US" altLang="zh-CN"/>
          </a:p>
        </p:txBody>
      </p:sp>
      <p:sp>
        <p:nvSpPr>
          <p:cNvPr id="87045" name="灯片编号占位符 8704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EED318C-AB26-46B1-BBC3-E20B95FDEEB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9638" y="814388"/>
            <a:ext cx="47371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28638" y="4733925"/>
            <a:ext cx="56769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1000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13175" y="9372600"/>
            <a:ext cx="2922588" cy="49371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1D3B7A23-8084-49D3-937F-E881083AB95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lvl="1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4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5.jpeg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MH_Text_1"/>
          <p:cNvSpPr>
            <a:spLocks noChangeArrowheads="1"/>
          </p:cNvSpPr>
          <p:nvPr/>
        </p:nvSpPr>
        <p:spPr bwMode="auto">
          <a:xfrm>
            <a:off x="723900" y="4582715"/>
            <a:ext cx="1665288" cy="1055688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1270" name="MH_SubTitle_1"/>
          <p:cNvSpPr>
            <a:spLocks noChangeArrowheads="1"/>
          </p:cNvSpPr>
          <p:nvPr/>
        </p:nvSpPr>
        <p:spPr bwMode="auto">
          <a:xfrm>
            <a:off x="722313" y="4854178"/>
            <a:ext cx="1665287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</a:p>
        </p:txBody>
      </p:sp>
      <p:sp>
        <p:nvSpPr>
          <p:cNvPr id="11271" name="MH_Other_1"/>
          <p:cNvSpPr>
            <a:spLocks noChangeArrowheads="1"/>
          </p:cNvSpPr>
          <p:nvPr/>
        </p:nvSpPr>
        <p:spPr bwMode="auto">
          <a:xfrm>
            <a:off x="2149475" y="5025628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72" name="MH_Text_2"/>
          <p:cNvSpPr>
            <a:spLocks noChangeArrowheads="1"/>
          </p:cNvSpPr>
          <p:nvPr/>
        </p:nvSpPr>
        <p:spPr bwMode="auto">
          <a:xfrm>
            <a:off x="2711450" y="4581128"/>
            <a:ext cx="1665288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1273" name="MH_SubTitle_2"/>
          <p:cNvSpPr>
            <a:spLocks noChangeArrowheads="1"/>
          </p:cNvSpPr>
          <p:nvPr/>
        </p:nvSpPr>
        <p:spPr bwMode="auto">
          <a:xfrm>
            <a:off x="2711450" y="4854178"/>
            <a:ext cx="1665288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讲授新课</a:t>
            </a:r>
          </a:p>
        </p:txBody>
      </p:sp>
      <p:sp>
        <p:nvSpPr>
          <p:cNvPr id="11274" name="MH_Other_2"/>
          <p:cNvSpPr>
            <a:spLocks noChangeArrowheads="1"/>
          </p:cNvSpPr>
          <p:nvPr/>
        </p:nvSpPr>
        <p:spPr bwMode="auto">
          <a:xfrm>
            <a:off x="2746375" y="5022453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75" name="MH_Other_3"/>
          <p:cNvSpPr>
            <a:spLocks noChangeArrowheads="1"/>
          </p:cNvSpPr>
          <p:nvPr/>
        </p:nvSpPr>
        <p:spPr bwMode="auto">
          <a:xfrm>
            <a:off x="4179888" y="5025628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76" name="MH_Text_3"/>
          <p:cNvSpPr>
            <a:spLocks noChangeArrowheads="1"/>
          </p:cNvSpPr>
          <p:nvPr/>
        </p:nvSpPr>
        <p:spPr bwMode="auto">
          <a:xfrm>
            <a:off x="4719638" y="4581128"/>
            <a:ext cx="1666875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1277" name="MH_SubTitle_3"/>
          <p:cNvSpPr>
            <a:spLocks noChangeArrowheads="1"/>
          </p:cNvSpPr>
          <p:nvPr/>
        </p:nvSpPr>
        <p:spPr bwMode="auto">
          <a:xfrm>
            <a:off x="4719638" y="4854178"/>
            <a:ext cx="1665287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当堂练习</a:t>
            </a:r>
          </a:p>
        </p:txBody>
      </p:sp>
      <p:sp>
        <p:nvSpPr>
          <p:cNvPr id="11278" name="MH_Other_4"/>
          <p:cNvSpPr>
            <a:spLocks noChangeArrowheads="1"/>
          </p:cNvSpPr>
          <p:nvPr/>
        </p:nvSpPr>
        <p:spPr bwMode="auto">
          <a:xfrm>
            <a:off x="4776788" y="5022453"/>
            <a:ext cx="169862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79" name="MH_Other_5"/>
          <p:cNvSpPr>
            <a:spLocks noChangeArrowheads="1"/>
          </p:cNvSpPr>
          <p:nvPr/>
        </p:nvSpPr>
        <p:spPr bwMode="auto">
          <a:xfrm>
            <a:off x="6178550" y="5025628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80" name="MH_Text_4"/>
          <p:cNvSpPr>
            <a:spLocks noChangeArrowheads="1"/>
          </p:cNvSpPr>
          <p:nvPr/>
        </p:nvSpPr>
        <p:spPr bwMode="auto">
          <a:xfrm>
            <a:off x="6727825" y="4581128"/>
            <a:ext cx="1665288" cy="1057275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>
            <a:noFill/>
          </a:ln>
          <a:effectLst>
            <a:outerShdw dist="25401" dir="2700000" algn="ctr" rotWithShape="0">
              <a:srgbClr val="000000">
                <a:alpha val="28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1281" name="MH_SubTitle_4"/>
          <p:cNvSpPr>
            <a:spLocks noChangeArrowheads="1"/>
          </p:cNvSpPr>
          <p:nvPr/>
        </p:nvSpPr>
        <p:spPr bwMode="auto">
          <a:xfrm>
            <a:off x="6727825" y="4854178"/>
            <a:ext cx="1668463" cy="5397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1282" name="MH_Other_6"/>
          <p:cNvSpPr>
            <a:spLocks noChangeArrowheads="1"/>
          </p:cNvSpPr>
          <p:nvPr/>
        </p:nvSpPr>
        <p:spPr bwMode="auto">
          <a:xfrm>
            <a:off x="6777038" y="5022453"/>
            <a:ext cx="168275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round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283" name="MH_Other_7"/>
          <p:cNvGrpSpPr/>
          <p:nvPr/>
        </p:nvGrpSpPr>
        <p:grpSpPr bwMode="auto">
          <a:xfrm>
            <a:off x="2085975" y="4978003"/>
            <a:ext cx="890588" cy="266700"/>
            <a:chOff x="0" y="0"/>
            <a:chExt cx="561" cy="169"/>
          </a:xfrm>
        </p:grpSpPr>
        <p:pic>
          <p:nvPicPr>
            <p:cNvPr id="11284" name="MH_Other_7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Text Box 24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286" name="MH_Other_8"/>
          <p:cNvSpPr>
            <a:spLocks noChangeArrowheads="1"/>
          </p:cNvSpPr>
          <p:nvPr/>
        </p:nvSpPr>
        <p:spPr bwMode="auto">
          <a:xfrm>
            <a:off x="2184400" y="5066903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287" name="MH_Other_9"/>
          <p:cNvGrpSpPr/>
          <p:nvPr/>
        </p:nvGrpSpPr>
        <p:grpSpPr bwMode="auto">
          <a:xfrm>
            <a:off x="4116388" y="4978003"/>
            <a:ext cx="889000" cy="266700"/>
            <a:chOff x="0" y="0"/>
            <a:chExt cx="560" cy="169"/>
          </a:xfrm>
        </p:grpSpPr>
        <p:pic>
          <p:nvPicPr>
            <p:cNvPr id="11288" name="MH_Other_9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 Box 28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290" name="MH_Other_10"/>
          <p:cNvSpPr>
            <a:spLocks noChangeArrowheads="1"/>
          </p:cNvSpPr>
          <p:nvPr/>
        </p:nvSpPr>
        <p:spPr bwMode="auto">
          <a:xfrm>
            <a:off x="4214813" y="5066903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11291" name="MH_Other_1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050" y="4978003"/>
            <a:ext cx="8905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Text Box 31"/>
          <p:cNvSpPr txBox="1">
            <a:spLocks noChangeArrowheads="1"/>
          </p:cNvSpPr>
          <p:nvPr/>
        </p:nvSpPr>
        <p:spPr bwMode="auto">
          <a:xfrm>
            <a:off x="6226175" y="5079603"/>
            <a:ext cx="669925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93" name="MH_Other_12"/>
          <p:cNvSpPr>
            <a:spLocks noChangeArrowheads="1"/>
          </p:cNvSpPr>
          <p:nvPr/>
        </p:nvSpPr>
        <p:spPr bwMode="auto">
          <a:xfrm>
            <a:off x="6213475" y="5066903"/>
            <a:ext cx="695325" cy="88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8999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sx="102000" sy="102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95" name="Rectangle 5"/>
          <p:cNvSpPr>
            <a:spLocks noChangeArrowheads="1"/>
          </p:cNvSpPr>
          <p:nvPr/>
        </p:nvSpPr>
        <p:spPr bwMode="auto">
          <a:xfrm>
            <a:off x="3660641" y="3212976"/>
            <a:ext cx="1800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96" name="Rectangle 5"/>
          <p:cNvSpPr>
            <a:spLocks noChangeArrowheads="1"/>
          </p:cNvSpPr>
          <p:nvPr/>
        </p:nvSpPr>
        <p:spPr bwMode="auto">
          <a:xfrm>
            <a:off x="0" y="142182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机事件的概率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Adobe 黑体 Std R" pitchFamily="34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3850" y="571500"/>
            <a:ext cx="8999538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解：一共有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种等可能的结果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）指向红色有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种结果，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指向红色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)=_____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）指向红色或黄色一共有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等可能的结果，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指向红或黄）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=_____;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）不指向红色有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种等可能的结果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不指向红色）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______.</a:t>
            </a:r>
          </a:p>
        </p:txBody>
      </p:sp>
      <p:graphicFrame>
        <p:nvGraphicFramePr>
          <p:cNvPr id="20483" name="Object 2"/>
          <p:cNvGraphicFramePr/>
          <p:nvPr/>
        </p:nvGraphicFramePr>
        <p:xfrm>
          <a:off x="5364163" y="981075"/>
          <a:ext cx="3997325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r:id="rId3" imgW="6440805" imgH="4300855" progId="MSGraph.Chart.8">
                  <p:embed/>
                </p:oleObj>
              </mc:Choice>
              <mc:Fallback>
                <p:oleObj r:id="rId3" imgW="6440805" imgH="4300855" progId="MSGraph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981075"/>
                        <a:ext cx="3997325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7332663" y="1428750"/>
            <a:ext cx="219075" cy="860425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10"/>
          <p:cNvSpPr txBox="1"/>
          <p:nvPr/>
        </p:nvSpPr>
        <p:spPr>
          <a:xfrm>
            <a:off x="500063" y="4429125"/>
            <a:ext cx="8208962" cy="11890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想一想</a:t>
            </a:r>
            <a:r>
              <a:rPr lang="zh-CN" altLang="en-US" sz="2400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把这个例中的</a:t>
            </a:r>
            <a:r>
              <a:rPr lang="zh-CN" altLang="en-US" sz="2400" b="1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（</a:t>
            </a:r>
            <a:r>
              <a:rPr lang="zh-CN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）、（</a:t>
            </a:r>
            <a:r>
              <a:rPr lang="zh-CN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3</a:t>
            </a:r>
            <a:r>
              <a:rPr lang="zh-CN" altLang="en-US" sz="2400" b="1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）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两问及答案联系起来，你有什么发现？</a:t>
            </a:r>
            <a:endParaRPr lang="zh-CN" altLang="en-US" sz="24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9750" y="5876925"/>
            <a:ext cx="721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“指向红色或不指向红色”是必然事件，其概率为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60700" y="1557338"/>
          <a:ext cx="24923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r:id="rId5" imgW="153670" imgH="396240" progId="Equation.KSEE3">
                  <p:embed/>
                </p:oleObj>
              </mc:Choice>
              <mc:Fallback>
                <p:oleObj r:id="rId5" imgW="153670" imgH="396240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557338"/>
                        <a:ext cx="249238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851275" y="3789363"/>
          <a:ext cx="2730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7" imgW="153670" imgH="396240" progId="Equation.KSEE3">
                  <p:embed/>
                </p:oleObj>
              </mc:Choice>
              <mc:Fallback>
                <p:oleObj r:id="rId7" imgW="153670" imgH="39624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789363"/>
                        <a:ext cx="2730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19700" y="2565400"/>
          <a:ext cx="2936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r:id="rId9" imgW="153670" imgH="396240" progId="Equation.KSEE3">
                  <p:embed/>
                </p:oleObj>
              </mc:Choice>
              <mc:Fallback>
                <p:oleObj r:id="rId9" imgW="153670" imgH="39624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65400"/>
                        <a:ext cx="2936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charRg st="29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63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charRg st="63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14313" y="642938"/>
            <a:ext cx="871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2289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例</a:t>
            </a:r>
            <a:r>
              <a:rPr lang="en-US" altLang="zh-CN" sz="2400" b="1">
                <a:solidFill>
                  <a:srgbClr val="22898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话说唐僧师徒越过石砣岭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吃完午饭后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三徒弟商量着今天由谁来刷碗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可半天也没个好主意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还是悟空聪明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他灵机一动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扒根猴毛一吹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变成一粒骰子，对八戒说道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我们三人来掷骰子：</a:t>
            </a:r>
            <a:b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如果掷到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的倍数就由八戒来刷碗；</a:t>
            </a:r>
            <a:b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如果掷到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就由沙僧来刷碗；</a:t>
            </a:r>
            <a:b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如果掷到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的倍数就由我来刷碗；</a:t>
            </a:r>
          </a:p>
          <a:p>
            <a:endParaRPr lang="zh-CN" altLang="zh-CN" sz="2800" b="1">
              <a:solidFill>
                <a:srgbClr val="000099"/>
              </a:solidFill>
              <a:ea typeface="Adobe 黑体 Std R" pitchFamily="34" charset="-122"/>
            </a:endParaRPr>
          </a:p>
        </p:txBody>
      </p:sp>
      <p:pic>
        <p:nvPicPr>
          <p:cNvPr id="21506" name="Picture 3" descr="Q9{K]S{Q}5Z{V6NJ2{6)P(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2492375"/>
            <a:ext cx="143986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S%3}]K2~W_7U)2JW_LLKW~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3770313"/>
            <a:ext cx="13684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AB)DG{WIQGBFCDUS0HIQ@H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4797425"/>
            <a:ext cx="13414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7800" y="4941888"/>
            <a:ext cx="568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徒弟三人洗碗的概率分别是多少！</a:t>
            </a:r>
          </a:p>
        </p:txBody>
      </p:sp>
      <p:graphicFrame>
        <p:nvGraphicFramePr>
          <p:cNvPr id="11266" name="Object 17"/>
          <p:cNvGraphicFramePr/>
          <p:nvPr/>
        </p:nvGraphicFramePr>
        <p:xfrm>
          <a:off x="3419475" y="2924175"/>
          <a:ext cx="16573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r:id="rId6" imgW="1096010" imgH="394970" progId="Equation.DSMT4">
                  <p:embed/>
                </p:oleObj>
              </mc:Choice>
              <mc:Fallback>
                <p:oleObj r:id="rId6" imgW="1096010" imgH="394970" progId="Equation.DSMT4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24175"/>
                        <a:ext cx="16573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8"/>
          <p:cNvGraphicFramePr/>
          <p:nvPr/>
        </p:nvGraphicFramePr>
        <p:xfrm>
          <a:off x="3563938" y="3860800"/>
          <a:ext cx="1797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8" imgW="1096010" imgH="394970" progId="Equation.DSMT4">
                  <p:embed/>
                </p:oleObj>
              </mc:Choice>
              <mc:Fallback>
                <p:oleObj r:id="rId8" imgW="1096010" imgH="394970" progId="Equation.DSMT4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860800"/>
                        <a:ext cx="17970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9"/>
          <p:cNvGraphicFramePr/>
          <p:nvPr/>
        </p:nvGraphicFramePr>
        <p:xfrm>
          <a:off x="3492500" y="5180013"/>
          <a:ext cx="186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r:id="rId10" imgW="1043940" imgH="216535" progId="Equation.DSMT4">
                  <p:embed/>
                </p:oleObj>
              </mc:Choice>
              <mc:Fallback>
                <p:oleObj r:id="rId10" imgW="1043940" imgH="216535" progId="Equation.DSMT4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80013"/>
                        <a:ext cx="1866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5750" y="642938"/>
            <a:ext cx="4643438" cy="512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>
                <a:solidFill>
                  <a:schemeClr val="accent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是计算机中“扫雷”游戏的画面.在一个有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9×9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的方格的正方形雷区中，随机埋藏着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颗地雷，每个方格内最多只能藏1颗地雷.</a:t>
            </a:r>
          </a:p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小王在游戏开始时随机地点击一个方格，点击后出现如图所示的情况.我们把与标号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的方格相邻的方格记为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区域（画线部分），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区域外的部分记为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区域.数字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表示在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区域有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颗地雷.下一步应该点击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区域还是</a:t>
            </a:r>
            <a:r>
              <a:rPr lang="zh-CN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区域？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7512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414338" y="774700"/>
            <a:ext cx="7319962" cy="1806575"/>
            <a:chOff x="735" y="3131"/>
            <a:chExt cx="11525" cy="2845"/>
          </a:xfrm>
        </p:grpSpPr>
        <p:sp>
          <p:nvSpPr>
            <p:cNvPr id="23554" name="Text Box 3"/>
            <p:cNvSpPr txBox="1">
              <a:spLocks noChangeArrowheads="1"/>
            </p:cNvSpPr>
            <p:nvPr/>
          </p:nvSpPr>
          <p:spPr bwMode="auto">
            <a:xfrm>
              <a:off x="735" y="3131"/>
              <a:ext cx="11525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解：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区域的方格总共有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个，标号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表示在这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个方格中有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个方格各藏有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颗地雷.因此，点击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区域的任一方格，遇到地雷的概率是 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;</a:t>
              </a:r>
            </a:p>
          </p:txBody>
        </p:sp>
        <p:graphicFrame>
          <p:nvGraphicFramePr>
            <p:cNvPr id="23555" name="对象 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797" y="4805"/>
            <a:ext cx="415" cy="1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r:id="rId3" imgW="139700" imgH="394335" progId="Equation.KSEE3">
                    <p:embed/>
                  </p:oleObj>
                </mc:Choice>
                <mc:Fallback>
                  <p:oleObj r:id="rId3" imgW="139700" imgH="394335" progId="Equation.KSEE3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7" y="4805"/>
                          <a:ext cx="415" cy="1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 bwMode="auto">
          <a:xfrm>
            <a:off x="676275" y="2652713"/>
            <a:ext cx="7056438" cy="1873250"/>
            <a:chOff x="675" y="5625"/>
            <a:chExt cx="11112" cy="2947"/>
          </a:xfrm>
        </p:grpSpPr>
        <p:sp>
          <p:nvSpPr>
            <p:cNvPr id="23557" name="Text Box 4"/>
            <p:cNvSpPr txBox="1">
              <a:spLocks noChangeArrowheads="1"/>
            </p:cNvSpPr>
            <p:nvPr/>
          </p:nvSpPr>
          <p:spPr bwMode="auto">
            <a:xfrm>
              <a:off x="675" y="5625"/>
              <a:ext cx="11112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区域方格数为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9×9-9=72.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其中有地雷的方格数为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10-3=7.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因此，点击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区域的任一方格，遇到地雷的概率是     </a:t>
              </a:r>
              <a:r>
                <a:rPr lang="en-US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;</a:t>
              </a:r>
            </a:p>
          </p:txBody>
        </p:sp>
        <p:graphicFrame>
          <p:nvGraphicFramePr>
            <p:cNvPr id="23558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989" y="7314"/>
            <a:ext cx="689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r:id="rId5" imgW="215900" imgH="394335" progId="Equation.KSEE3">
                    <p:embed/>
                  </p:oleObj>
                </mc:Choice>
                <mc:Fallback>
                  <p:oleObj r:id="rId5" imgW="215900" imgH="394335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" y="7314"/>
                          <a:ext cx="689" cy="1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 bwMode="auto">
          <a:xfrm>
            <a:off x="892175" y="4525963"/>
            <a:ext cx="7272338" cy="1839912"/>
            <a:chOff x="1012" y="7150"/>
            <a:chExt cx="11452" cy="2899"/>
          </a:xfrm>
        </p:grpSpPr>
        <p:sp>
          <p:nvSpPr>
            <p:cNvPr id="23560" name="Text Box 5"/>
            <p:cNvSpPr txBox="1">
              <a:spLocks noChangeArrowheads="1"/>
            </p:cNvSpPr>
            <p:nvPr/>
          </p:nvSpPr>
          <p:spPr bwMode="auto">
            <a:xfrm>
              <a:off x="1012" y="7312"/>
              <a:ext cx="11452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由于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＞       ，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即点击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区域遇到地雷的可能性大于点击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区域遇到地雷的可能性，因而第二步应该点击</a:t>
              </a:r>
              <a:r>
                <a:rPr lang="zh-CN" altLang="en-US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区域.</a:t>
              </a:r>
            </a:p>
          </p:txBody>
        </p:sp>
        <p:graphicFrame>
          <p:nvGraphicFramePr>
            <p:cNvPr id="23561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298" y="7150"/>
            <a:ext cx="496" cy="1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0" r:id="rId7" imgW="139700" imgH="394335" progId="Equation.KSEE3">
                    <p:embed/>
                  </p:oleObj>
                </mc:Choice>
                <mc:Fallback>
                  <p:oleObj r:id="rId7" imgW="139700" imgH="394335" progId="Equation.KSEE3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" y="7150"/>
                          <a:ext cx="496" cy="1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26" y="7247"/>
            <a:ext cx="660" cy="1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1" r:id="rId8" imgW="215900" imgH="394335" progId="Equation.KSEE3">
                    <p:embed/>
                  </p:oleObj>
                </mc:Choice>
                <mc:Fallback>
                  <p:oleObj r:id="rId8" imgW="215900" imgH="394335" progId="Equation.KSEE3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" y="7247"/>
                          <a:ext cx="660" cy="1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25601"/>
          <p:cNvSpPr>
            <a:spLocks noGrp="1" noChangeArrowheads="1"/>
          </p:cNvSpPr>
          <p:nvPr/>
        </p:nvSpPr>
        <p:spPr bwMode="auto">
          <a:xfrm>
            <a:off x="287338" y="565150"/>
            <a:ext cx="83534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已知一纸箱中装有5个只有颜色不同的球，其中2个白球，3个红球.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（1）求从箱中随机取出一个球是白球的概率是多少？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（2）如果随机取出一个球是白球的概率为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，则应往纸箱内加放几个红球？</a:t>
            </a:r>
          </a:p>
        </p:txBody>
      </p:sp>
      <p:graphicFrame>
        <p:nvGraphicFramePr>
          <p:cNvPr id="24578" name="对象 25602"/>
          <p:cNvGraphicFramePr/>
          <p:nvPr/>
        </p:nvGraphicFramePr>
        <p:xfrm>
          <a:off x="6156325" y="2422525"/>
          <a:ext cx="3000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3" imgW="139700" imgH="393700" progId="Equation.DSMT4">
                  <p:embed/>
                </p:oleObj>
              </mc:Choice>
              <mc:Fallback>
                <p:oleObj r:id="rId3" imgW="139700" imgH="393700" progId="Equation.DSMT4">
                  <p:embed/>
                  <p:pic>
                    <p:nvPicPr>
                      <p:cNvPr id="0" name="对象 256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422525"/>
                        <a:ext cx="3000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 bwMode="auto">
          <a:xfrm>
            <a:off x="684213" y="3573463"/>
            <a:ext cx="7559675" cy="1371600"/>
            <a:chOff x="1078" y="5627"/>
            <a:chExt cx="11904" cy="2160"/>
          </a:xfrm>
        </p:grpSpPr>
        <p:sp>
          <p:nvSpPr>
            <p:cNvPr id="24580" name="文本框 25603"/>
            <p:cNvSpPr txBox="1">
              <a:spLocks noChangeArrowheads="1"/>
            </p:cNvSpPr>
            <p:nvPr/>
          </p:nvSpPr>
          <p:spPr bwMode="auto">
            <a:xfrm>
              <a:off x="1077" y="5626"/>
              <a:ext cx="1190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解： （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（白球）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        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；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24581" name="对象 25604"/>
            <p:cNvGraphicFramePr/>
            <p:nvPr/>
          </p:nvGraphicFramePr>
          <p:xfrm>
            <a:off x="6180" y="5626"/>
            <a:ext cx="547" cy="1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9" r:id="rId5" imgW="152400" imgH="393065" progId="Equation.DSMT4">
                    <p:embed/>
                  </p:oleObj>
                </mc:Choice>
                <mc:Fallback>
                  <p:oleObj r:id="rId5" imgW="152400" imgH="393065" progId="Equation.DSMT4">
                    <p:embed/>
                    <p:pic>
                      <p:nvPicPr>
                        <p:cNvPr id="0" name="对象 2560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" y="5626"/>
                          <a:ext cx="547" cy="1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 bwMode="auto">
          <a:xfrm>
            <a:off x="1341438" y="4222750"/>
            <a:ext cx="4959350" cy="1479550"/>
            <a:chOff x="2112" y="6649"/>
            <a:chExt cx="7811" cy="2331"/>
          </a:xfrm>
        </p:grpSpPr>
        <p:graphicFrame>
          <p:nvGraphicFramePr>
            <p:cNvPr id="24583" name="对象 25605"/>
            <p:cNvGraphicFramePr/>
            <p:nvPr/>
          </p:nvGraphicFramePr>
          <p:xfrm>
            <a:off x="7652" y="6649"/>
            <a:ext cx="2270" cy="1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" r:id="rId7" imgW="673100" imgH="393700" progId="Equation.DSMT4">
                    <p:embed/>
                  </p:oleObj>
                </mc:Choice>
                <mc:Fallback>
                  <p:oleObj r:id="rId7" imgW="673100" imgH="393700" progId="Equation.DSMT4">
                    <p:embed/>
                    <p:pic>
                      <p:nvPicPr>
                        <p:cNvPr id="0" name="对象 2560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2" y="6649"/>
                          <a:ext cx="2270" cy="1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文本框 1"/>
            <p:cNvSpPr txBox="1">
              <a:spLocks noChangeArrowheads="1"/>
            </p:cNvSpPr>
            <p:nvPr/>
          </p:nvSpPr>
          <p:spPr bwMode="auto">
            <a:xfrm>
              <a:off x="2112" y="6820"/>
              <a:ext cx="5541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）设应加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个红球，则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   解得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=7.</a:t>
              </a: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7925" y="5702300"/>
            <a:ext cx="4146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答：应往纸箱内加放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个红球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/>
          <p:nvPr/>
        </p:nvSpPr>
        <p:spPr>
          <a:xfrm>
            <a:off x="658813" y="2251075"/>
            <a:ext cx="7691437" cy="2028825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ys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noProof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noProof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在摸球实验中，某种颜色球出现的概率，等于该种颜色的球的数量与球的总数的比，利用这个结论，可以列方程计算球的个数</a:t>
            </a:r>
            <a:r>
              <a:rPr lang="en-US" altLang="zh-CN" sz="2800" noProof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5602" name="圆角矩形 31"/>
          <p:cNvSpPr>
            <a:spLocks noChangeArrowheads="1"/>
          </p:cNvSpPr>
          <p:nvPr/>
        </p:nvSpPr>
        <p:spPr bwMode="auto">
          <a:xfrm>
            <a:off x="573088" y="1163638"/>
            <a:ext cx="1647825" cy="47942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99"/>
          <p:cNvSpPr txBox="1">
            <a:spLocks noChangeArrowheads="1"/>
          </p:cNvSpPr>
          <p:nvPr/>
        </p:nvSpPr>
        <p:spPr bwMode="auto">
          <a:xfrm>
            <a:off x="557213" y="482600"/>
            <a:ext cx="80549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如果从初三（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）、（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）、（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）班中随机抽取一个班与初三（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）班进行一场拔河比赛，那么恰好抽到初（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）班的概率是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26626" name="文本框 11"/>
          <p:cNvSpPr txBox="1">
            <a:spLocks noChangeArrowheads="1"/>
          </p:cNvSpPr>
          <p:nvPr/>
        </p:nvSpPr>
        <p:spPr bwMode="auto">
          <a:xfrm>
            <a:off x="628650" y="2403475"/>
            <a:ext cx="75914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甲、乙、丙三人站成一排合影留念，则甲、乙二人相邻的概率是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628650" y="3916363"/>
            <a:ext cx="76787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某一个十字路口的交通信号灯每分钟红灯亮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秒，绿灯亮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秒，黄灯亮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秒，当你抬头看信号灯时，是黄灯的概率为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70000"/>
              </a:lnSpc>
            </a:pP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8" name="矩形 80"/>
          <p:cNvSpPr>
            <a:spLocks noChangeArrowheads="1"/>
          </p:cNvSpPr>
          <p:nvPr/>
        </p:nvSpPr>
        <p:spPr bwMode="auto">
          <a:xfrm>
            <a:off x="0" y="58738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2000">
              <a:solidFill>
                <a:srgbClr val="228B8B"/>
              </a:solidFill>
              <a:ea typeface="Adobe 黑体 Std R" pitchFamily="34" charset="-122"/>
            </a:endParaRPr>
          </a:p>
        </p:txBody>
      </p:sp>
      <p:graphicFrame>
        <p:nvGraphicFramePr>
          <p:cNvPr id="16" name="对象 15"/>
          <p:cNvGraphicFramePr/>
          <p:nvPr/>
        </p:nvGraphicFramePr>
        <p:xfrm>
          <a:off x="2108200" y="1612900"/>
          <a:ext cx="2841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r:id="rId3" imgW="139700" imgH="394335" progId="Equation.DSMT4">
                  <p:embed/>
                </p:oleObj>
              </mc:Choice>
              <mc:Fallback>
                <p:oleObj r:id="rId3" imgW="139700" imgH="394335" progId="Equation.DSMT4">
                  <p:embed/>
                  <p:pic>
                    <p:nvPicPr>
                      <p:cNvPr id="0" name="对象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612900"/>
                        <a:ext cx="2841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2392363" y="2997200"/>
          <a:ext cx="3333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5" imgW="152400" imgH="394335" progId="Equation.DSMT4">
                  <p:embed/>
                </p:oleObj>
              </mc:Choice>
              <mc:Fallback>
                <p:oleObj r:id="rId5" imgW="152400" imgH="394335" progId="Equation.DSMT4">
                  <p:embed/>
                  <p:pic>
                    <p:nvPicPr>
                      <p:cNvPr id="0" name="对象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2997200"/>
                        <a:ext cx="3333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1717675" y="5060950"/>
          <a:ext cx="319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7" imgW="203835" imgH="394335" progId="Equation.DSMT4">
                  <p:embed/>
                </p:oleObj>
              </mc:Choice>
              <mc:Fallback>
                <p:oleObj r:id="rId7" imgW="203835" imgH="394335" progId="Equation.DSMT4">
                  <p:embed/>
                  <p:pic>
                    <p:nvPicPr>
                      <p:cNvPr id="0" name="对象 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5060950"/>
                        <a:ext cx="319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61925" y="603250"/>
            <a:ext cx="88201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如图,能自由转动的转盘中, 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A、B、C、D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四个扇形的圆心角的度数分别为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180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 30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 60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、 90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°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,转动转盘,当转盘停止时,  指针指向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的概率是_____,指向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的概率是_____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/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3754438" y="2003425"/>
          <a:ext cx="3841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r:id="rId3" imgW="204470" imgH="396240" progId="Equation.DSMT4">
                  <p:embed/>
                </p:oleObj>
              </mc:Choice>
              <mc:Fallback>
                <p:oleObj r:id="rId3" imgW="204470" imgH="396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2003425"/>
                        <a:ext cx="3841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7129463" y="1954213"/>
          <a:ext cx="4111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r:id="rId5" imgW="204470" imgH="396240" progId="Equation.DSMT4">
                  <p:embed/>
                </p:oleObj>
              </mc:Choice>
              <mc:Fallback>
                <p:oleObj r:id="rId5" imgW="204470" imgH="396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1954213"/>
                        <a:ext cx="4111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2" name="组合 32"/>
          <p:cNvGrpSpPr/>
          <p:nvPr/>
        </p:nvGrpSpPr>
        <p:grpSpPr bwMode="auto">
          <a:xfrm>
            <a:off x="6011863" y="3355975"/>
            <a:ext cx="2232025" cy="2232025"/>
            <a:chOff x="2051720" y="3068960"/>
            <a:chExt cx="2232248" cy="2232248"/>
          </a:xfrm>
        </p:grpSpPr>
        <p:grpSp>
          <p:nvGrpSpPr>
            <p:cNvPr id="27653" name="组合 27"/>
            <p:cNvGrpSpPr/>
            <p:nvPr/>
          </p:nvGrpSpPr>
          <p:grpSpPr bwMode="auto">
            <a:xfrm>
              <a:off x="2051720" y="3068960"/>
              <a:ext cx="2232248" cy="2232248"/>
              <a:chOff x="2051720" y="3068960"/>
              <a:chExt cx="2232248" cy="2232248"/>
            </a:xfrm>
          </p:grpSpPr>
          <p:sp>
            <p:nvSpPr>
              <p:cNvPr id="27654" name="椭圆 14"/>
              <p:cNvSpPr>
                <a:spLocks noChangeArrowheads="1"/>
              </p:cNvSpPr>
              <p:nvPr/>
            </p:nvSpPr>
            <p:spPr bwMode="auto">
              <a:xfrm>
                <a:off x="2051720" y="3068960"/>
                <a:ext cx="2232248" cy="223224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99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Adobe 黑体 Std R" pitchFamily="34" charset="-122"/>
                </a:endParaRPr>
              </a:p>
            </p:txBody>
          </p:sp>
          <p:sp>
            <p:nvSpPr>
              <p:cNvPr id="27655" name="椭圆 19"/>
              <p:cNvSpPr>
                <a:spLocks noChangeArrowheads="1"/>
              </p:cNvSpPr>
              <p:nvPr/>
            </p:nvSpPr>
            <p:spPr bwMode="auto">
              <a:xfrm>
                <a:off x="3110538" y="4070381"/>
                <a:ext cx="144016" cy="144016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Adobe 黑体 Std R" pitchFamily="34" charset="-122"/>
                </a:endParaRPr>
              </a:p>
            </p:txBody>
          </p:sp>
          <p:cxnSp>
            <p:nvCxnSpPr>
              <p:cNvPr id="27656" name="直接连接符 21"/>
              <p:cNvCxnSpPr>
                <a:cxnSpLocks noChangeShapeType="1"/>
              </p:cNvCxnSpPr>
              <p:nvPr/>
            </p:nvCxnSpPr>
            <p:spPr bwMode="auto">
              <a:xfrm>
                <a:off x="2123728" y="3861048"/>
                <a:ext cx="2160240" cy="576064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57" name="直接连接符 23"/>
              <p:cNvCxnSpPr>
                <a:cxnSpLocks noChangeShapeType="1"/>
                <a:endCxn id="27654" idx="5"/>
              </p:cNvCxnSpPr>
              <p:nvPr/>
            </p:nvCxnSpPr>
            <p:spPr bwMode="auto">
              <a:xfrm>
                <a:off x="3158742" y="4142389"/>
                <a:ext cx="798321" cy="831914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58" name="直接连接符 26"/>
              <p:cNvCxnSpPr>
                <a:cxnSpLocks noChangeShapeType="1"/>
                <a:endCxn id="27654" idx="5"/>
              </p:cNvCxnSpPr>
              <p:nvPr/>
            </p:nvCxnSpPr>
            <p:spPr bwMode="auto">
              <a:xfrm flipH="1">
                <a:off x="2758418" y="4142389"/>
                <a:ext cx="410746" cy="1086811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59" name="TextBox 28"/>
            <p:cNvSpPr txBox="1">
              <a:spLocks noChangeArrowheads="1"/>
            </p:cNvSpPr>
            <p:nvPr/>
          </p:nvSpPr>
          <p:spPr bwMode="auto">
            <a:xfrm>
              <a:off x="3059832" y="34290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Adobe 黑体 Std R" pitchFamily="34" charset="-122"/>
                </a:rPr>
                <a:t>A</a:t>
              </a:r>
            </a:p>
          </p:txBody>
        </p:sp>
        <p:sp>
          <p:nvSpPr>
            <p:cNvPr id="27660" name="TextBox 29"/>
            <p:cNvSpPr txBox="1">
              <a:spLocks noChangeArrowheads="1"/>
            </p:cNvSpPr>
            <p:nvPr/>
          </p:nvSpPr>
          <p:spPr bwMode="auto">
            <a:xfrm>
              <a:off x="3516444" y="4221088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Adobe 黑体 Std R" pitchFamily="34" charset="-122"/>
                </a:rPr>
                <a:t>B</a:t>
              </a:r>
            </a:p>
          </p:txBody>
        </p:sp>
        <p:sp>
          <p:nvSpPr>
            <p:cNvPr id="27661" name="TextBox 30"/>
            <p:cNvSpPr txBox="1">
              <a:spLocks noChangeArrowheads="1"/>
            </p:cNvSpPr>
            <p:nvPr/>
          </p:nvSpPr>
          <p:spPr bwMode="auto">
            <a:xfrm>
              <a:off x="3059832" y="450912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Adobe 黑体 Std R" pitchFamily="34" charset="-122"/>
                </a:rPr>
                <a:t>C</a:t>
              </a:r>
            </a:p>
          </p:txBody>
        </p:sp>
        <p:sp>
          <p:nvSpPr>
            <p:cNvPr id="27662" name="TextBox 31"/>
            <p:cNvSpPr txBox="1">
              <a:spLocks noChangeArrowheads="1"/>
            </p:cNvSpPr>
            <p:nvPr/>
          </p:nvSpPr>
          <p:spPr bwMode="auto">
            <a:xfrm>
              <a:off x="2483768" y="411946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Adobe 黑体 Std R" pitchFamily="34" charset="-122"/>
                </a:rPr>
                <a:t>D</a:t>
              </a:r>
              <a:endParaRPr lang="zh-CN" altLang="en-US" sz="2400" b="1" i="1">
                <a:solidFill>
                  <a:srgbClr val="000099"/>
                </a:solidFill>
                <a:latin typeface="Times New Roman" panose="02020603050405020304" pitchFamily="18" charset="0"/>
                <a:ea typeface="Adobe 黑体 Std R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450850" y="706438"/>
            <a:ext cx="82423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如图，在4×4正方形网格中，黑色部分的图形构成一个轴对称图形，现在任意选取一个白色的小正方形并涂黑，使黑色部分的图形仍然构成一个轴对称图形的概率是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_______.</a:t>
            </a:r>
          </a:p>
        </p:txBody>
      </p:sp>
      <p:pic>
        <p:nvPicPr>
          <p:cNvPr id="28674" name="图片 2" descr="SN7CMSD@09W0{UBCFJVT)W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863" y="3382963"/>
            <a:ext cx="23828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546475" y="2552700"/>
          <a:ext cx="4318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r:id="rId4" imgW="203200" imgH="393700" progId="Equation.DSMT4">
                  <p:embed/>
                </p:oleObj>
              </mc:Choice>
              <mc:Fallback>
                <p:oleObj r:id="rId4" imgW="2032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2700"/>
                        <a:ext cx="4318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"/>
          <p:cNvSpPr/>
          <p:nvPr/>
        </p:nvSpPr>
        <p:spPr>
          <a:xfrm>
            <a:off x="609600" y="2181225"/>
            <a:ext cx="7431088" cy="20304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00025" algn="just">
              <a:lnSpc>
                <a:spcPct val="150000"/>
              </a:lnSpc>
            </a:pPr>
            <a:r>
              <a:rPr lang="en-US" altLang="zh-CN" sz="2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1.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能判断某事件的每个结果出现的可能性是否相等</a:t>
            </a:r>
            <a:r>
              <a:rPr lang="en-US" altLang="zh-CN" sz="2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;</a:t>
            </a:r>
          </a:p>
          <a:p>
            <a:pPr indent="200025" algn="just">
              <a:lnSpc>
                <a:spcPct val="150000"/>
              </a:lnSpc>
            </a:pPr>
            <a:r>
              <a:rPr lang="en-US" altLang="zh-CN" sz="28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2.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会进行简单的概率计算及应用</a:t>
            </a:r>
            <a:r>
              <a:rPr lang="en-US" altLang="zh-CN" sz="2800" kern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（难点）</a:t>
            </a:r>
            <a:endParaRPr lang="zh-CN" altLang="en-US" sz="2800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0" name="矩形 4119"/>
          <p:cNvSpPr>
            <a:spLocks noChangeArrowheads="1"/>
          </p:cNvSpPr>
          <p:nvPr/>
        </p:nvSpPr>
        <p:spPr bwMode="auto">
          <a:xfrm>
            <a:off x="3327400" y="931863"/>
            <a:ext cx="1808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0"/>
          <p:cNvSpPr txBox="1">
            <a:spLocks noChangeArrowheads="1"/>
          </p:cNvSpPr>
          <p:nvPr/>
        </p:nvSpPr>
        <p:spPr bwMode="auto">
          <a:xfrm>
            <a:off x="431800" y="1433513"/>
            <a:ext cx="81613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      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老师向空中抛掷两枚同样的一元硬币，如果落地后一正一反，老师赢；如果落地后两面一样，你们赢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请问，你们觉得这个游戏公平吗？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2266950" y="3744913"/>
            <a:ext cx="4467225" cy="1989137"/>
            <a:chOff x="385" y="2750"/>
            <a:chExt cx="2814" cy="1253"/>
          </a:xfrm>
        </p:grpSpPr>
        <p:pic>
          <p:nvPicPr>
            <p:cNvPr id="13315" name="Picture 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5" y="2750"/>
              <a:ext cx="1362" cy="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37" y="2750"/>
              <a:ext cx="1362" cy="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3352800" y="655638"/>
            <a:ext cx="4246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我们一起来做游戏</a:t>
            </a:r>
          </a:p>
        </p:txBody>
      </p:sp>
      <p:sp>
        <p:nvSpPr>
          <p:cNvPr id="13318" name="矩形 80"/>
          <p:cNvSpPr>
            <a:spLocks noChangeArrowheads="1"/>
          </p:cNvSpPr>
          <p:nvPr/>
        </p:nvSpPr>
        <p:spPr bwMode="auto">
          <a:xfrm>
            <a:off x="80963" y="28575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228B8B"/>
                </a:solidFill>
                <a:ea typeface="方正姚体" panose="02010601030101010101" pitchFamily="2" charset="-122"/>
              </a:rPr>
              <a:t>导入新课</a:t>
            </a:r>
            <a:endParaRPr lang="zh-CN" altLang="en-US" dirty="0">
              <a:solidFill>
                <a:srgbClr val="228B8B"/>
              </a:solidFill>
            </a:endParaRPr>
          </a:p>
        </p:txBody>
      </p:sp>
      <p:sp>
        <p:nvSpPr>
          <p:cNvPr id="13319" name="圆角矩形 31"/>
          <p:cNvSpPr>
            <a:spLocks noChangeArrowheads="1"/>
          </p:cNvSpPr>
          <p:nvPr/>
        </p:nvSpPr>
        <p:spPr bwMode="auto">
          <a:xfrm>
            <a:off x="325438" y="655638"/>
            <a:ext cx="1544637" cy="49688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情境引入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80"/>
          <p:cNvSpPr>
            <a:spLocks noChangeArrowheads="1"/>
          </p:cNvSpPr>
          <p:nvPr/>
        </p:nvSpPr>
        <p:spPr bwMode="auto">
          <a:xfrm>
            <a:off x="71438" y="71438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28B8B"/>
                </a:solidFill>
                <a:ea typeface="方正姚体" panose="02010601030101010101" pitchFamily="2" charset="-122"/>
              </a:rPr>
              <a:t>讲授新课</a:t>
            </a:r>
            <a:endParaRPr lang="zh-CN" altLang="en-US" sz="2000" dirty="0">
              <a:solidFill>
                <a:srgbClr val="228B8B"/>
              </a:solidFill>
            </a:endParaRPr>
          </a:p>
        </p:txBody>
      </p:sp>
      <p:grpSp>
        <p:nvGrpSpPr>
          <p:cNvPr id="14338" name="组合 6147"/>
          <p:cNvGrpSpPr/>
          <p:nvPr/>
        </p:nvGrpSpPr>
        <p:grpSpPr bwMode="auto">
          <a:xfrm>
            <a:off x="325438" y="406400"/>
            <a:ext cx="4295775" cy="822325"/>
            <a:chOff x="0" y="0"/>
            <a:chExt cx="6766" cy="1294"/>
          </a:xfrm>
        </p:grpSpPr>
        <p:sp>
          <p:nvSpPr>
            <p:cNvPr id="14339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0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1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342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5889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概率的简单计算及应用</a:t>
              </a:r>
            </a:p>
          </p:txBody>
        </p:sp>
        <p:sp>
          <p:nvSpPr>
            <p:cNvPr id="14343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80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5900" y="1982788"/>
            <a:ext cx="87137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同时掷两枚硬币，试求下列事件的概率：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两枚硬币两面一样；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一枚硬币正面朝上，一枚硬币反面朝上；</a:t>
            </a: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3716338" y="4197350"/>
            <a:ext cx="4538662" cy="2019300"/>
            <a:chOff x="340" y="2731"/>
            <a:chExt cx="2859" cy="1272"/>
          </a:xfrm>
        </p:grpSpPr>
        <p:grpSp>
          <p:nvGrpSpPr>
            <p:cNvPr id="14346" name="Group 21"/>
            <p:cNvGrpSpPr/>
            <p:nvPr/>
          </p:nvGrpSpPr>
          <p:grpSpPr bwMode="auto">
            <a:xfrm>
              <a:off x="385" y="2750"/>
              <a:ext cx="2814" cy="1253"/>
              <a:chOff x="385" y="2750"/>
              <a:chExt cx="2814" cy="1253"/>
            </a:xfrm>
          </p:grpSpPr>
          <p:pic>
            <p:nvPicPr>
              <p:cNvPr id="14347" name="Picture 1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85" y="2750"/>
                <a:ext cx="1362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Picture 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837" y="2750"/>
                <a:ext cx="1362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9" name="Text Box 22"/>
            <p:cNvSpPr txBox="1">
              <a:spLocks noChangeArrowheads="1"/>
            </p:cNvSpPr>
            <p:nvPr/>
          </p:nvSpPr>
          <p:spPr bwMode="auto">
            <a:xfrm>
              <a:off x="340" y="2731"/>
              <a:ext cx="310" cy="291"/>
            </a:xfrm>
            <a:prstGeom prst="rect">
              <a:avLst/>
            </a:prstGeom>
            <a:solidFill>
              <a:srgbClr val="FBF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①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>
              <a:off x="2887" y="2731"/>
              <a:ext cx="310" cy="291"/>
            </a:xfrm>
            <a:prstGeom prst="rect">
              <a:avLst/>
            </a:prstGeom>
            <a:solidFill>
              <a:srgbClr val="FFF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②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51" name="圆角矩形 31"/>
          <p:cNvSpPr>
            <a:spLocks noChangeArrowheads="1"/>
          </p:cNvSpPr>
          <p:nvPr/>
        </p:nvSpPr>
        <p:spPr bwMode="auto">
          <a:xfrm>
            <a:off x="325438" y="1412875"/>
            <a:ext cx="1493837" cy="53022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探索交流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3088" y="682625"/>
            <a:ext cx="7094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ea typeface="黑体" panose="02010609060101010101" pitchFamily="49" charset="-122"/>
              </a:rPr>
              <a:t>掷两枚硬币”所有结果如下：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46263" y="3073400"/>
            <a:ext cx="1331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正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正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02238" y="3076575"/>
            <a:ext cx="2376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正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反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11313" y="560228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反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正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200650" y="5602288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反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反</a:t>
            </a:r>
          </a:p>
        </p:txBody>
      </p:sp>
      <p:grpSp>
        <p:nvGrpSpPr>
          <p:cNvPr id="7" name="Group 33"/>
          <p:cNvGrpSpPr/>
          <p:nvPr/>
        </p:nvGrpSpPr>
        <p:grpSpPr bwMode="auto">
          <a:xfrm>
            <a:off x="623888" y="1239838"/>
            <a:ext cx="3587750" cy="1690687"/>
            <a:chOff x="393" y="600"/>
            <a:chExt cx="2260" cy="1065"/>
          </a:xfrm>
        </p:grpSpPr>
        <p:grpSp>
          <p:nvGrpSpPr>
            <p:cNvPr id="15367" name="Group 21"/>
            <p:cNvGrpSpPr/>
            <p:nvPr/>
          </p:nvGrpSpPr>
          <p:grpSpPr bwMode="auto">
            <a:xfrm>
              <a:off x="460" y="663"/>
              <a:ext cx="2140" cy="1002"/>
              <a:chOff x="460" y="300"/>
              <a:chExt cx="2140" cy="1002"/>
            </a:xfrm>
          </p:grpSpPr>
          <p:pic>
            <p:nvPicPr>
              <p:cNvPr id="15368" name="Picture 1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60" y="300"/>
                <a:ext cx="1088" cy="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1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55" y="308"/>
                <a:ext cx="1045" cy="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0" name="Text Box 25"/>
            <p:cNvSpPr txBox="1"/>
            <p:nvPr/>
          </p:nvSpPr>
          <p:spPr>
            <a:xfrm>
              <a:off x="393" y="600"/>
              <a:ext cx="310" cy="291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noProof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①</a:t>
              </a:r>
              <a:endParaRPr lang="en-US" altLang="zh-CN" sz="2400" b="1" noProof="1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71" name="Rectangle 29"/>
            <p:cNvSpPr/>
            <p:nvPr/>
          </p:nvSpPr>
          <p:spPr>
            <a:xfrm>
              <a:off x="2343" y="645"/>
              <a:ext cx="310" cy="291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noProof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②</a:t>
              </a:r>
              <a:endParaRPr lang="en-US" altLang="zh-CN" sz="2400" b="1" noProof="1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 bwMode="auto">
          <a:xfrm>
            <a:off x="4427538" y="1196975"/>
            <a:ext cx="3313112" cy="1700213"/>
            <a:chOff x="2789" y="553"/>
            <a:chExt cx="2087" cy="1071"/>
          </a:xfrm>
        </p:grpSpPr>
        <p:grpSp>
          <p:nvGrpSpPr>
            <p:cNvPr id="15373" name="Group 22"/>
            <p:cNvGrpSpPr/>
            <p:nvPr/>
          </p:nvGrpSpPr>
          <p:grpSpPr bwMode="auto">
            <a:xfrm>
              <a:off x="2835" y="618"/>
              <a:ext cx="1996" cy="1006"/>
              <a:chOff x="2835" y="300"/>
              <a:chExt cx="1996" cy="1006"/>
            </a:xfrm>
          </p:grpSpPr>
          <p:pic>
            <p:nvPicPr>
              <p:cNvPr id="15374" name="Picture 15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835" y="300"/>
                <a:ext cx="1043" cy="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Picture 1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78" y="308"/>
                <a:ext cx="953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6" name="Text Box 26"/>
            <p:cNvSpPr txBox="1">
              <a:spLocks noChangeArrowheads="1"/>
            </p:cNvSpPr>
            <p:nvPr/>
          </p:nvSpPr>
          <p:spPr bwMode="auto">
            <a:xfrm>
              <a:off x="2789" y="553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6600"/>
                  </a:solidFill>
                  <a:latin typeface="Times New Roman" panose="02020603050405020304" pitchFamily="18" charset="0"/>
                </a:rPr>
                <a:t>①</a:t>
              </a:r>
              <a:endParaRPr lang="en-US" altLang="zh-CN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7" name="Rectangle 30"/>
            <p:cNvSpPr>
              <a:spLocks noChangeArrowheads="1"/>
            </p:cNvSpPr>
            <p:nvPr/>
          </p:nvSpPr>
          <p:spPr bwMode="auto">
            <a:xfrm>
              <a:off x="4566" y="598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CC0099"/>
                  </a:solidFill>
                  <a:latin typeface="Times New Roman" panose="02020603050405020304" pitchFamily="18" charset="0"/>
                </a:rPr>
                <a:t>②</a:t>
              </a:r>
              <a:endPara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38"/>
          <p:cNvGrpSpPr/>
          <p:nvPr/>
        </p:nvGrpSpPr>
        <p:grpSpPr bwMode="auto">
          <a:xfrm>
            <a:off x="738188" y="3689350"/>
            <a:ext cx="3527425" cy="1763713"/>
            <a:chOff x="431" y="1639"/>
            <a:chExt cx="2222" cy="1111"/>
          </a:xfrm>
        </p:grpSpPr>
        <p:grpSp>
          <p:nvGrpSpPr>
            <p:cNvPr id="15379" name="Group 23"/>
            <p:cNvGrpSpPr/>
            <p:nvPr/>
          </p:nvGrpSpPr>
          <p:grpSpPr bwMode="auto">
            <a:xfrm>
              <a:off x="476" y="1706"/>
              <a:ext cx="2123" cy="1044"/>
              <a:chOff x="476" y="1343"/>
              <a:chExt cx="2123" cy="1044"/>
            </a:xfrm>
          </p:grpSpPr>
          <p:pic>
            <p:nvPicPr>
              <p:cNvPr id="15380" name="Picture 17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76" y="1343"/>
                <a:ext cx="1038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1" name="Picture 18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511" y="1344"/>
                <a:ext cx="1088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82" name="Text Box 27"/>
            <p:cNvSpPr txBox="1">
              <a:spLocks noChangeArrowheads="1"/>
            </p:cNvSpPr>
            <p:nvPr/>
          </p:nvSpPr>
          <p:spPr bwMode="auto">
            <a:xfrm>
              <a:off x="431" y="1639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6600"/>
                  </a:solidFill>
                  <a:latin typeface="Times New Roman" panose="02020603050405020304" pitchFamily="18" charset="0"/>
                </a:rPr>
                <a:t>①</a:t>
              </a:r>
              <a:endParaRPr lang="en-US" altLang="zh-CN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3" name="Rectangle 31"/>
            <p:cNvSpPr>
              <a:spLocks noChangeArrowheads="1"/>
            </p:cNvSpPr>
            <p:nvPr/>
          </p:nvSpPr>
          <p:spPr bwMode="auto">
            <a:xfrm>
              <a:off x="2343" y="1658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CC0099"/>
                  </a:solidFill>
                  <a:latin typeface="Times New Roman" panose="02020603050405020304" pitchFamily="18" charset="0"/>
                </a:rPr>
                <a:t>②</a:t>
              </a:r>
              <a:endPara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6"/>
          <p:cNvGrpSpPr/>
          <p:nvPr/>
        </p:nvGrpSpPr>
        <p:grpSpPr bwMode="auto">
          <a:xfrm>
            <a:off x="4486275" y="3787775"/>
            <a:ext cx="3263900" cy="1665288"/>
            <a:chOff x="2772" y="1655"/>
            <a:chExt cx="2056" cy="1049"/>
          </a:xfrm>
        </p:grpSpPr>
        <p:grpSp>
          <p:nvGrpSpPr>
            <p:cNvPr id="15385" name="Group 24"/>
            <p:cNvGrpSpPr/>
            <p:nvPr/>
          </p:nvGrpSpPr>
          <p:grpSpPr bwMode="auto">
            <a:xfrm>
              <a:off x="2841" y="1706"/>
              <a:ext cx="1981" cy="998"/>
              <a:chOff x="2841" y="1343"/>
              <a:chExt cx="1981" cy="998"/>
            </a:xfrm>
          </p:grpSpPr>
          <p:pic>
            <p:nvPicPr>
              <p:cNvPr id="15386" name="Picture 19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41" y="1343"/>
                <a:ext cx="992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7" name="Picture 20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830" y="1343"/>
                <a:ext cx="992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88" name="Text Box 28"/>
            <p:cNvSpPr txBox="1">
              <a:spLocks noChangeArrowheads="1"/>
            </p:cNvSpPr>
            <p:nvPr/>
          </p:nvSpPr>
          <p:spPr bwMode="auto">
            <a:xfrm>
              <a:off x="2772" y="1685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6600"/>
                  </a:solidFill>
                  <a:latin typeface="Times New Roman" panose="02020603050405020304" pitchFamily="18" charset="0"/>
                </a:rPr>
                <a:t>①</a:t>
              </a:r>
              <a:endParaRPr lang="en-US" altLang="zh-CN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9" name="Rectangle 32"/>
            <p:cNvSpPr>
              <a:spLocks noChangeArrowheads="1"/>
            </p:cNvSpPr>
            <p:nvPr/>
          </p:nvSpPr>
          <p:spPr bwMode="auto">
            <a:xfrm>
              <a:off x="4518" y="1655"/>
              <a:ext cx="310" cy="291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CC0099"/>
                  </a:solidFill>
                  <a:latin typeface="Times New Roman" panose="02020603050405020304" pitchFamily="18" charset="0"/>
                </a:rPr>
                <a:t>②</a:t>
              </a:r>
              <a:endParaRPr lang="en-US" altLang="zh-CN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6"/>
          <p:cNvSpPr txBox="1">
            <a:spLocks noChangeArrowheads="1"/>
          </p:cNvSpPr>
          <p:nvPr/>
        </p:nvSpPr>
        <p:spPr bwMode="auto">
          <a:xfrm>
            <a:off x="468313" y="908050"/>
            <a:ext cx="893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71550" y="803275"/>
            <a:ext cx="74549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两枚硬币两面一样包括两面都是正面，两面都是反面，共两种情形；所以学生赢的概率是</a:t>
            </a:r>
          </a:p>
        </p:txBody>
      </p:sp>
      <p:graphicFrame>
        <p:nvGraphicFramePr>
          <p:cNvPr id="2050" name="Object 5"/>
          <p:cNvGraphicFramePr/>
          <p:nvPr/>
        </p:nvGraphicFramePr>
        <p:xfrm>
          <a:off x="1804988" y="1844675"/>
          <a:ext cx="920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r:id="rId3" imgW="459740" imgH="395605" progId="Equation.DSMT4">
                  <p:embed/>
                </p:oleObj>
              </mc:Choice>
              <mc:Fallback>
                <p:oleObj r:id="rId3" imgW="459740" imgH="395605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844675"/>
                        <a:ext cx="9207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900113" y="2636838"/>
            <a:ext cx="662463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一枚硬币正面朝上，一枚硬币反面朝上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共有反正，正反两种情形；所以老师赢的概率是</a:t>
            </a:r>
          </a:p>
        </p:txBody>
      </p:sp>
      <p:graphicFrame>
        <p:nvGraphicFramePr>
          <p:cNvPr id="2051" name="Object 6"/>
          <p:cNvGraphicFramePr/>
          <p:nvPr/>
        </p:nvGraphicFramePr>
        <p:xfrm>
          <a:off x="3201988" y="3736975"/>
          <a:ext cx="8937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r:id="rId5" imgW="446405" imgH="395605" progId="Equation.DSMT4">
                  <p:embed/>
                </p:oleObj>
              </mc:Choice>
              <mc:Fallback>
                <p:oleObj r:id="rId5" imgW="446405" imgH="395605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736975"/>
                        <a:ext cx="8937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3313" y="4652963"/>
            <a:ext cx="4559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∵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学生赢）</a:t>
            </a:r>
            <a:r>
              <a:rPr lang="en-US" altLang="zh-CN" sz="2800">
                <a:solidFill>
                  <a:srgbClr val="FF0000"/>
                </a:solidFill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老师赢）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3313" y="5341938"/>
            <a:ext cx="3560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∴这个游戏是公平的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423863" y="754063"/>
            <a:ext cx="1520825" cy="530225"/>
            <a:chOff x="1835696" y="4152168"/>
            <a:chExt cx="5461207" cy="547624"/>
          </a:xfrm>
        </p:grpSpPr>
        <p:sp>
          <p:nvSpPr>
            <p:cNvPr id="31" name="圆角矩形 30"/>
            <p:cNvSpPr/>
            <p:nvPr/>
          </p:nvSpPr>
          <p:spPr bwMode="auto">
            <a:xfrm>
              <a:off x="1835696" y="4152168"/>
              <a:ext cx="5461207" cy="547624"/>
            </a:xfrm>
            <a:prstGeom prst="roundRect">
              <a:avLst/>
            </a:prstGeom>
            <a:ln>
              <a:solidFill>
                <a:srgbClr val="0099FF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endParaRPr lang="zh-CN" altLang="en-US" sz="2400" b="1" noProof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7411" name="文本框 19"/>
            <p:cNvSpPr txBox="1">
              <a:spLocks noChangeArrowheads="1"/>
            </p:cNvSpPr>
            <p:nvPr/>
          </p:nvSpPr>
          <p:spPr bwMode="auto">
            <a:xfrm>
              <a:off x="1926906" y="4213161"/>
              <a:ext cx="5059882" cy="47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典例精析</a:t>
              </a:r>
            </a:p>
          </p:txBody>
        </p:sp>
      </p:grpSp>
      <p:sp>
        <p:nvSpPr>
          <p:cNvPr id="7171" name="Text Box 7"/>
          <p:cNvSpPr txBox="1"/>
          <p:nvPr/>
        </p:nvSpPr>
        <p:spPr>
          <a:xfrm>
            <a:off x="361950" y="1452563"/>
            <a:ext cx="8064500" cy="28892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例</a:t>
            </a:r>
            <a:r>
              <a:rPr lang="en-US" altLang="zh-CN" sz="2800" noProof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en-US" altLang="zh-CN" sz="2800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一副扑克牌除去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“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大小王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”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后共有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52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张，充分洗匀后从中任意抽取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张牌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）抽到红心牌的概率是多大？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）抽到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A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牌的概率是多大？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3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抽到红色牌的概率是多大？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3" name="图片 2" descr="t01579d98acca44d1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25" y="4271963"/>
            <a:ext cx="31496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8"/>
          <p:cNvSpPr txBox="1">
            <a:spLocks noChangeArrowheads="1"/>
          </p:cNvSpPr>
          <p:nvPr/>
        </p:nvSpPr>
        <p:spPr bwMode="auto">
          <a:xfrm>
            <a:off x="277813" y="711200"/>
            <a:ext cx="83978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解：从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张扑克牌中任意抽取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张牌，共有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种等可能的结果，气走抽到红心牌的结果有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种，抽到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牌的结果有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种，抽到红色牌（红心牌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张、方块牌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张）的结果有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</a:p>
          <a:p>
            <a:pPr>
              <a:lnSpc>
                <a:spcPct val="130000"/>
              </a:lnSpc>
            </a:pP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抽到红心牌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抽到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 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P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抽到红色牌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   .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8434" name="对象 2"/>
          <p:cNvGraphicFramePr/>
          <p:nvPr/>
        </p:nvGraphicFramePr>
        <p:xfrm>
          <a:off x="3427413" y="3548063"/>
          <a:ext cx="107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r:id="rId3" imgW="559435" imgH="394335" progId="Equation.DSMT4">
                  <p:embed/>
                </p:oleObj>
              </mc:Choice>
              <mc:Fallback>
                <p:oleObj r:id="rId3" imgW="559435" imgH="394335" progId="Equation.DSMT4">
                  <p:embed/>
                  <p:pic>
                    <p:nvPicPr>
                      <p:cNvPr id="0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548063"/>
                        <a:ext cx="10763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对象 4"/>
          <p:cNvGraphicFramePr/>
          <p:nvPr/>
        </p:nvGraphicFramePr>
        <p:xfrm>
          <a:off x="2860675" y="4056063"/>
          <a:ext cx="9969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r:id="rId5" imgW="610235" imgH="394335" progId="Equation.DSMT4">
                  <p:embed/>
                </p:oleObj>
              </mc:Choice>
              <mc:Fallback>
                <p:oleObj r:id="rId5" imgW="610235" imgH="394335" progId="Equation.DSMT4">
                  <p:embed/>
                  <p:pic>
                    <p:nvPicPr>
                      <p:cNvPr id="0" name="对象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056063"/>
                        <a:ext cx="9969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6"/>
          <p:cNvGraphicFramePr/>
          <p:nvPr/>
        </p:nvGraphicFramePr>
        <p:xfrm>
          <a:off x="3311525" y="4716463"/>
          <a:ext cx="11922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r:id="rId7" imgW="559435" imgH="394335" progId="Equation.DSMT4">
                  <p:embed/>
                </p:oleObj>
              </mc:Choice>
              <mc:Fallback>
                <p:oleObj r:id="rId7" imgW="559435" imgH="394335" progId="Equation.DSMT4">
                  <p:embed/>
                  <p:pic>
                    <p:nvPicPr>
                      <p:cNvPr id="0" name="对象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716463"/>
                        <a:ext cx="11922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图片 2" descr="t01579d98acca44d1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99125" y="4271963"/>
            <a:ext cx="31496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/>
          <p:nvPr/>
        </p:nvSpPr>
        <p:spPr>
          <a:xfrm>
            <a:off x="319088" y="557213"/>
            <a:ext cx="8620125" cy="40084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noProof="1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</a:t>
            </a: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例</a:t>
            </a:r>
            <a:r>
              <a:rPr lang="en-US" altLang="zh-CN" sz="2800" noProof="1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en-US" altLang="zh-CN" sz="2800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如图所示是一个转盘，转盘分成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7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个相同的扇形，颜色分为红黄绿三种，指针固定，转动转盘后任其自由停止，某个扇形会停在指针所指的位置，（指针指向交线时当作指向右边的扇形）求下列事件的概率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）指向红色；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）指向红色或黄色；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3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）不指向红色</a:t>
            </a:r>
            <a:r>
              <a:rPr lang="en-US" altLang="zh-CN" sz="28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.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458" name="Object 15"/>
          <p:cNvGraphicFramePr/>
          <p:nvPr/>
        </p:nvGraphicFramePr>
        <p:xfrm>
          <a:off x="4943475" y="3641725"/>
          <a:ext cx="3995738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3" imgW="6440805" imgH="4300855" progId="MSGraph.Chart.8">
                  <p:embed/>
                </p:oleObj>
              </mc:Choice>
              <mc:Fallback>
                <p:oleObj r:id="rId3" imgW="6440805" imgH="4300855" progId="MSGraph.Char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641725"/>
                        <a:ext cx="3995738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5"/>
          <p:cNvSpPr>
            <a:spLocks noChangeShapeType="1"/>
          </p:cNvSpPr>
          <p:nvPr/>
        </p:nvSpPr>
        <p:spPr bwMode="auto">
          <a:xfrm flipV="1">
            <a:off x="6786563" y="4524375"/>
            <a:ext cx="944562" cy="423863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全屏显示(4:3)</PresentationFormat>
  <Paragraphs>95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Adobe 黑体 Std R</vt:lpstr>
      <vt:lpstr>方正姚体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WWW.2PPT.COM
</vt:lpstr>
      <vt:lpstr>Equation.DSMT4</vt:lpstr>
      <vt:lpstr>Microsoft Graph 图表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2023-01-16T15:20:40Z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AE1F3BFE3FC446B9813DA22E21BCBA41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